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1" r:id="rId8"/>
    <p:sldId id="275" r:id="rId9"/>
    <p:sldId id="276" r:id="rId10"/>
    <p:sldId id="277" r:id="rId11"/>
    <p:sldId id="278" r:id="rId12"/>
    <p:sldId id="279" r:id="rId13"/>
    <p:sldId id="280" r:id="rId14"/>
    <p:sldId id="283" r:id="rId15"/>
    <p:sldId id="282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90" d="100"/>
          <a:sy n="90" d="100"/>
        </p:scale>
        <p:origin x="7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5" Type="http://schemas.openxmlformats.org/officeDocument/2006/relationships/image" Target="../media/image35.wmf"/><Relationship Id="rId4" Type="http://schemas.openxmlformats.org/officeDocument/2006/relationships/image" Target="../media/image34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7" Type="http://schemas.openxmlformats.org/officeDocument/2006/relationships/image" Target="../media/image42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6" Type="http://schemas.openxmlformats.org/officeDocument/2006/relationships/image" Target="../media/image41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058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88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258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319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045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99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948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056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323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319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6353E-8CD1-4817-B75B-1469A61703F7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046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6353E-8CD1-4817-B75B-1469A61703F7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60CB9-7502-4BFD-AEAF-C4D1C46BE9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302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0.png"/><Relationship Id="rId4" Type="http://schemas.openxmlformats.org/officeDocument/2006/relationships/image" Target="../media/image6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7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6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13" Type="http://schemas.openxmlformats.org/officeDocument/2006/relationships/oleObject" Target="../embeddings/oleObject14.bin"/><Relationship Id="rId3" Type="http://schemas.openxmlformats.org/officeDocument/2006/relationships/image" Target="../media/image23.png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2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30.png"/><Relationship Id="rId11" Type="http://schemas.openxmlformats.org/officeDocument/2006/relationships/oleObject" Target="../embeddings/oleObject13.bin"/><Relationship Id="rId5" Type="http://schemas.openxmlformats.org/officeDocument/2006/relationships/image" Target="../media/image18.wmf"/><Relationship Id="rId10" Type="http://schemas.openxmlformats.org/officeDocument/2006/relationships/image" Target="../media/image20.wmf"/><Relationship Id="rId4" Type="http://schemas.openxmlformats.org/officeDocument/2006/relationships/oleObject" Target="../embeddings/oleObject10.bin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22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13" Type="http://schemas.openxmlformats.org/officeDocument/2006/relationships/image" Target="../media/image28.wmf"/><Relationship Id="rId3" Type="http://schemas.openxmlformats.org/officeDocument/2006/relationships/image" Target="../media/image30.png"/><Relationship Id="rId7" Type="http://schemas.openxmlformats.org/officeDocument/2006/relationships/image" Target="../media/image25.wmf"/><Relationship Id="rId12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27.wmf"/><Relationship Id="rId5" Type="http://schemas.openxmlformats.org/officeDocument/2006/relationships/image" Target="../media/image24.wmf"/><Relationship Id="rId15" Type="http://schemas.openxmlformats.org/officeDocument/2006/relationships/image" Target="../media/image29.wmf"/><Relationship Id="rId10" Type="http://schemas.openxmlformats.org/officeDocument/2006/relationships/oleObject" Target="../embeddings/oleObject18.bin"/><Relationship Id="rId4" Type="http://schemas.openxmlformats.org/officeDocument/2006/relationships/oleObject" Target="../embeddings/oleObject15.bin"/><Relationship Id="rId9" Type="http://schemas.openxmlformats.org/officeDocument/2006/relationships/image" Target="../media/image26.wmf"/><Relationship Id="rId14" Type="http://schemas.openxmlformats.org/officeDocument/2006/relationships/oleObject" Target="../embeddings/oleObject20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3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2.wmf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34.wmf"/><Relationship Id="rId4" Type="http://schemas.openxmlformats.org/officeDocument/2006/relationships/image" Target="../media/image31.wmf"/><Relationship Id="rId9" Type="http://schemas.openxmlformats.org/officeDocument/2006/relationships/oleObject" Target="../embeddings/oleObject24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13" Type="http://schemas.openxmlformats.org/officeDocument/2006/relationships/oleObject" Target="../embeddings/oleObject31.bin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40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2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37.wmf"/><Relationship Id="rId11" Type="http://schemas.openxmlformats.org/officeDocument/2006/relationships/oleObject" Target="../embeddings/oleObject30.bin"/><Relationship Id="rId5" Type="http://schemas.openxmlformats.org/officeDocument/2006/relationships/oleObject" Target="../embeddings/oleObject27.bin"/><Relationship Id="rId15" Type="http://schemas.openxmlformats.org/officeDocument/2006/relationships/oleObject" Target="../embeddings/oleObject32.bin"/><Relationship Id="rId10" Type="http://schemas.openxmlformats.org/officeDocument/2006/relationships/image" Target="../media/image39.wmf"/><Relationship Id="rId4" Type="http://schemas.openxmlformats.org/officeDocument/2006/relationships/image" Target="../media/image36.wmf"/><Relationship Id="rId9" Type="http://schemas.openxmlformats.org/officeDocument/2006/relationships/oleObject" Target="../embeddings/oleObject29.bin"/><Relationship Id="rId14" Type="http://schemas.openxmlformats.org/officeDocument/2006/relationships/image" Target="../media/image4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09600" y="274642"/>
            <a:ext cx="10972800" cy="15831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i="1" dirty="0">
                <a:solidFill>
                  <a:srgbClr val="0070C0"/>
                </a:solidFill>
              </a:rPr>
              <a:t>Интеллектуальный</a:t>
            </a:r>
            <a:r>
              <a:rPr lang="ru-RU" sz="4800" i="1" dirty="0" smtClean="0">
                <a:solidFill>
                  <a:srgbClr val="0070C0"/>
                </a:solidFill>
              </a:rPr>
              <a:t> анализ текстов</a:t>
            </a:r>
            <a:endParaRPr lang="ru-RU" sz="4800" i="1" dirty="0">
              <a:solidFill>
                <a:srgbClr val="0070C0"/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09600" y="3556004"/>
            <a:ext cx="10972800" cy="2570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Курс «Интеллектуальные информационные системы»</a:t>
            </a:r>
          </a:p>
          <a:p>
            <a:r>
              <a:rPr lang="ru-RU" dirty="0" smtClean="0"/>
              <a:t>Кафедра управления и интеллектуальных технологий </a:t>
            </a:r>
          </a:p>
          <a:p>
            <a:r>
              <a:rPr lang="ru-RU" dirty="0" smtClean="0"/>
              <a:t>НИУ «МЭИ»</a:t>
            </a:r>
          </a:p>
          <a:p>
            <a:r>
              <a:rPr lang="ru-RU" dirty="0" smtClean="0"/>
              <a:t>Весна 2023 г.</a:t>
            </a:r>
            <a:endParaRPr lang="ru-RU" dirty="0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165600" y="6356363"/>
            <a:ext cx="3860800" cy="365125"/>
          </a:xfrm>
        </p:spPr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37600" y="6356363"/>
            <a:ext cx="2844800" cy="365125"/>
          </a:xfrm>
        </p:spPr>
        <p:txBody>
          <a:bodyPr/>
          <a:lstStyle/>
          <a:p>
            <a:fld id="{42B5FB3D-FCB6-4F02-96CD-8C0D52B298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25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341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Text Mining</a:t>
            </a:r>
            <a:r>
              <a:rPr lang="ru-RU" sz="36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– интеллектуальный анализ текстов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639765"/>
            <a:ext cx="10515600" cy="3979149"/>
          </a:xfrm>
        </p:spPr>
        <p:txBody>
          <a:bodyPr>
            <a:normAutofit lnSpcReduction="10000"/>
          </a:bodyPr>
          <a:lstStyle/>
          <a:p>
            <a:r>
              <a:rPr lang="ru-RU" sz="2400" b="1" dirty="0" smtClean="0"/>
              <a:t>Категоризация текстов</a:t>
            </a:r>
            <a:r>
              <a:rPr lang="ru-RU" sz="2400" dirty="0" smtClean="0"/>
              <a:t> (</a:t>
            </a:r>
            <a:r>
              <a:rPr lang="en-US" sz="2400" i="1" dirty="0" smtClean="0"/>
              <a:t>classification</a:t>
            </a:r>
            <a:r>
              <a:rPr lang="ru-RU" sz="2400" dirty="0" smtClean="0"/>
              <a:t>) – </a:t>
            </a:r>
          </a:p>
          <a:p>
            <a:pPr lvl="1"/>
            <a:r>
              <a:rPr lang="ru-RU" sz="2000" dirty="0"/>
              <a:t>отнесении документов из коллекции к одной или нескольким группам (классам, кластерам) схожих между собой текстов</a:t>
            </a:r>
            <a:endParaRPr lang="en-US" sz="2000" dirty="0" smtClean="0"/>
          </a:p>
          <a:p>
            <a:r>
              <a:rPr lang="ru-RU" sz="2400" b="1" dirty="0" smtClean="0"/>
              <a:t>Извлечение информации</a:t>
            </a:r>
            <a:r>
              <a:rPr lang="en-US" sz="2400" dirty="0" smtClean="0"/>
              <a:t> (</a:t>
            </a:r>
            <a:r>
              <a:rPr lang="en-US" sz="2400" i="1" dirty="0" smtClean="0"/>
              <a:t>information extraction</a:t>
            </a:r>
            <a:r>
              <a:rPr lang="en-US" sz="2400" dirty="0" smtClean="0"/>
              <a:t>) –</a:t>
            </a:r>
          </a:p>
          <a:p>
            <a:pPr lvl="1"/>
            <a:r>
              <a:rPr lang="ru-RU" sz="2000" dirty="0" smtClean="0"/>
              <a:t>это </a:t>
            </a:r>
            <a:r>
              <a:rPr lang="ru-RU" sz="2000" dirty="0"/>
              <a:t>задача автоматического извлечения (построения) структурированных </a:t>
            </a:r>
            <a:r>
              <a:rPr lang="ru-RU" sz="2000" dirty="0" smtClean="0"/>
              <a:t>данных</a:t>
            </a:r>
            <a:r>
              <a:rPr lang="en-US" sz="2000" dirty="0" smtClean="0"/>
              <a:t> </a:t>
            </a:r>
            <a:r>
              <a:rPr lang="ru-RU" sz="2000" dirty="0" smtClean="0"/>
              <a:t> из</a:t>
            </a:r>
            <a:r>
              <a:rPr lang="ru-RU" sz="2000" dirty="0"/>
              <a:t> </a:t>
            </a:r>
            <a:r>
              <a:rPr lang="ru-RU" sz="2000" dirty="0" smtClean="0"/>
              <a:t>неструктурированных или</a:t>
            </a:r>
            <a:r>
              <a:rPr lang="ru-RU" sz="2000" dirty="0"/>
              <a:t> </a:t>
            </a:r>
            <a:r>
              <a:rPr lang="ru-RU" sz="2000" dirty="0" smtClean="0"/>
              <a:t>слабоструктурированных</a:t>
            </a:r>
            <a:r>
              <a:rPr lang="ru-RU" sz="2000" dirty="0"/>
              <a:t> </a:t>
            </a:r>
            <a:r>
              <a:rPr lang="ru-RU" sz="2000" dirty="0" smtClean="0"/>
              <a:t>машиночитаемых документов (распознавание имен людей, названий организаций, поиск ключевых слов для текста, </a:t>
            </a:r>
            <a:r>
              <a:rPr lang="ru-RU" sz="2000" dirty="0" err="1" smtClean="0"/>
              <a:t>автореферирование</a:t>
            </a:r>
            <a:r>
              <a:rPr lang="ru-RU" sz="2000" dirty="0" smtClean="0"/>
              <a:t>)</a:t>
            </a:r>
            <a:endParaRPr lang="en-US" sz="2000" dirty="0" smtClean="0"/>
          </a:p>
          <a:p>
            <a:r>
              <a:rPr lang="ru-RU" sz="2400" b="1" dirty="0" smtClean="0"/>
              <a:t>Информационный поиск </a:t>
            </a:r>
            <a:r>
              <a:rPr lang="ru-RU" sz="2400" dirty="0" smtClean="0"/>
              <a:t>(</a:t>
            </a:r>
            <a:r>
              <a:rPr lang="en-US" sz="2400" i="1" dirty="0"/>
              <a:t>information retrieval</a:t>
            </a:r>
            <a:r>
              <a:rPr lang="ru-RU" sz="2400" dirty="0" smtClean="0"/>
              <a:t>) –</a:t>
            </a:r>
          </a:p>
          <a:p>
            <a:pPr lvl="1"/>
            <a:r>
              <a:rPr lang="ru-RU" sz="2000" dirty="0" smtClean="0"/>
              <a:t>процесс</a:t>
            </a:r>
            <a:r>
              <a:rPr lang="ru-RU" sz="2000" dirty="0"/>
              <a:t> поиска </a:t>
            </a:r>
            <a:r>
              <a:rPr lang="ru-RU" sz="2000" i="1" dirty="0"/>
              <a:t>неструктурированной</a:t>
            </a:r>
            <a:r>
              <a:rPr lang="ru-RU" sz="2000" dirty="0"/>
              <a:t> документальной информации, удовлетворяющей информационные </a:t>
            </a:r>
            <a:r>
              <a:rPr lang="ru-RU" sz="2000" dirty="0" smtClean="0"/>
              <a:t>потребности (</a:t>
            </a:r>
            <a:r>
              <a:rPr lang="ru-RU" sz="2000" dirty="0"/>
              <a:t>процесс выявления в некотором множестве документов </a:t>
            </a:r>
            <a:r>
              <a:rPr lang="ru-RU" sz="2000" dirty="0" smtClean="0"/>
              <a:t>всех </a:t>
            </a:r>
            <a:r>
              <a:rPr lang="ru-RU" sz="2000" dirty="0"/>
              <a:t>тех, которые посвящены указанной </a:t>
            </a:r>
            <a:r>
              <a:rPr lang="ru-RU" sz="2000" dirty="0" smtClean="0"/>
              <a:t>теме)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2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29143" y="1142165"/>
            <a:ext cx="110469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222222"/>
                </a:solidFill>
                <a:latin typeface="Arial" panose="020B0604020202020204" pitchFamily="34" charset="0"/>
              </a:rPr>
              <a:t>Интеллектуальный анализ текстов</a:t>
            </a:r>
            <a:r>
              <a:rPr lang="ru-RU" sz="2000" dirty="0">
                <a:solidFill>
                  <a:srgbClr val="222222"/>
                </a:solidFill>
                <a:latin typeface="Arial" panose="020B0604020202020204" pitchFamily="34" charset="0"/>
              </a:rPr>
              <a:t> (</a:t>
            </a:r>
            <a:r>
              <a:rPr lang="ru-RU" sz="2000" i="1" dirty="0">
                <a:solidFill>
                  <a:srgbClr val="222222"/>
                </a:solidFill>
                <a:latin typeface="Arial" panose="020B0604020202020204" pitchFamily="34" charset="0"/>
              </a:rPr>
              <a:t>ИАТ</a:t>
            </a:r>
            <a:r>
              <a:rPr lang="ru-RU" sz="2000" dirty="0">
                <a:solidFill>
                  <a:srgbClr val="222222"/>
                </a:solidFill>
                <a:latin typeface="Arial" panose="020B0604020202020204" pitchFamily="34" charset="0"/>
              </a:rPr>
              <a:t>,  </a:t>
            </a:r>
            <a:r>
              <a:rPr lang="ru-RU" sz="2000" i="1" dirty="0" err="1">
                <a:solidFill>
                  <a:srgbClr val="222222"/>
                </a:solidFill>
                <a:latin typeface="Arial" panose="020B0604020202020204" pitchFamily="34" charset="0"/>
              </a:rPr>
              <a:t>text</a:t>
            </a:r>
            <a:r>
              <a:rPr lang="ru-RU" sz="2000" i="1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sz="2000" i="1" dirty="0" err="1">
                <a:solidFill>
                  <a:srgbClr val="222222"/>
                </a:solidFill>
                <a:latin typeface="Arial" panose="020B0604020202020204" pitchFamily="34" charset="0"/>
              </a:rPr>
              <a:t>mining</a:t>
            </a:r>
            <a:r>
              <a:rPr lang="ru-RU" sz="2000" dirty="0">
                <a:solidFill>
                  <a:srgbClr val="222222"/>
                </a:solidFill>
                <a:latin typeface="Arial" panose="020B0604020202020204" pitchFamily="34" charset="0"/>
              </a:rPr>
              <a:t>) </a:t>
            </a:r>
            <a:r>
              <a:rPr lang="ru-RU" sz="2000" dirty="0">
                <a:latin typeface="Arial" panose="020B0604020202020204" pitchFamily="34" charset="0"/>
              </a:rPr>
              <a:t>— направление в искусственном интеллекте, целью которого является получение информации из коллекций текстовых документов, основываясь на применении эффективных в практическом плане методов машинного обучения и обработки естественного языка. </a:t>
            </a:r>
            <a:r>
              <a:rPr lang="ru-RU" sz="2000" dirty="0" smtClean="0">
                <a:latin typeface="Arial" panose="020B0604020202020204" pitchFamily="34" charset="0"/>
              </a:rPr>
              <a:t>(</a:t>
            </a:r>
            <a:r>
              <a:rPr lang="en-US" sz="2000" dirty="0" smtClean="0">
                <a:latin typeface="Arial" panose="020B0604020202020204" pitchFamily="34" charset="0"/>
              </a:rPr>
              <a:t>Wikipedia)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77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4004"/>
            <a:ext cx="10515600" cy="952901"/>
          </a:xfrm>
        </p:spPr>
        <p:txBody>
          <a:bodyPr>
            <a:noAutofit/>
          </a:bodyPr>
          <a:lstStyle/>
          <a:p>
            <a:pPr algn="ctr"/>
            <a:r>
              <a:rPr lang="ru-RU" sz="3200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Проблемы, возникающие при работе с документами, написанными на ЕЯ</a:t>
            </a:r>
            <a:endParaRPr lang="ru-RU" sz="3200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838200" y="1183907"/>
            <a:ext cx="10515600" cy="49930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ru-RU" sz="2000" i="1" dirty="0" smtClean="0"/>
          </a:p>
          <a:p>
            <a:pPr marL="457200" lvl="1" indent="-457200">
              <a:lnSpc>
                <a:spcPct val="100000"/>
              </a:lnSpc>
              <a:spcBef>
                <a:spcPts val="1000"/>
              </a:spcBef>
            </a:pPr>
            <a:r>
              <a:rPr lang="ru-RU" b="1" i="1" dirty="0"/>
              <a:t>Семантическая неоднозначность:</a:t>
            </a:r>
          </a:p>
          <a:p>
            <a:pPr marL="914400" lvl="2" indent="-457200"/>
            <a:r>
              <a:rPr lang="ru-RU" i="1" dirty="0" smtClean="0"/>
              <a:t>Синонимия: экран-дисплей</a:t>
            </a:r>
          </a:p>
          <a:p>
            <a:pPr marL="914400" lvl="2" indent="-457200"/>
            <a:r>
              <a:rPr lang="ru-RU" i="1" dirty="0" smtClean="0"/>
              <a:t>Полисемия: команда (судна; футбольная)</a:t>
            </a:r>
          </a:p>
          <a:p>
            <a:pPr marL="914400" lvl="2" indent="-457200"/>
            <a:r>
              <a:rPr lang="ru-RU" i="1" dirty="0" smtClean="0"/>
              <a:t>Омонимия: Ключ (родник) – Ключ (от замка)</a:t>
            </a:r>
          </a:p>
          <a:p>
            <a:pPr marL="914400" lvl="2" indent="-457200"/>
            <a:r>
              <a:rPr lang="ru-RU" i="1" dirty="0" smtClean="0"/>
              <a:t>Эллипсность: пропуски слов или слова-заменители</a:t>
            </a:r>
          </a:p>
          <a:p>
            <a:pPr marL="457200" lvl="1" indent="-457200">
              <a:lnSpc>
                <a:spcPct val="120000"/>
              </a:lnSpc>
              <a:spcBef>
                <a:spcPts val="1000"/>
              </a:spcBef>
            </a:pPr>
            <a:r>
              <a:rPr lang="ru-RU" b="1" i="1" dirty="0"/>
              <a:t>Многообразие средств передачи смысла:</a:t>
            </a:r>
          </a:p>
          <a:p>
            <a:pPr marL="914400" lvl="2" indent="-457200"/>
            <a:r>
              <a:rPr lang="ru-RU" sz="2100" i="1" dirty="0"/>
              <a:t>Лексика ЕЯ</a:t>
            </a:r>
          </a:p>
          <a:p>
            <a:pPr marL="914400" lvl="2" indent="-457200"/>
            <a:r>
              <a:rPr lang="ru-RU" sz="2100" i="1" dirty="0"/>
              <a:t>Контекст</a:t>
            </a:r>
          </a:p>
          <a:p>
            <a:pPr marL="914400" lvl="2" indent="-457200"/>
            <a:r>
              <a:rPr lang="ru-RU" sz="2100" i="1" dirty="0"/>
              <a:t>Ссылки на слова</a:t>
            </a:r>
          </a:p>
          <a:p>
            <a:pPr marL="457200" lvl="1" indent="-457200">
              <a:lnSpc>
                <a:spcPct val="110000"/>
              </a:lnSpc>
              <a:spcBef>
                <a:spcPts val="1000"/>
              </a:spcBef>
            </a:pPr>
            <a:r>
              <a:rPr lang="ru-RU" b="1" i="1" dirty="0" smtClean="0"/>
              <a:t>Высокая </a:t>
            </a:r>
            <a:r>
              <a:rPr lang="ru-RU" b="1" i="1" dirty="0"/>
              <a:t>размерность </a:t>
            </a:r>
            <a:r>
              <a:rPr lang="ru-RU" b="1" i="1" dirty="0" smtClean="0"/>
              <a:t>задачи</a:t>
            </a:r>
            <a:endParaRPr lang="ru-RU" b="1" i="1" dirty="0"/>
          </a:p>
          <a:p>
            <a:pPr marL="457200" lvl="1" indent="-457200">
              <a:lnSpc>
                <a:spcPct val="110000"/>
              </a:lnSpc>
              <a:spcBef>
                <a:spcPts val="1000"/>
              </a:spcBef>
            </a:pPr>
            <a:r>
              <a:rPr lang="ru-RU" b="1" i="1" dirty="0"/>
              <a:t>Субъективность оценки качества классификации</a:t>
            </a:r>
          </a:p>
          <a:p>
            <a:pPr marL="457200" lvl="1" indent="-457200">
              <a:lnSpc>
                <a:spcPct val="110000"/>
              </a:lnSpc>
              <a:spcBef>
                <a:spcPts val="1000"/>
              </a:spcBef>
            </a:pPr>
            <a:r>
              <a:rPr lang="ru-RU" b="1" i="1" dirty="0"/>
              <a:t>Различная длина </a:t>
            </a:r>
            <a:r>
              <a:rPr lang="ru-RU" b="1" i="1" dirty="0" smtClean="0"/>
              <a:t>документов</a:t>
            </a:r>
            <a:endParaRPr lang="ru-RU" b="1" i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92E7-9338-4A04-8787-CAE1B2642B4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12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87" y="582722"/>
            <a:ext cx="9144000" cy="395416"/>
          </a:xfrm>
        </p:spPr>
        <p:txBody>
          <a:bodyPr>
            <a:noAutofit/>
          </a:bodyPr>
          <a:lstStyle/>
          <a:p>
            <a:r>
              <a:rPr lang="ru-RU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Подходы </a:t>
            </a:r>
            <a:r>
              <a:rPr lang="en-US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Text Mining</a:t>
            </a:r>
            <a:endParaRPr lang="ru-RU" sz="40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6038" y="1004116"/>
            <a:ext cx="11182351" cy="1655762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pPr algn="just"/>
            <a:r>
              <a:rPr lang="en-US" dirty="0"/>
              <a:t>	</a:t>
            </a:r>
            <a:r>
              <a:rPr lang="ru-RU" dirty="0" smtClean="0"/>
              <a:t>Лингвистический анализ			Статистический анализ</a:t>
            </a:r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4</a:t>
            </a:fld>
            <a:endParaRPr lang="ru-RU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3745815" y="1347591"/>
            <a:ext cx="1449860" cy="4366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6809179" y="1347583"/>
            <a:ext cx="1622855" cy="3933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Таблица 9"/>
          <p:cNvGraphicFramePr>
            <a:graphicFrameLocks noGrp="1"/>
          </p:cNvGraphicFramePr>
          <p:nvPr>
            <p:extLst/>
          </p:nvPr>
        </p:nvGraphicFramePr>
        <p:xfrm>
          <a:off x="486034" y="2679334"/>
          <a:ext cx="11182350" cy="3696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91175"/>
                <a:gridCol w="5591175"/>
              </a:tblGrid>
              <a:tr h="3696066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Системы ЛА обычно состоят из модели предметной области, содержащей основные тематические термины и их взаимосвязи, а также специализированной базы данных (БД) грамматических конструкций и семантических правил, свойственных конкретному языку – онтологий и тезаурусов. При этом модель предметной области обычно используется для проведения морфологического анализа, а специализированная БД – для синтаксического и семантического анализа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Текст – набор ключевых слов.</a:t>
                      </a:r>
                      <a:r>
                        <a:rPr lang="ru-RU" baseline="0" dirty="0" smtClean="0"/>
                        <a:t> Вес слов зависит от различных факторов, в частности – от частоты встречаемости термина в документе. Предполагается, что появление одних и тех же терминов в различных документах говорит об их подобии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189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44500"/>
          </a:xfrm>
        </p:spPr>
        <p:txBody>
          <a:bodyPr>
            <a:noAutofit/>
          </a:bodyPr>
          <a:lstStyle/>
          <a:p>
            <a:r>
              <a:rPr lang="ru-RU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Онтологии и тезаурусы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5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750330" y="2742016"/>
            <a:ext cx="149542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Автомобиль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131782" y="3480595"/>
            <a:ext cx="149542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Грузовой А.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969129" y="3474248"/>
            <a:ext cx="149542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Легковой А.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767914" y="4275918"/>
            <a:ext cx="149542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Хэтчбэк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071673" y="4264816"/>
            <a:ext cx="149542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Пикап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0522365" y="4272751"/>
            <a:ext cx="149542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Седан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9645274" y="2742016"/>
            <a:ext cx="149542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Мотоцикл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8464701" y="1866900"/>
            <a:ext cx="1798635" cy="5740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Транспортное средство</a:t>
            </a:r>
            <a:endParaRPr lang="ru-RU" dirty="0"/>
          </a:p>
        </p:txBody>
      </p:sp>
      <p:cxnSp>
        <p:nvCxnSpPr>
          <p:cNvPr id="15" name="Прямая со стрелкой 14"/>
          <p:cNvCxnSpPr>
            <a:stCxn id="13" idx="2"/>
            <a:endCxn id="5" idx="0"/>
          </p:cNvCxnSpPr>
          <p:nvPr/>
        </p:nvCxnSpPr>
        <p:spPr>
          <a:xfrm flipH="1">
            <a:off x="8498041" y="2440990"/>
            <a:ext cx="865979" cy="30102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13" idx="2"/>
            <a:endCxn id="12" idx="0"/>
          </p:cNvCxnSpPr>
          <p:nvPr/>
        </p:nvCxnSpPr>
        <p:spPr>
          <a:xfrm>
            <a:off x="9364020" y="2440990"/>
            <a:ext cx="1028965" cy="30102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5" idx="2"/>
            <a:endCxn id="8" idx="0"/>
          </p:cNvCxnSpPr>
          <p:nvPr/>
        </p:nvCxnSpPr>
        <p:spPr>
          <a:xfrm>
            <a:off x="8498043" y="3199216"/>
            <a:ext cx="1218799" cy="2750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5" idx="2"/>
            <a:endCxn id="7" idx="0"/>
          </p:cNvCxnSpPr>
          <p:nvPr/>
        </p:nvCxnSpPr>
        <p:spPr>
          <a:xfrm flipH="1">
            <a:off x="7879491" y="3199224"/>
            <a:ext cx="618548" cy="28137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8" idx="2"/>
            <a:endCxn id="10" idx="0"/>
          </p:cNvCxnSpPr>
          <p:nvPr/>
        </p:nvCxnSpPr>
        <p:spPr>
          <a:xfrm flipH="1">
            <a:off x="7819381" y="3931448"/>
            <a:ext cx="1897456" cy="33336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8" idx="2"/>
          </p:cNvCxnSpPr>
          <p:nvPr/>
        </p:nvCxnSpPr>
        <p:spPr>
          <a:xfrm flipH="1">
            <a:off x="9515621" y="3931454"/>
            <a:ext cx="201216" cy="32702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8" idx="2"/>
            <a:endCxn id="11" idx="0"/>
          </p:cNvCxnSpPr>
          <p:nvPr/>
        </p:nvCxnSpPr>
        <p:spPr>
          <a:xfrm>
            <a:off x="9716839" y="3931448"/>
            <a:ext cx="1553236" cy="34130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333365" y="1127955"/>
            <a:ext cx="1967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Пример тезауруса</a:t>
            </a:r>
            <a:endParaRPr lang="ru-RU" dirty="0"/>
          </a:p>
        </p:txBody>
      </p:sp>
      <p:pic>
        <p:nvPicPr>
          <p:cNvPr id="1028" name="Picture 4" descr="http://rpp.nashaucheba.ru/pars_docs/refs/143/142657/img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25"/>
          <a:stretch/>
        </p:blipFill>
        <p:spPr bwMode="auto">
          <a:xfrm>
            <a:off x="-40912" y="1866900"/>
            <a:ext cx="7112583" cy="4532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extBox 59"/>
          <p:cNvSpPr txBox="1"/>
          <p:nvPr/>
        </p:nvSpPr>
        <p:spPr>
          <a:xfrm>
            <a:off x="2304039" y="1127955"/>
            <a:ext cx="2040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Пример онтологии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470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Что такое текст?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Текст – конечное множество слов (терминов), объединенных лексическими, грамматическими, смысловыми, частотными отношениями и образующих информативное сообщение.</a:t>
            </a:r>
          </a:p>
          <a:p>
            <a:r>
              <a:rPr lang="ru-RU" dirty="0" smtClean="0"/>
              <a:t>Главное в тексте – информация, новая для читателя, которая заключена в авторском изложении, и которую мы хотим извлечь.</a:t>
            </a:r>
          </a:p>
          <a:p>
            <a:r>
              <a:rPr lang="ru-RU" dirty="0" smtClean="0"/>
              <a:t>Чем больше информации извлечем – тем лучше.</a:t>
            </a:r>
          </a:p>
          <a:p>
            <a:r>
              <a:rPr lang="ru-RU" dirty="0" smtClean="0"/>
              <a:t>Не всегда большой текст = большому количеству информации</a:t>
            </a:r>
          </a:p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51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3" y="183894"/>
            <a:ext cx="10893356" cy="549274"/>
          </a:xfrm>
        </p:spPr>
        <p:txBody>
          <a:bodyPr>
            <a:noAutofit/>
          </a:bodyPr>
          <a:lstStyle/>
          <a:p>
            <a:r>
              <a:rPr lang="ru-RU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Как </a:t>
            </a:r>
            <a:r>
              <a:rPr lang="ru-RU" sz="32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текст представляется </a:t>
            </a:r>
            <a:r>
              <a:rPr lang="ru-RU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 математическом виде?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7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33403" y="1567027"/>
            <a:ext cx="1089335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Текст – последовательность </a:t>
            </a:r>
            <a:r>
              <a:rPr lang="ru-RU" sz="2400" dirty="0" err="1" smtClean="0"/>
              <a:t>токенов</a:t>
            </a:r>
            <a:r>
              <a:rPr lang="ru-RU" sz="2400" dirty="0" smtClean="0"/>
              <a:t>.</a:t>
            </a:r>
          </a:p>
          <a:p>
            <a:endParaRPr lang="ru-RU" sz="2400" dirty="0"/>
          </a:p>
          <a:p>
            <a:r>
              <a:rPr lang="ru-RU" sz="2400" dirty="0" err="1" smtClean="0"/>
              <a:t>Токен</a:t>
            </a:r>
            <a:r>
              <a:rPr lang="ru-RU" sz="2400" dirty="0" smtClean="0"/>
              <a:t> – единица словаря. </a:t>
            </a:r>
          </a:p>
          <a:p>
            <a:r>
              <a:rPr lang="ru-RU" sz="2400" dirty="0" smtClean="0"/>
              <a:t>П</a:t>
            </a:r>
            <a:r>
              <a:rPr lang="ru-RU" sz="2400" dirty="0" smtClean="0"/>
              <a:t>оследовательность </a:t>
            </a:r>
            <a:r>
              <a:rPr lang="ru-RU" sz="2400" dirty="0" smtClean="0"/>
              <a:t>из </a:t>
            </a:r>
            <a:r>
              <a:rPr lang="en-US" sz="2400" dirty="0"/>
              <a:t>n</a:t>
            </a:r>
            <a:r>
              <a:rPr lang="ru-RU" sz="2400" dirty="0" smtClean="0"/>
              <a:t> символов (</a:t>
            </a:r>
            <a:r>
              <a:rPr lang="en-US" sz="2400" dirty="0" smtClean="0"/>
              <a:t>n</a:t>
            </a:r>
            <a:r>
              <a:rPr lang="en-US" sz="2400" dirty="0" smtClean="0"/>
              <a:t> </a:t>
            </a:r>
            <a:r>
              <a:rPr lang="ru-RU" sz="2400" dirty="0" smtClean="0"/>
              <a:t>варьируется в множестве</a:t>
            </a:r>
            <a:r>
              <a:rPr lang="en-US" sz="2400" dirty="0" smtClean="0"/>
              <a:t> </a:t>
            </a:r>
            <a:r>
              <a:rPr lang="ru-RU" sz="2400" dirty="0" smtClean="0"/>
              <a:t>натуральных чисел</a:t>
            </a:r>
            <a:r>
              <a:rPr lang="en-US" sz="2400" dirty="0" smtClean="0"/>
              <a:t> {1, 2, 3,…}</a:t>
            </a:r>
            <a:r>
              <a:rPr lang="ru-RU" sz="2400" dirty="0" smtClean="0"/>
              <a:t>)</a:t>
            </a:r>
          </a:p>
          <a:p>
            <a:endParaRPr lang="en-US" sz="2400" dirty="0" smtClean="0"/>
          </a:p>
          <a:p>
            <a:endParaRPr lang="ru-RU" sz="2400" dirty="0"/>
          </a:p>
          <a:p>
            <a:r>
              <a:rPr lang="ru-RU" sz="2400" dirty="0" smtClean="0"/>
              <a:t>Словарь – всевозможный набор </a:t>
            </a:r>
            <a:r>
              <a:rPr lang="ru-RU" sz="2400" dirty="0" err="1" smtClean="0"/>
              <a:t>токенов</a:t>
            </a:r>
            <a:r>
              <a:rPr lang="ru-RU" sz="2400" dirty="0" smtClean="0"/>
              <a:t>, встречающихся в языке (в генеральной совокупности)</a:t>
            </a:r>
          </a:p>
          <a:p>
            <a:endParaRPr lang="ru-RU" sz="2400" dirty="0" smtClean="0"/>
          </a:p>
          <a:p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1495554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ru-RU" sz="3600" dirty="0" smtClean="0"/>
              <a:t>Как можем представить текст?</a:t>
            </a:r>
            <a:endParaRPr lang="ru-RU" sz="3600" dirty="0"/>
          </a:p>
        </p:txBody>
      </p:sp>
      <p:pic>
        <p:nvPicPr>
          <p:cNvPr id="15" name="Рисунок 14" descr="Изображение выглядит как диаграмма&#10;&#10;Автоматически созданное описание">
            <a:extLst>
              <a:ext uri="{FF2B5EF4-FFF2-40B4-BE49-F238E27FC236}">
                <a16:creationId xmlns="" xmlns:a16="http://schemas.microsoft.com/office/drawing/2014/main" id="{28B44C69-C557-17B0-EB80-0670D861B4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0549" b="126"/>
          <a:stretch/>
        </p:blipFill>
        <p:spPr>
          <a:xfrm>
            <a:off x="1053073" y="1095315"/>
            <a:ext cx="3073624" cy="35138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1340" y="4751695"/>
            <a:ext cx="34821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Слова состоят из букв. Представляем слова как набор букв.</a:t>
            </a:r>
          </a:p>
          <a:p>
            <a:r>
              <a:rPr lang="ru-RU" sz="1600" dirty="0" smtClean="0"/>
              <a:t>Размер словаря небольшой (</a:t>
            </a:r>
            <a:r>
              <a:rPr lang="en-US" sz="1600" dirty="0" smtClean="0"/>
              <a:t>~100</a:t>
            </a:r>
            <a:r>
              <a:rPr lang="ru-RU" sz="1600" dirty="0" smtClean="0"/>
              <a:t> для одного языка).</a:t>
            </a:r>
          </a:p>
          <a:p>
            <a:r>
              <a:rPr lang="ru-RU" sz="1600" dirty="0" smtClean="0"/>
              <a:t>Но размер текста очень большой 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192087" y="1238596"/>
            <a:ext cx="955964" cy="6816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959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ru-RU" sz="3600" dirty="0" smtClean="0"/>
              <a:t>Как можем представить текст?</a:t>
            </a:r>
            <a:endParaRPr lang="ru-RU" sz="3600" dirty="0"/>
          </a:p>
        </p:txBody>
      </p:sp>
      <p:pic>
        <p:nvPicPr>
          <p:cNvPr id="5" name="Рисунок 4" descr="Изображение выглядит как диаграмма&#10;&#10;Автоматически созданное описание">
            <a:extLst>
              <a:ext uri="{FF2B5EF4-FFF2-40B4-BE49-F238E27FC236}">
                <a16:creationId xmlns="" xmlns:a16="http://schemas.microsoft.com/office/drawing/2014/main" id="{BA673CEE-730A-D75F-1969-75352BD7C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171" y="1094546"/>
            <a:ext cx="7790949" cy="351827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813069" y="1920240"/>
            <a:ext cx="2211186" cy="26925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41340" y="4751695"/>
            <a:ext cx="34821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Слова состоят из букв. Представляем слова как набор букв.</a:t>
            </a:r>
          </a:p>
          <a:p>
            <a:r>
              <a:rPr lang="ru-RU" sz="1600" dirty="0" smtClean="0"/>
              <a:t>Размер словаря небольшой (</a:t>
            </a:r>
            <a:r>
              <a:rPr lang="en-US" sz="1600" dirty="0" smtClean="0"/>
              <a:t>~100</a:t>
            </a:r>
            <a:r>
              <a:rPr lang="ru-RU" sz="1600" dirty="0" smtClean="0"/>
              <a:t> для одного языка).</a:t>
            </a:r>
          </a:p>
          <a:p>
            <a:r>
              <a:rPr lang="ru-RU" sz="1600" dirty="0" smtClean="0"/>
              <a:t>Но размер текста очень большой </a:t>
            </a:r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7460053" y="4751694"/>
            <a:ext cx="34821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Длина последовательности меньше, но на порядки возрастает длина словаря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330600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ru-RU" sz="3600" dirty="0" smtClean="0"/>
              <a:t>Как можем представить текст?</a:t>
            </a:r>
            <a:endParaRPr lang="ru-RU" sz="3600" dirty="0"/>
          </a:p>
        </p:txBody>
      </p:sp>
      <p:pic>
        <p:nvPicPr>
          <p:cNvPr id="5" name="Рисунок 4" descr="Изображение выглядит как диаграмма&#10;&#10;Автоматически созданное описание">
            <a:extLst>
              <a:ext uri="{FF2B5EF4-FFF2-40B4-BE49-F238E27FC236}">
                <a16:creationId xmlns="" xmlns:a16="http://schemas.microsoft.com/office/drawing/2014/main" id="{BA673CEE-730A-D75F-1969-75352BD7C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171" y="1094546"/>
            <a:ext cx="7790949" cy="351827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1340" y="4751695"/>
            <a:ext cx="34821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Слова состоят из букв. Представляем слова как набор букв.</a:t>
            </a:r>
          </a:p>
          <a:p>
            <a:r>
              <a:rPr lang="ru-RU" sz="1600" dirty="0" smtClean="0"/>
              <a:t>Размер словаря небольшой (</a:t>
            </a:r>
            <a:r>
              <a:rPr lang="en-US" sz="1600" dirty="0" smtClean="0"/>
              <a:t>~100</a:t>
            </a:r>
            <a:r>
              <a:rPr lang="ru-RU" sz="1600" dirty="0" smtClean="0"/>
              <a:t> для одного языка).</a:t>
            </a:r>
          </a:p>
          <a:p>
            <a:r>
              <a:rPr lang="ru-RU" sz="1600" dirty="0" smtClean="0"/>
              <a:t>Но размер текста очень большой </a:t>
            </a:r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7460053" y="4751694"/>
            <a:ext cx="34821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Длина последовательности меньше, но на порядки возрастает длина словаря 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4687434" y="4751694"/>
            <a:ext cx="22786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Золотая середина – самые </a:t>
            </a:r>
            <a:r>
              <a:rPr lang="ru-RU" sz="1600" dirty="0" err="1" smtClean="0"/>
              <a:t>частовстречаемые</a:t>
            </a:r>
            <a:r>
              <a:rPr lang="ru-RU" sz="1600" dirty="0" smtClean="0"/>
              <a:t> буквосочетания. </a:t>
            </a:r>
          </a:p>
          <a:p>
            <a:r>
              <a:rPr lang="ru-RU" sz="1600" dirty="0" smtClean="0"/>
              <a:t>Смысл и в корне, и в суффиксе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617321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ru-RU" sz="2800" dirty="0" smtClean="0"/>
              <a:t>Как получить набор таких сочетаний (</a:t>
            </a:r>
            <a:r>
              <a:rPr lang="ru-RU" sz="2800" dirty="0" err="1" smtClean="0"/>
              <a:t>токенов</a:t>
            </a:r>
            <a:r>
              <a:rPr lang="ru-RU" sz="2800" dirty="0" smtClean="0"/>
              <a:t>)?</a:t>
            </a:r>
            <a:endParaRPr lang="ru-RU" sz="2800" dirty="0"/>
          </a:p>
        </p:txBody>
      </p:sp>
      <p:pic>
        <p:nvPicPr>
          <p:cNvPr id="10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8B2992CD-89BD-4EBD-91E8-27525B0A2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26" y="1303272"/>
            <a:ext cx="5330307" cy="14665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5403272"/>
            <a:ext cx="52561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Строим словарь </a:t>
            </a:r>
            <a:r>
              <a:rPr lang="ru-RU" sz="1600" dirty="0" err="1" smtClean="0"/>
              <a:t>токенизатора</a:t>
            </a:r>
            <a:r>
              <a:rPr lang="ru-RU" sz="1600" dirty="0" smtClean="0"/>
              <a:t>:</a:t>
            </a:r>
          </a:p>
          <a:p>
            <a:r>
              <a:rPr lang="ru-RU" sz="1600" dirty="0" smtClean="0"/>
              <a:t>Инициализируем словарь набором уникальных символов</a:t>
            </a:r>
            <a:endParaRPr lang="en-US" sz="1600" dirty="0" smtClean="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785560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ru-RU" sz="2800" dirty="0" smtClean="0"/>
              <a:t>Как получить набор таких сочетаний (</a:t>
            </a:r>
            <a:r>
              <a:rPr lang="ru-RU" sz="2800" dirty="0" err="1" smtClean="0"/>
              <a:t>токенов</a:t>
            </a:r>
            <a:r>
              <a:rPr lang="ru-RU" sz="2800" dirty="0" smtClean="0"/>
              <a:t>)?</a:t>
            </a:r>
            <a:endParaRPr lang="ru-RU" sz="2800" dirty="0"/>
          </a:p>
        </p:txBody>
      </p:sp>
      <p:pic>
        <p:nvPicPr>
          <p:cNvPr id="10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8B2992CD-89BD-4EBD-91E8-27525B0A2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26" y="1303272"/>
            <a:ext cx="5330307" cy="14665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5403272"/>
            <a:ext cx="525618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Строим словарь </a:t>
            </a:r>
            <a:r>
              <a:rPr lang="ru-RU" sz="1600" dirty="0" err="1" smtClean="0"/>
              <a:t>токенизатора</a:t>
            </a:r>
            <a:r>
              <a:rPr lang="ru-RU" sz="1600" dirty="0" smtClean="0"/>
              <a:t>:</a:t>
            </a:r>
          </a:p>
          <a:p>
            <a:r>
              <a:rPr lang="ru-RU" sz="1600" dirty="0" smtClean="0"/>
              <a:t>Инициализируем словарь набором уникальных символов</a:t>
            </a:r>
          </a:p>
          <a:p>
            <a:r>
              <a:rPr lang="ru-RU" sz="1600" dirty="0" smtClean="0"/>
              <a:t>Добавляем наиболее частые пары символов</a:t>
            </a:r>
          </a:p>
          <a:p>
            <a:endParaRPr lang="ru-RU" sz="1600" dirty="0"/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BC1A5548-8484-43C0-A272-3A5A60908E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9299" y="1034049"/>
            <a:ext cx="5258372" cy="1647159"/>
          </a:xfrm>
          <a:prstGeom prst="rect">
            <a:avLst/>
          </a:prstGeom>
        </p:spPr>
      </p:pic>
      <p:sp>
        <p:nvSpPr>
          <p:cNvPr id="6" name="Стрелка: вправо 12">
            <a:extLst>
              <a:ext uri="{FF2B5EF4-FFF2-40B4-BE49-F238E27FC236}">
                <a16:creationId xmlns="" xmlns:a16="http://schemas.microsoft.com/office/drawing/2014/main" id="{F63E536D-6245-5AF8-3AED-1A8526375493}"/>
              </a:ext>
            </a:extLst>
          </p:cNvPr>
          <p:cNvSpPr/>
          <p:nvPr/>
        </p:nvSpPr>
        <p:spPr>
          <a:xfrm>
            <a:off x="5508470" y="1676378"/>
            <a:ext cx="962526" cy="356491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1008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9309" y="124836"/>
            <a:ext cx="9144000" cy="540182"/>
          </a:xfrm>
        </p:spPr>
        <p:txBody>
          <a:bodyPr>
            <a:noAutofit/>
          </a:bodyPr>
          <a:lstStyle/>
          <a:p>
            <a:r>
              <a:rPr lang="ru-RU" sz="2800" dirty="0" smtClean="0"/>
              <a:t>Как получить набор таких сочетаний (</a:t>
            </a:r>
            <a:r>
              <a:rPr lang="ru-RU" sz="2800" dirty="0" err="1" smtClean="0"/>
              <a:t>токенов</a:t>
            </a:r>
            <a:r>
              <a:rPr lang="ru-RU" sz="2800" dirty="0" smtClean="0"/>
              <a:t>)?</a:t>
            </a:r>
            <a:endParaRPr lang="ru-RU" sz="2800" dirty="0"/>
          </a:p>
        </p:txBody>
      </p:sp>
      <p:pic>
        <p:nvPicPr>
          <p:cNvPr id="10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8B2992CD-89BD-4EBD-91E8-27525B0A2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26" y="1303272"/>
            <a:ext cx="5330307" cy="14665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5403272"/>
            <a:ext cx="54096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Строим словарь </a:t>
            </a:r>
            <a:r>
              <a:rPr lang="ru-RU" sz="1600" dirty="0" err="1" smtClean="0"/>
              <a:t>токенизатора</a:t>
            </a:r>
            <a:r>
              <a:rPr lang="ru-RU" sz="1600" dirty="0" smtClean="0"/>
              <a:t>:</a:t>
            </a:r>
          </a:p>
          <a:p>
            <a:r>
              <a:rPr lang="ru-RU" sz="1600" dirty="0" smtClean="0"/>
              <a:t>Инициализируем словарь набором уникальных символов</a:t>
            </a:r>
          </a:p>
          <a:p>
            <a:r>
              <a:rPr lang="ru-RU" sz="1600" dirty="0" smtClean="0"/>
              <a:t>Добавляем наиболее частые пары символов.</a:t>
            </a:r>
          </a:p>
          <a:p>
            <a:r>
              <a:rPr lang="ru-RU" sz="1600" dirty="0" smtClean="0"/>
              <a:t>Добавляем наиболее частые тройки символов….</a:t>
            </a:r>
          </a:p>
          <a:p>
            <a:r>
              <a:rPr lang="ru-RU" sz="1600" dirty="0" smtClean="0"/>
              <a:t>Повторяем, пока не достигнем заданного размера словаря.</a:t>
            </a:r>
            <a:endParaRPr lang="ru-RU" sz="1600" dirty="0"/>
          </a:p>
        </p:txBody>
      </p:sp>
      <p:pic>
        <p:nvPicPr>
          <p:cNvPr id="5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0CA7F452-E492-4BD2-9CEE-EDD282E43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0007" y="3458505"/>
            <a:ext cx="6172041" cy="1675544"/>
          </a:xfrm>
          <a:prstGeom prst="rect">
            <a:avLst/>
          </a:prstGeom>
        </p:spPr>
      </p:pic>
      <p:sp>
        <p:nvSpPr>
          <p:cNvPr id="6" name="Стрелка: изогнутая 13">
            <a:extLst>
              <a:ext uri="{FF2B5EF4-FFF2-40B4-BE49-F238E27FC236}">
                <a16:creationId xmlns="" xmlns:a16="http://schemas.microsoft.com/office/drawing/2014/main" id="{B536679F-BC92-F5CB-7E92-F7920914902C}"/>
              </a:ext>
            </a:extLst>
          </p:cNvPr>
          <p:cNvSpPr/>
          <p:nvPr/>
        </p:nvSpPr>
        <p:spPr>
          <a:xfrm rot="10800000">
            <a:off x="9108351" y="3359929"/>
            <a:ext cx="659508" cy="1158596"/>
          </a:xfrm>
          <a:prstGeom prst="ben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BC1A5548-8484-43C0-A272-3A5A60908E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9299" y="1034049"/>
            <a:ext cx="5258372" cy="1647159"/>
          </a:xfrm>
          <a:prstGeom prst="rect">
            <a:avLst/>
          </a:prstGeom>
        </p:spPr>
      </p:pic>
      <p:sp>
        <p:nvSpPr>
          <p:cNvPr id="11" name="Стрелка: вправо 12">
            <a:extLst>
              <a:ext uri="{FF2B5EF4-FFF2-40B4-BE49-F238E27FC236}">
                <a16:creationId xmlns="" xmlns:a16="http://schemas.microsoft.com/office/drawing/2014/main" id="{F63E536D-6245-5AF8-3AED-1A8526375493}"/>
              </a:ext>
            </a:extLst>
          </p:cNvPr>
          <p:cNvSpPr/>
          <p:nvPr/>
        </p:nvSpPr>
        <p:spPr>
          <a:xfrm>
            <a:off x="5508470" y="1676378"/>
            <a:ext cx="962526" cy="356491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8769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30200"/>
          </a:xfrm>
        </p:spPr>
        <p:txBody>
          <a:bodyPr>
            <a:noAutofit/>
          </a:bodyPr>
          <a:lstStyle/>
          <a:p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Модели представления текстовых документов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50937"/>
            <a:ext cx="10515600" cy="5205413"/>
          </a:xfrm>
        </p:spPr>
        <p:txBody>
          <a:bodyPr>
            <a:normAutofit/>
          </a:bodyPr>
          <a:lstStyle/>
          <a:p>
            <a:r>
              <a:rPr lang="ru-RU" i="1" dirty="0" smtClean="0"/>
              <a:t>Неструктурированная модель </a:t>
            </a:r>
            <a:r>
              <a:rPr lang="ru-RU" dirty="0" smtClean="0"/>
              <a:t>–</a:t>
            </a:r>
            <a:r>
              <a:rPr lang="ru-RU" sz="2400" dirty="0" smtClean="0"/>
              <a:t> «мешок слов» (</a:t>
            </a:r>
            <a:r>
              <a:rPr lang="en-US" sz="2400" dirty="0" smtClean="0"/>
              <a:t>“bag of words”</a:t>
            </a:r>
            <a:r>
              <a:rPr lang="ru-RU" sz="2400" dirty="0" smtClean="0"/>
              <a:t>) – каждый термин рассматривается в качестве независимой случайной величины. Не учитываются возможные связи с другими словами в тексте. </a:t>
            </a:r>
          </a:p>
          <a:p>
            <a:r>
              <a:rPr lang="ru-RU" i="1" dirty="0" smtClean="0"/>
              <a:t>Векторное предст</a:t>
            </a:r>
            <a:r>
              <a:rPr lang="ru-RU" i="1" dirty="0"/>
              <a:t>а</a:t>
            </a:r>
            <a:r>
              <a:rPr lang="ru-RU" i="1" dirty="0" smtClean="0"/>
              <a:t>вление слова (</a:t>
            </a:r>
            <a:r>
              <a:rPr lang="en-US" i="1" dirty="0" smtClean="0"/>
              <a:t>word embedding)</a:t>
            </a:r>
            <a:endParaRPr lang="ru-RU" i="1" dirty="0"/>
          </a:p>
          <a:p>
            <a:pPr lvl="1"/>
            <a:endParaRPr lang="ru-RU" i="1" dirty="0"/>
          </a:p>
          <a:p>
            <a:pPr lvl="1"/>
            <a:endParaRPr lang="ru-RU" i="1" dirty="0" smtClean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63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3" y="183894"/>
            <a:ext cx="10893356" cy="549274"/>
          </a:xfrm>
        </p:spPr>
        <p:txBody>
          <a:bodyPr>
            <a:noAutofit/>
          </a:bodyPr>
          <a:lstStyle/>
          <a:p>
            <a:pPr algn="ctr"/>
            <a:r>
              <a:rPr lang="ru-RU" sz="32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Мешок слов</a:t>
            </a:r>
            <a:endParaRPr lang="ru-RU" sz="32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15</a:t>
            </a:fld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/>
          </p:nvPr>
        </p:nvGraphicFramePr>
        <p:xfrm>
          <a:off x="838206" y="1964864"/>
          <a:ext cx="1302855" cy="19109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7" name="Уравнение" r:id="rId3" imgW="774360" imgH="1168200" progId="Equation.3">
                  <p:embed/>
                </p:oleObj>
              </mc:Choice>
              <mc:Fallback>
                <p:oleObj name="Уравнение" r:id="rId3" imgW="774360" imgH="1168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6" y="1964864"/>
                        <a:ext cx="1302855" cy="19109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/>
          </p:nvPr>
        </p:nvGraphicFramePr>
        <p:xfrm>
          <a:off x="7530098" y="1974700"/>
          <a:ext cx="409329" cy="434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8" name="Уравнение" r:id="rId5" imgW="228600" imgH="253800" progId="Equation.3">
                  <p:embed/>
                </p:oleObj>
              </mc:Choice>
              <mc:Fallback>
                <p:oleObj name="Уравнение" r:id="rId5" imgW="2286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30098" y="1974700"/>
                        <a:ext cx="409329" cy="4346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39425" y="1964868"/>
            <a:ext cx="40083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cs typeface="Times New Roman" panose="02020603050405020304" pitchFamily="18" charset="0"/>
              </a:rPr>
              <a:t>- Вес </a:t>
            </a:r>
            <a:r>
              <a:rPr lang="ru-RU" sz="2000" i="1" dirty="0" smtClean="0">
                <a:cs typeface="Times New Roman" panose="02020603050405020304" pitchFamily="18" charset="0"/>
              </a:rPr>
              <a:t>термина</a:t>
            </a:r>
            <a:r>
              <a:rPr lang="ru-RU" sz="2000" dirty="0" smtClean="0"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cs typeface="Times New Roman" panose="02020603050405020304" pitchFamily="18" charset="0"/>
              </a:rPr>
              <a:t>i</a:t>
            </a:r>
            <a:r>
              <a:rPr lang="ru-RU" sz="2000" dirty="0" smtClean="0">
                <a:cs typeface="Times New Roman" panose="02020603050405020304" pitchFamily="18" charset="0"/>
              </a:rPr>
              <a:t> в документе </a:t>
            </a:r>
            <a:r>
              <a:rPr lang="en-US" sz="2000" dirty="0" smtClean="0">
                <a:cs typeface="Times New Roman" panose="02020603050405020304" pitchFamily="18" charset="0"/>
              </a:rPr>
              <a:t>j</a:t>
            </a:r>
          </a:p>
          <a:p>
            <a:r>
              <a:rPr lang="en-US" sz="2000" dirty="0" err="1" smtClean="0"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cs typeface="Times New Roman" panose="02020603050405020304" pitchFamily="18" charset="0"/>
              </a:rPr>
              <a:t> = 1..M, j = 1..N</a:t>
            </a:r>
            <a:endParaRPr lang="ru-RU" sz="2000" dirty="0"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9321" y="4527159"/>
            <a:ext cx="108933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Вместо </a:t>
            </a:r>
            <a:r>
              <a:rPr lang="ru-RU" sz="2400" dirty="0" smtClean="0"/>
              <a:t>термина (или слова) могут </a:t>
            </a:r>
            <a:r>
              <a:rPr lang="ru-RU" sz="2400" dirty="0" smtClean="0"/>
              <a:t>использоваться </a:t>
            </a:r>
            <a:r>
              <a:rPr lang="ru-RU" sz="2400" dirty="0" err="1" smtClean="0"/>
              <a:t>токены</a:t>
            </a:r>
            <a:r>
              <a:rPr lang="ru-RU" sz="2400" dirty="0" smtClean="0"/>
              <a:t> или </a:t>
            </a:r>
            <a:r>
              <a:rPr lang="en-US" sz="2400" dirty="0" smtClean="0"/>
              <a:t>n-</a:t>
            </a:r>
            <a:r>
              <a:rPr lang="ru-RU" sz="2400" dirty="0" smtClean="0"/>
              <a:t>граммы – частный случай </a:t>
            </a:r>
            <a:r>
              <a:rPr lang="ru-RU" sz="2400" dirty="0" err="1" smtClean="0"/>
              <a:t>токенов</a:t>
            </a:r>
            <a:r>
              <a:rPr lang="ru-RU" sz="2400" dirty="0" smtClean="0"/>
              <a:t> при заданных </a:t>
            </a:r>
            <a:r>
              <a:rPr lang="ru-RU" sz="2400" dirty="0" err="1" smtClean="0"/>
              <a:t>заданных</a:t>
            </a:r>
            <a:r>
              <a:rPr lang="ru-RU" sz="2400" dirty="0" smtClean="0"/>
              <a:t> </a:t>
            </a:r>
            <a:r>
              <a:rPr lang="en-US" sz="2400" dirty="0" smtClean="0"/>
              <a:t>n</a:t>
            </a:r>
            <a:r>
              <a:rPr lang="ru-RU" sz="2400" dirty="0" smtClean="0"/>
              <a:t>:</a:t>
            </a:r>
            <a:endParaRPr lang="ru-RU" sz="2400" dirty="0"/>
          </a:p>
          <a:p>
            <a:r>
              <a:rPr lang="ru-RU" sz="2400" dirty="0" smtClean="0"/>
              <a:t>Триграммы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Hello world</a:t>
            </a:r>
            <a:r>
              <a:rPr lang="en-US" sz="2400" dirty="0" smtClean="0"/>
              <a:t>: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Hel, ell,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llo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, lo ,o w,  wo,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orl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rld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/>
          </p:nvPr>
        </p:nvGraphicFramePr>
        <p:xfrm>
          <a:off x="3851128" y="1807544"/>
          <a:ext cx="2574925" cy="159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9" name="Уравнение" r:id="rId7" imgW="1346040" imgH="838080" progId="Equation.3">
                  <p:embed/>
                </p:oleObj>
              </mc:Choice>
              <mc:Fallback>
                <p:oleObj name="Уравнение" r:id="rId7" imgW="134604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128" y="1807544"/>
                        <a:ext cx="2574925" cy="159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035913" y="808687"/>
            <a:ext cx="59494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Векторная </a:t>
            </a:r>
            <a:r>
              <a:rPr lang="ru-RU" dirty="0" smtClean="0"/>
              <a:t>модель </a:t>
            </a:r>
            <a:r>
              <a:rPr lang="ru-RU" u="sng" dirty="0" smtClean="0"/>
              <a:t>документа</a:t>
            </a:r>
            <a:r>
              <a:rPr lang="ru-RU" dirty="0" smtClean="0"/>
              <a:t>: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Документ: 		Матрица «Документ-термин»: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851125" y="3639437"/>
                <a:ext cx="5521640" cy="3724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Размерность матрицы крайне высокая,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dirty="0" smtClean="0"/>
                  <a:t>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125" y="3639437"/>
                <a:ext cx="5521640" cy="372410"/>
              </a:xfrm>
              <a:prstGeom prst="rect">
                <a:avLst/>
              </a:prstGeom>
              <a:blipFill rotWithShape="0">
                <a:blip r:embed="rId10"/>
                <a:stretch>
                  <a:fillRect l="-993" t="-6557" b="-262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5753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3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5178"/>
          </a:xfrm>
        </p:spPr>
        <p:txBody>
          <a:bodyPr>
            <a:noAutofit/>
          </a:bodyPr>
          <a:lstStyle/>
          <a:p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Выявление информативных признаков</a:t>
            </a: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093" y="1064173"/>
            <a:ext cx="7568635" cy="519665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16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9679021" y="1054448"/>
            <a:ext cx="1674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Закон Ципфа:</a:t>
            </a:r>
          </a:p>
          <a:p>
            <a:r>
              <a:rPr lang="en-US" i="1" dirty="0" err="1" smtClean="0"/>
              <a:t>w</a:t>
            </a:r>
            <a:r>
              <a:rPr lang="en-US" sz="1400" i="1" dirty="0" err="1" smtClean="0"/>
              <a:t>n</a:t>
            </a:r>
            <a:r>
              <a:rPr lang="en-US" dirty="0" smtClean="0"/>
              <a:t> </a:t>
            </a:r>
            <a:r>
              <a:rPr lang="ru-RU" i="1" dirty="0" smtClean="0"/>
              <a:t>=</a:t>
            </a:r>
            <a:r>
              <a:rPr lang="en-US" i="1" dirty="0" smtClean="0"/>
              <a:t> </a:t>
            </a:r>
            <a:r>
              <a:rPr lang="en-US" i="1" dirty="0"/>
              <a:t>w</a:t>
            </a:r>
            <a:r>
              <a:rPr lang="en-US" sz="1100" i="1" dirty="0" smtClean="0"/>
              <a:t>1</a:t>
            </a:r>
            <a:r>
              <a:rPr lang="en-US" i="1" dirty="0" smtClean="0"/>
              <a:t>/n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10363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16324"/>
          </a:xfrm>
        </p:spPr>
        <p:txBody>
          <a:bodyPr>
            <a:noAutofit/>
          </a:bodyPr>
          <a:lstStyle/>
          <a:p>
            <a:r>
              <a:rPr lang="ru-RU" sz="3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Предварительная обработка документов</a:t>
            </a:r>
          </a:p>
        </p:txBody>
      </p:sp>
      <p:pic>
        <p:nvPicPr>
          <p:cNvPr id="4" name="Объект 3" descr="Описание: Рисунок3_2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5" y="1062681"/>
            <a:ext cx="10735961" cy="499212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71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2467" y="159180"/>
            <a:ext cx="11598876" cy="582226"/>
          </a:xfrm>
        </p:spPr>
        <p:txBody>
          <a:bodyPr>
            <a:noAutofit/>
          </a:bodyPr>
          <a:lstStyle/>
          <a:p>
            <a:r>
              <a:rPr lang="ru-RU" sz="32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Стемминг</a:t>
            </a:r>
            <a:r>
              <a:rPr lang="ru-RU" sz="32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 </a:t>
            </a:r>
            <a:r>
              <a:rPr lang="ru-RU" sz="32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отсечение </a:t>
            </a:r>
            <a:r>
              <a:rPr lang="ru-RU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стоп-слов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507129" y="6419139"/>
            <a:ext cx="3860800" cy="365125"/>
          </a:xfrm>
        </p:spPr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18</a:t>
            </a:fld>
            <a:endParaRPr lang="ru-RU"/>
          </a:p>
        </p:txBody>
      </p:sp>
      <p:pic>
        <p:nvPicPr>
          <p:cNvPr id="4" name="Рисунок 3" descr="Описание: text_stem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444" y="760526"/>
            <a:ext cx="4361969" cy="584117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358815" y="889687"/>
            <a:ext cx="62966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/>
              <a:t>Стемминг</a:t>
            </a:r>
            <a:r>
              <a:rPr lang="ru-RU" sz="2400" dirty="0"/>
              <a:t> — это процесс нахождения основы слова для заданного исходного слова. Основа слова не обязательно совпадает с морфологическим корнем слова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Наиболее известный алгоритм – Алгоритм Портера</a:t>
            </a:r>
            <a:endParaRPr lang="en-US" sz="24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58815" y="3681114"/>
            <a:ext cx="62966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Стоп-слова </a:t>
            </a:r>
            <a:r>
              <a:rPr lang="en-US" sz="2400" dirty="0" smtClean="0"/>
              <a:t>(</a:t>
            </a:r>
            <a:r>
              <a:rPr lang="ru-RU" sz="2400" dirty="0" smtClean="0"/>
              <a:t>шумовые слова) – слова, не несущие смысловой нагрузки – частицы, предлоги, местоимения,..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412320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Таблица 15"/>
          <p:cNvGraphicFramePr>
            <a:graphicFrameLocks noGrp="1"/>
          </p:cNvGraphicFramePr>
          <p:nvPr>
            <p:extLst/>
          </p:nvPr>
        </p:nvGraphicFramePr>
        <p:xfrm>
          <a:off x="632301" y="936091"/>
          <a:ext cx="10526411" cy="4241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86791"/>
                <a:gridCol w="4339620"/>
              </a:tblGrid>
              <a:tr h="44058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Название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Формула</a:t>
                      </a:r>
                      <a:endParaRPr lang="ru-RU" dirty="0"/>
                    </a:p>
                  </a:txBody>
                  <a:tcPr/>
                </a:tc>
              </a:tr>
              <a:tr h="6564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35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18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976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118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9017" y="115587"/>
            <a:ext cx="10515600" cy="704918"/>
          </a:xfrm>
        </p:spPr>
        <p:txBody>
          <a:bodyPr>
            <a:normAutofit/>
          </a:bodyPr>
          <a:lstStyle/>
          <a:p>
            <a:r>
              <a:rPr lang="ru-RU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Определение весов терминов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19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/>
          </p:nvPr>
        </p:nvGraphicFramePr>
        <p:xfrm>
          <a:off x="7759184" y="2082101"/>
          <a:ext cx="809645" cy="3921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4" name="Уравнение" r:id="rId3" imgW="609336" imgH="291973" progId="Equation.3">
                  <p:embed/>
                </p:oleObj>
              </mc:Choice>
              <mc:Fallback>
                <p:oleObj name="Уравнение" r:id="rId3" imgW="609336" imgH="29197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9184" y="2082101"/>
                        <a:ext cx="809645" cy="3921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/>
          </p:nvPr>
        </p:nvGraphicFramePr>
        <p:xfrm>
          <a:off x="7759186" y="1383755"/>
          <a:ext cx="1483967" cy="6405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5" name="Уравнение" r:id="rId5" imgW="1320227" imgH="571252" progId="Equation.3">
                  <p:embed/>
                </p:oleObj>
              </mc:Choice>
              <mc:Fallback>
                <p:oleObj name="Уравнение" r:id="rId5" imgW="1320227" imgH="57125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9186" y="1383755"/>
                        <a:ext cx="1483967" cy="64056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175099" y="4722906"/>
            <a:ext cx="11368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r>
              <a:rPr kumimoji="0" lang="ru-RU" alt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0" y="-138499"/>
            <a:ext cx="105028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/>
          </p:nvPr>
        </p:nvGraphicFramePr>
        <p:xfrm>
          <a:off x="7759183" y="2678225"/>
          <a:ext cx="1635868" cy="6856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6" name="Уравнение" r:id="rId7" imgW="1294838" imgH="545863" progId="Equation.3">
                  <p:embed/>
                </p:oleObj>
              </mc:Choice>
              <mc:Fallback>
                <p:oleObj name="Уравнение" r:id="rId7" imgW="1294838" imgH="54586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9183" y="2678225"/>
                        <a:ext cx="1635868" cy="68562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7854593" y="3461306"/>
            <a:ext cx="11801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/>
          </p:nvPr>
        </p:nvGraphicFramePr>
        <p:xfrm>
          <a:off x="7759181" y="3639540"/>
          <a:ext cx="2113243" cy="1320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7" name="Уравнение" r:id="rId9" imgW="1905000" imgH="1193800" progId="Equation.3">
                  <p:embed/>
                </p:oleObj>
              </mc:Choice>
              <mc:Fallback>
                <p:oleObj name="Уравнение" r:id="rId9" imgW="1905000" imgH="119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9181" y="3639540"/>
                        <a:ext cx="2113243" cy="132077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0" y="-138499"/>
            <a:ext cx="11368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32305" y="2093521"/>
            <a:ext cx="57027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altLang="ru-RU" i="1" dirty="0">
                <a:latin typeface="Arial" panose="020B0604020202020204" pitchFamily="34" charset="0"/>
                <a:ea typeface="Times New Roman" panose="02020603050405020304" pitchFamily="18" charset="0"/>
              </a:rPr>
              <a:t>Взвешивание частотой слова (</a:t>
            </a:r>
            <a:r>
              <a:rPr lang="en-US" altLang="ru-RU" i="1" dirty="0">
                <a:latin typeface="Arial" panose="020B0604020202020204" pitchFamily="34" charset="0"/>
                <a:ea typeface="Times New Roman" panose="02020603050405020304" pitchFamily="18" charset="0"/>
              </a:rPr>
              <a:t>term frequencies, </a:t>
            </a:r>
            <a:r>
              <a:rPr lang="en-US" altLang="ru-RU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tf</a:t>
            </a:r>
            <a:r>
              <a:rPr lang="en-US" altLang="ru-RU" i="1" dirty="0"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  <a:endParaRPr lang="ru-RU" altLang="ru-RU" i="1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2301" y="1497562"/>
            <a:ext cx="3570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i="1" dirty="0">
                <a:latin typeface="Arial" panose="020B0604020202020204" pitchFamily="34" charset="0"/>
                <a:ea typeface="Times New Roman" panose="02020603050405020304" pitchFamily="18" charset="0"/>
              </a:rPr>
              <a:t>Логическое взвешивание</a:t>
            </a:r>
            <a:endParaRPr lang="ru-RU" altLang="ru-RU" sz="2800" dirty="0">
              <a:latin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32303" y="2724457"/>
            <a:ext cx="6206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tf</a:t>
            </a:r>
            <a:r>
              <a:rPr lang="en-US" i="1" dirty="0">
                <a:latin typeface="Arial" panose="020B0604020202020204" pitchFamily="34" charset="0"/>
                <a:ea typeface="Times New Roman" panose="02020603050405020304" pitchFamily="18" charset="0"/>
              </a:rPr>
              <a:t>–</a:t>
            </a:r>
            <a:r>
              <a:rPr lang="en-US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idf</a:t>
            </a:r>
            <a:r>
              <a:rPr lang="en-US" i="1" dirty="0">
                <a:latin typeface="Arial" panose="020B0604020202020204" pitchFamily="34" charset="0"/>
                <a:ea typeface="Times New Roman" panose="02020603050405020304" pitchFamily="18" charset="0"/>
              </a:rPr>
              <a:t> - </a:t>
            </a: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</a:rPr>
              <a:t>взвешивание</a:t>
            </a:r>
            <a:r>
              <a:rPr lang="en-US" i="1" dirty="0">
                <a:latin typeface="Arial" panose="020B0604020202020204" pitchFamily="34" charset="0"/>
                <a:ea typeface="Times New Roman" panose="02020603050405020304" pitchFamily="18" charset="0"/>
              </a:rPr>
              <a:t> (term frequencies – inverse </a:t>
            </a:r>
            <a:endParaRPr lang="ru-RU" i="1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n-US" i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document </a:t>
            </a:r>
            <a:r>
              <a:rPr lang="en-US" i="1" dirty="0">
                <a:latin typeface="Arial" panose="020B0604020202020204" pitchFamily="34" charset="0"/>
                <a:ea typeface="Times New Roman" panose="02020603050405020304" pitchFamily="18" charset="0"/>
              </a:rPr>
              <a:t>frequencies)</a:t>
            </a:r>
            <a:endParaRPr lang="ru-RU" i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32299" y="3884694"/>
            <a:ext cx="20465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tfc</a:t>
            </a: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</a:rPr>
              <a:t> - взвешивание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9943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Таблица 15"/>
          <p:cNvGraphicFramePr>
            <a:graphicFrameLocks noGrp="1"/>
          </p:cNvGraphicFramePr>
          <p:nvPr>
            <p:extLst/>
          </p:nvPr>
        </p:nvGraphicFramePr>
        <p:xfrm>
          <a:off x="632301" y="936091"/>
          <a:ext cx="10526411" cy="36642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14808"/>
                <a:gridCol w="3911603"/>
              </a:tblGrid>
              <a:tr h="44058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Название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Формула</a:t>
                      </a:r>
                      <a:endParaRPr lang="ru-RU" dirty="0"/>
                    </a:p>
                  </a:txBody>
                  <a:tcPr/>
                </a:tc>
              </a:tr>
              <a:tr h="14832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+mn-cs"/>
                        </a:rPr>
                        <a:t>ltc</a:t>
                      </a:r>
                      <a:r>
                        <a:rPr kumimoji="0" lang="ru-RU" sz="1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+mn-cs"/>
                        </a:rPr>
                        <a:t> – взвешивание.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Данный подход заключается в использовании логарифма частоты слова вместо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</a:t>
                      </a:r>
                      <a:r>
                        <a:rPr lang="en-US" sz="1800" i="1" kern="1200" baseline="-250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ij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Это позволяет сократить характерный для большинства текстовых документов существенный разброс в частотах различных терминов</a:t>
                      </a:r>
                      <a:endParaRPr kumimoji="0" lang="ru-RU" sz="18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7404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+mn-cs"/>
                        </a:rPr>
                        <a:t>аtc</a:t>
                      </a:r>
                      <a:r>
                        <a:rPr kumimoji="0" lang="ru-RU" sz="1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+mn-cs"/>
                        </a:rPr>
                        <a:t> – взвешивание.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 таком взвешивании веса будут изменяться от 0,5 до 1, что в ряде случаев приводит к улучшению качества классификации, позволяя учесть значимые термины, имеющие редкую встречаемость в конкретной выборке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9017" y="115587"/>
            <a:ext cx="10515600" cy="704918"/>
          </a:xfrm>
        </p:spPr>
        <p:txBody>
          <a:bodyPr>
            <a:normAutofit/>
          </a:bodyPr>
          <a:lstStyle/>
          <a:p>
            <a:r>
              <a:rPr lang="ru-RU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Определение весов терминов</a:t>
            </a:r>
            <a:r>
              <a:rPr lang="en-US" sz="4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(2)</a:t>
            </a:r>
            <a:endParaRPr lang="ru-RU" sz="40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20</a:t>
            </a:fld>
            <a:endParaRPr lang="ru-RU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175099" y="4722906"/>
            <a:ext cx="11368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r>
              <a:rPr kumimoji="0" lang="ru-RU" alt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0" y="-138499"/>
            <a:ext cx="105028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7854593" y="3461306"/>
            <a:ext cx="11801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0" y="-138499"/>
            <a:ext cx="11368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0" name="Объект 19"/>
          <p:cNvGraphicFramePr>
            <a:graphicFrameLocks noChangeAspect="1"/>
          </p:cNvGraphicFramePr>
          <p:nvPr>
            <p:extLst/>
          </p:nvPr>
        </p:nvGraphicFramePr>
        <p:xfrm>
          <a:off x="7708678" y="1395259"/>
          <a:ext cx="2466975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Уравнение" r:id="rId3" imgW="2463800" imgH="1193800" progId="Equation.3">
                  <p:embed/>
                </p:oleObj>
              </mc:Choice>
              <mc:Fallback>
                <p:oleObj name="Уравнение" r:id="rId3" imgW="2463800" imgH="119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08678" y="1395259"/>
                        <a:ext cx="2466975" cy="1190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/>
          </p:nvPr>
        </p:nvGraphicFramePr>
        <p:xfrm>
          <a:off x="7470553" y="3113170"/>
          <a:ext cx="2943225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Уравнение" r:id="rId5" imgW="2946400" imgH="1193800" progId="Equation.3">
                  <p:embed/>
                </p:oleObj>
              </mc:Choice>
              <mc:Fallback>
                <p:oleObj name="Уравнение" r:id="rId5" imgW="2946400" imgH="119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0553" y="3113170"/>
                        <a:ext cx="2943225" cy="1190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632305" y="4943242"/>
            <a:ext cx="102140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Кроме взвешивания применяются и другие методы выявления информативных терминов: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Факторный и компонентный анализ (переход к новой системе признаков)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Статистический подход (Хи-квадрат критерий)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Теоретико-информационный подход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137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28938"/>
            <a:ext cx="10515600" cy="549275"/>
          </a:xfrm>
        </p:spPr>
        <p:txBody>
          <a:bodyPr>
            <a:noAutofit/>
          </a:bodyPr>
          <a:lstStyle/>
          <a:p>
            <a:r>
              <a:rPr lang="ru-RU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Факторный анализ (ФА) и Метод Главных Компонент (МГК)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60315"/>
            <a:ext cx="10515600" cy="5116648"/>
          </a:xfrm>
        </p:spPr>
        <p:txBody>
          <a:bodyPr>
            <a:normAutofit/>
          </a:bodyPr>
          <a:lstStyle/>
          <a:p>
            <a:r>
              <a:rPr lang="ru-RU" dirty="0" smtClean="0"/>
              <a:t>ФА: различные признаки являются одним и тем же явлением, следовательно можно создать новые переменные – «факторы», позволяющие «вскрыть» логическую структуру выборки.</a:t>
            </a:r>
          </a:p>
          <a:p>
            <a:r>
              <a:rPr lang="ru-RU" dirty="0" smtClean="0"/>
              <a:t>МГК: переход к новым переменным, которые являются линейной комбинацией исходных.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Проведение снижения размерности с помощью ФА и МГК особенно эффективно для отображения объектов в трехмерное пространство и на плоскость.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39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19001"/>
            <a:ext cx="10515600" cy="549275"/>
          </a:xfrm>
        </p:spPr>
        <p:txBody>
          <a:bodyPr>
            <a:noAutofit/>
          </a:bodyPr>
          <a:lstStyle/>
          <a:p>
            <a:r>
              <a:rPr lang="ru-RU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Статистический подход выявления информативных признаков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22</a:t>
            </a:fld>
            <a:endParaRPr lang="ru-RU" dirty="0"/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 rotWithShape="1">
          <a:blip r:embed="rId3"/>
          <a:srcRect l="42925" t="35745" r="24601" b="34109"/>
          <a:stretch/>
        </p:blipFill>
        <p:spPr>
          <a:xfrm>
            <a:off x="826727" y="1488338"/>
            <a:ext cx="6259240" cy="3268495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7363845" y="1400782"/>
            <a:ext cx="45817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n</a:t>
            </a:r>
            <a:r>
              <a:rPr lang="en-US" sz="1200" dirty="0" err="1" smtClean="0"/>
              <a:t>ik</a:t>
            </a:r>
            <a:r>
              <a:rPr lang="en-US" dirty="0" smtClean="0"/>
              <a:t> – </a:t>
            </a:r>
            <a:r>
              <a:rPr lang="ru-RU" dirty="0" smtClean="0"/>
              <a:t>клеточная частота – число объектов в выборке, обладающих данным сочетанием переменных </a:t>
            </a:r>
            <a:endParaRPr lang="ru-RU" dirty="0"/>
          </a:p>
        </p:txBody>
      </p:sp>
      <p:sp>
        <p:nvSpPr>
          <p:cNvPr id="43" name="Rectangle 44"/>
          <p:cNvSpPr>
            <a:spLocks noChangeArrowheads="1"/>
          </p:cNvSpPr>
          <p:nvPr/>
        </p:nvSpPr>
        <p:spPr bwMode="auto">
          <a:xfrm>
            <a:off x="11128447" y="569619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4" name="Объект 43"/>
          <p:cNvGraphicFramePr>
            <a:graphicFrameLocks noChangeAspect="1"/>
          </p:cNvGraphicFramePr>
          <p:nvPr>
            <p:extLst/>
          </p:nvPr>
        </p:nvGraphicFramePr>
        <p:xfrm>
          <a:off x="8717918" y="1986626"/>
          <a:ext cx="669809" cy="279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3" name="Уравнение" r:id="rId4" imgW="634449" imgH="266469" progId="Equation.3">
                  <p:embed/>
                </p:oleObj>
              </mc:Choice>
              <mc:Fallback>
                <p:oleObj name="Уравнение" r:id="rId4" imgW="634449" imgH="26646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17918" y="1986626"/>
                        <a:ext cx="669809" cy="2799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470843" y="2625824"/>
                <a:ext cx="40204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Проверяется гипотеза </a:t>
                </a:r>
                <a:r>
                  <a:rPr lang="en-US" dirty="0" smtClean="0"/>
                  <a:t>H</a:t>
                </a:r>
                <a:r>
                  <a:rPr lang="en-US" sz="1200" dirty="0" smtClean="0"/>
                  <a:t>0</a:t>
                </a:r>
                <a:r>
                  <a:rPr lang="en-US" dirty="0" smtClean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− 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0843" y="2625824"/>
                <a:ext cx="4020460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1366" t="-10000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7"/>
          <p:cNvSpPr>
            <a:spLocks noChangeArrowheads="1"/>
          </p:cNvSpPr>
          <p:nvPr/>
        </p:nvSpPr>
        <p:spPr bwMode="auto">
          <a:xfrm>
            <a:off x="7636213" y="3252602"/>
            <a:ext cx="1554583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/>
          </p:nvPr>
        </p:nvGraphicFramePr>
        <p:xfrm>
          <a:off x="7636212" y="3871614"/>
          <a:ext cx="2052536" cy="69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4" name="Уравнение" r:id="rId7" imgW="1612900" imgH="546100" progId="Equation.3">
                  <p:embed/>
                </p:oleObj>
              </mc:Choice>
              <mc:Fallback>
                <p:oleObj name="Уравнение" r:id="rId7" imgW="1612900" imgH="546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6212" y="3871614"/>
                        <a:ext cx="2052536" cy="6922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Rectangle 49"/>
          <p:cNvSpPr>
            <a:spLocks noChangeArrowheads="1"/>
          </p:cNvSpPr>
          <p:nvPr/>
        </p:nvSpPr>
        <p:spPr bwMode="auto">
          <a:xfrm>
            <a:off x="7636217" y="295785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0" name="Объект 49"/>
          <p:cNvGraphicFramePr>
            <a:graphicFrameLocks noChangeAspect="1"/>
          </p:cNvGraphicFramePr>
          <p:nvPr>
            <p:extLst/>
          </p:nvPr>
        </p:nvGraphicFramePr>
        <p:xfrm>
          <a:off x="7634650" y="3107569"/>
          <a:ext cx="3586162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5" name="Уравнение" r:id="rId9" imgW="3187440" imgH="393480" progId="Equation.3">
                  <p:embed/>
                </p:oleObj>
              </mc:Choice>
              <mc:Fallback>
                <p:oleObj name="Уравнение" r:id="rId9" imgW="31874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4650" y="3107569"/>
                        <a:ext cx="3586162" cy="4445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Объект 51"/>
          <p:cNvGraphicFramePr>
            <a:graphicFrameLocks noChangeAspect="1"/>
          </p:cNvGraphicFramePr>
          <p:nvPr>
            <p:extLst/>
          </p:nvPr>
        </p:nvGraphicFramePr>
        <p:xfrm>
          <a:off x="1770741" y="5239659"/>
          <a:ext cx="390085" cy="3839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6" name="Уравнение" r:id="rId11" imgW="215619" imgH="266353" progId="Equation.3">
                  <p:embed/>
                </p:oleObj>
              </mc:Choice>
              <mc:Fallback>
                <p:oleObj name="Уравнение" r:id="rId11" imgW="215619" imgH="26635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0741" y="5239659"/>
                        <a:ext cx="390085" cy="38396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Объект 52"/>
          <p:cNvGraphicFramePr>
            <a:graphicFrameLocks noChangeAspect="1"/>
          </p:cNvGraphicFramePr>
          <p:nvPr>
            <p:extLst/>
          </p:nvPr>
        </p:nvGraphicFramePr>
        <p:xfrm>
          <a:off x="6297525" y="5230406"/>
          <a:ext cx="492886" cy="426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7" name="Уравнение" r:id="rId13" imgW="355292" imgH="304536" progId="Equation.3">
                  <p:embed/>
                </p:oleObj>
              </mc:Choice>
              <mc:Fallback>
                <p:oleObj name="Уравнение" r:id="rId13" imgW="355292" imgH="30453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97525" y="5230406"/>
                        <a:ext cx="492886" cy="42628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Rectangle 53"/>
          <p:cNvSpPr>
            <a:spLocks noChangeArrowheads="1"/>
          </p:cNvSpPr>
          <p:nvPr/>
        </p:nvSpPr>
        <p:spPr bwMode="auto">
          <a:xfrm>
            <a:off x="489829" y="4951424"/>
            <a:ext cx="11608341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Гипотеза о независимости отвергается с уровнем значимости</a:t>
            </a:r>
            <a:r>
              <a:rPr kumimoji="0" lang="en-US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l-GR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α</a:t>
            </a:r>
            <a:r>
              <a:rPr lang="en-US" altLang="ru-RU" sz="20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ru-RU" alt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если рассчитанная </a:t>
            </a:r>
            <a:r>
              <a:rPr lang="ru-RU" altLang="ru-RU" sz="20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величина</a:t>
            </a:r>
            <a:r>
              <a:rPr lang="en-US" altLang="ru-RU" sz="20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      </a:t>
            </a:r>
            <a:r>
              <a:rPr lang="ru-RU" altLang="ru-RU" sz="20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превышает </a:t>
            </a:r>
            <a:r>
              <a:rPr lang="ru-RU" alt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критическое значение </a:t>
            </a:r>
            <a:endParaRPr lang="ru-RU" altLang="ru-RU" sz="2000" dirty="0">
              <a:latin typeface="Arial" panose="020B0604020202020204" pitchFamily="34" charset="0"/>
            </a:endParaRP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sz="20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altLang="ru-RU" sz="20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lang="ru-RU" altLang="ru-RU" sz="2000" dirty="0">
              <a:latin typeface="Arial" panose="020B060402020202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7" name="Rectangle 56"/>
          <p:cNvSpPr>
            <a:spLocks noChangeArrowheads="1"/>
          </p:cNvSpPr>
          <p:nvPr/>
        </p:nvSpPr>
        <p:spPr bwMode="auto">
          <a:xfrm>
            <a:off x="5754400" y="1042608"/>
            <a:ext cx="6832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" name="Rectangle 54"/>
          <p:cNvSpPr>
            <a:spLocks noChangeArrowheads="1"/>
          </p:cNvSpPr>
          <p:nvPr/>
        </p:nvSpPr>
        <p:spPr bwMode="auto">
          <a:xfrm>
            <a:off x="583659" y="5865473"/>
            <a:ext cx="278365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где </a:t>
            </a:r>
            <a:r>
              <a:rPr lang="en-US" alt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S=(M-1)(K-1)</a:t>
            </a:r>
            <a:endParaRPr lang="ru-RU" altLang="ru-RU" sz="2000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70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19001"/>
            <a:ext cx="10515600" cy="549275"/>
          </a:xfrm>
        </p:spPr>
        <p:txBody>
          <a:bodyPr>
            <a:normAutofit/>
          </a:bodyPr>
          <a:lstStyle/>
          <a:p>
            <a:r>
              <a:rPr lang="ru-RU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Частный случай Хи-квадрат критерия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23</a:t>
            </a:fld>
            <a:endParaRPr lang="ru-RU"/>
          </a:p>
        </p:txBody>
      </p:sp>
      <p:sp>
        <p:nvSpPr>
          <p:cNvPr id="43" name="Rectangle 44"/>
          <p:cNvSpPr>
            <a:spLocks noChangeArrowheads="1"/>
          </p:cNvSpPr>
          <p:nvPr/>
        </p:nvSpPr>
        <p:spPr bwMode="auto">
          <a:xfrm>
            <a:off x="11128447" y="569619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7" name="Rectangle 47"/>
          <p:cNvSpPr>
            <a:spLocks noChangeArrowheads="1"/>
          </p:cNvSpPr>
          <p:nvPr/>
        </p:nvSpPr>
        <p:spPr bwMode="auto">
          <a:xfrm>
            <a:off x="7636213" y="3252602"/>
            <a:ext cx="1554583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9" name="Rectangle 49"/>
          <p:cNvSpPr>
            <a:spLocks noChangeArrowheads="1"/>
          </p:cNvSpPr>
          <p:nvPr/>
        </p:nvSpPr>
        <p:spPr bwMode="auto">
          <a:xfrm>
            <a:off x="7636217" y="295785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42604" t="58991" r="25729" b="24815"/>
          <a:stretch/>
        </p:blipFill>
        <p:spPr>
          <a:xfrm>
            <a:off x="622300" y="968375"/>
            <a:ext cx="7480880" cy="2152026"/>
          </a:xfrm>
          <a:prstGeom prst="rect">
            <a:avLst/>
          </a:prstGeom>
        </p:spPr>
      </p:pic>
      <p:graphicFrame>
        <p:nvGraphicFramePr>
          <p:cNvPr id="7" name="Объект 6"/>
          <p:cNvGraphicFramePr>
            <a:graphicFrameLocks noChangeAspect="1"/>
          </p:cNvGraphicFramePr>
          <p:nvPr>
            <p:extLst/>
          </p:nvPr>
        </p:nvGraphicFramePr>
        <p:xfrm>
          <a:off x="838203" y="3467330"/>
          <a:ext cx="7449684" cy="782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8" name="Уравнение" r:id="rId4" imgW="5080000" imgH="533400" progId="Equation.3">
                  <p:embed/>
                </p:oleObj>
              </mc:Choice>
              <mc:Fallback>
                <p:oleObj name="Уравнение" r:id="rId4" imgW="5080000" imgH="533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3" y="3467330"/>
                        <a:ext cx="7449684" cy="7827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1016005" y="4568402"/>
          <a:ext cx="3681649" cy="73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9" name="Уравнение" r:id="rId6" imgW="2641600" imgH="520700" progId="Equation.3">
                  <p:embed/>
                </p:oleObj>
              </mc:Choice>
              <mc:Fallback>
                <p:oleObj name="Уравнение" r:id="rId6" imgW="26416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5" y="4568402"/>
                        <a:ext cx="3681649" cy="7310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/>
          </p:nvPr>
        </p:nvGraphicFramePr>
        <p:xfrm>
          <a:off x="1016003" y="5196156"/>
          <a:ext cx="3368639" cy="5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0" name="Уравнение" r:id="rId8" imgW="2628900" imgH="457200" progId="Equation.3">
                  <p:embed/>
                </p:oleObj>
              </mc:Choice>
              <mc:Fallback>
                <p:oleObj name="Уравнение" r:id="rId8" imgW="26289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3" y="5196156"/>
                        <a:ext cx="3368639" cy="5858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/>
          </p:nvPr>
        </p:nvGraphicFramePr>
        <p:xfrm>
          <a:off x="1016001" y="5782006"/>
          <a:ext cx="2819403" cy="5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1" name="Уравнение" r:id="rId10" imgW="2197100" imgH="457200" progId="Equation.3">
                  <p:embed/>
                </p:oleObj>
              </mc:Choice>
              <mc:Fallback>
                <p:oleObj name="Уравнение" r:id="rId10" imgW="21971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1" y="5782006"/>
                        <a:ext cx="2819403" cy="5858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2"/>
          <p:cNvSpPr>
            <a:spLocks noChangeArrowheads="1"/>
          </p:cNvSpPr>
          <p:nvPr/>
        </p:nvSpPr>
        <p:spPr bwMode="auto">
          <a:xfrm rot="10800000" flipV="1">
            <a:off x="7358925" y="4787722"/>
            <a:ext cx="4082531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 smtClean="0"/>
              <a:t>Недостатки       - критерия: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Вычислительная сложность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Невысокая точность для редких терминов</a:t>
            </a:r>
          </a:p>
          <a:p>
            <a:endParaRPr lang="ru-RU" dirty="0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/>
          </p:nvPr>
        </p:nvGraphicFramePr>
        <p:xfrm>
          <a:off x="5523988" y="4688868"/>
          <a:ext cx="973137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2" name="Уравнение" r:id="rId12" imgW="787320" imgH="393480" progId="Equation.3">
                  <p:embed/>
                </p:oleObj>
              </mc:Choice>
              <mc:Fallback>
                <p:oleObj name="Уравнение" r:id="rId12" imgW="7873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3988" y="4688868"/>
                        <a:ext cx="973137" cy="4857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/>
          <p:cNvGraphicFramePr>
            <a:graphicFrameLocks noChangeAspect="1"/>
          </p:cNvGraphicFramePr>
          <p:nvPr>
            <p:extLst/>
          </p:nvPr>
        </p:nvGraphicFramePr>
        <p:xfrm>
          <a:off x="8790616" y="4729662"/>
          <a:ext cx="306161" cy="372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3" name="Уравнение" r:id="rId14" imgW="215619" imgH="266353" progId="Equation.3">
                  <p:embed/>
                </p:oleObj>
              </mc:Choice>
              <mc:Fallback>
                <p:oleObj name="Уравнение" r:id="rId14" imgW="215619" imgH="26635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90616" y="4729662"/>
                        <a:ext cx="306161" cy="37271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975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5345" y="362865"/>
            <a:ext cx="11063515" cy="725715"/>
          </a:xfrm>
        </p:spPr>
        <p:txBody>
          <a:bodyPr>
            <a:noAutofit/>
          </a:bodyPr>
          <a:lstStyle/>
          <a:p>
            <a:r>
              <a:rPr lang="ru-RU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Критерий взаимной информации (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Mutual information)</a:t>
            </a:r>
            <a:endParaRPr lang="ru-RU" sz="28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24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75344" y="1617805"/>
            <a:ext cx="9869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Взаимная информация, как среднее количество информации, содержащееся в </a:t>
            </a:r>
            <a:r>
              <a:rPr lang="en-US" dirty="0" smtClean="0"/>
              <a:t>X </a:t>
            </a:r>
            <a:r>
              <a:rPr lang="ru-RU" dirty="0" smtClean="0"/>
              <a:t>относительно </a:t>
            </a:r>
            <a:r>
              <a:rPr lang="en-US" dirty="0" smtClean="0"/>
              <a:t>Q:</a:t>
            </a:r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/>
          </p:nvPr>
        </p:nvGraphicFramePr>
        <p:xfrm>
          <a:off x="520496" y="2197339"/>
          <a:ext cx="2701925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1" name="Уравнение" r:id="rId3" imgW="1752480" imgH="203040" progId="Equation.3">
                  <p:embed/>
                </p:oleObj>
              </mc:Choice>
              <mc:Fallback>
                <p:oleObj name="Уравнение" r:id="rId3" imgW="1752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496" y="2197339"/>
                        <a:ext cx="2701925" cy="3143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403600" y="2196964"/>
            <a:ext cx="63817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dirty="0" smtClean="0"/>
              <a:t>, где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/>
          </p:nvPr>
        </p:nvGraphicFramePr>
        <p:xfrm>
          <a:off x="3986009" y="2224466"/>
          <a:ext cx="1833563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2" name="Уравнение" r:id="rId5" imgW="1333500" imgH="228600" progId="Equation.3">
                  <p:embed/>
                </p:oleObj>
              </mc:Choice>
              <mc:Fallback>
                <p:oleObj name="Уравнение" r:id="rId5" imgW="13335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6009" y="2224466"/>
                        <a:ext cx="1833563" cy="3143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5819570" y="2196964"/>
            <a:ext cx="483100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dirty="0"/>
              <a:t>соответственно энтропия и условная энтропия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/>
          </p:nvPr>
        </p:nvGraphicFramePr>
        <p:xfrm>
          <a:off x="517326" y="2846306"/>
          <a:ext cx="6083401" cy="6882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3" name="Уравнение" r:id="rId7" imgW="4711700" imgH="533400" progId="Equation.3">
                  <p:embed/>
                </p:oleObj>
              </mc:Choice>
              <mc:Fallback>
                <p:oleObj name="Уравнение" r:id="rId7" imgW="4711700" imgH="533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326" y="2846306"/>
                        <a:ext cx="6083401" cy="68822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/>
          </p:nvPr>
        </p:nvGraphicFramePr>
        <p:xfrm>
          <a:off x="517320" y="3922862"/>
          <a:ext cx="6033128" cy="3313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4" name="Уравнение" r:id="rId9" imgW="5029200" imgH="279400" progId="Equation.3">
                  <p:embed/>
                </p:oleObj>
              </mc:Choice>
              <mc:Fallback>
                <p:oleObj name="Уравнение" r:id="rId9" imgW="50292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320" y="3922862"/>
                        <a:ext cx="6033128" cy="3313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/>
          </p:nvPr>
        </p:nvGraphicFramePr>
        <p:xfrm>
          <a:off x="6892030" y="3922862"/>
          <a:ext cx="1861727" cy="457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5" name="Уравнение" r:id="rId11" imgW="1586811" imgH="393529" progId="Equation.3">
                  <p:embed/>
                </p:oleObj>
              </mc:Choice>
              <mc:Fallback>
                <p:oleObj name="Уравнение" r:id="rId11" imgW="1586811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92030" y="3922862"/>
                        <a:ext cx="1861727" cy="45707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6591943" y="392286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=</a:t>
            </a:r>
            <a:endParaRPr lang="ru-RU" dirty="0"/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1003197" y="4506170"/>
            <a:ext cx="1503332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96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5344" y="362865"/>
            <a:ext cx="11322957" cy="725715"/>
          </a:xfrm>
        </p:spPr>
        <p:txBody>
          <a:bodyPr>
            <a:noAutofit/>
          </a:bodyPr>
          <a:lstStyle/>
          <a:p>
            <a:r>
              <a:rPr lang="ru-RU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Критерий взаимной информации (</a:t>
            </a:r>
            <a:r>
              <a:rPr lang="en-US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Mutual information)</a:t>
            </a:r>
            <a:r>
              <a:rPr lang="ru-RU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(2)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НИУ "МЭИ", Каф. УИТ, 2018-2021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FB3D-FCB6-4F02-96CD-8C0D52B29842}" type="slidenum">
              <a:rPr lang="ru-RU" smtClean="0"/>
              <a:t>25</a:t>
            </a:fld>
            <a:endParaRPr lang="ru-RU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/>
          </p:nvPr>
        </p:nvGraphicFramePr>
        <p:xfrm>
          <a:off x="2634341" y="4990740"/>
          <a:ext cx="1545827" cy="613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7" name="Уравнение" r:id="rId3" imgW="1155700" imgH="457200" progId="Equation.3">
                  <p:embed/>
                </p:oleObj>
              </mc:Choice>
              <mc:Fallback>
                <p:oleObj name="Уравнение" r:id="rId3" imgW="11557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4341" y="4990740"/>
                        <a:ext cx="1545827" cy="6132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/>
          </p:nvPr>
        </p:nvGraphicFramePr>
        <p:xfrm>
          <a:off x="2634341" y="3286904"/>
          <a:ext cx="1545827" cy="613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8" name="Уравнение" r:id="rId5" imgW="1155700" imgH="457200" progId="Equation.3">
                  <p:embed/>
                </p:oleObj>
              </mc:Choice>
              <mc:Fallback>
                <p:oleObj name="Уравнение" r:id="rId5" imgW="11557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4341" y="3286904"/>
                        <a:ext cx="1545827" cy="6132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2685447" y="4145465"/>
          <a:ext cx="1494724" cy="613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9" name="Уравнение" r:id="rId7" imgW="1117600" imgH="457200" progId="Equation.3">
                  <p:embed/>
                </p:oleObj>
              </mc:Choice>
              <mc:Fallback>
                <p:oleObj name="Уравнение" r:id="rId7" imgW="1117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5447" y="4145465"/>
                        <a:ext cx="1494724" cy="6132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5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0" y="318704"/>
            <a:ext cx="22794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/>
          </p:nvPr>
        </p:nvGraphicFramePr>
        <p:xfrm>
          <a:off x="644323" y="1315961"/>
          <a:ext cx="6912180" cy="1619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0" name="Уравнение" r:id="rId9" imgW="4838700" imgH="1130300" progId="Equation.3">
                  <p:embed/>
                </p:oleObj>
              </mc:Choice>
              <mc:Fallback>
                <p:oleObj name="Уравнение" r:id="rId9" imgW="4838700" imgH="1130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323" y="1315961"/>
                        <a:ext cx="6912180" cy="161919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Объект 24"/>
          <p:cNvGraphicFramePr>
            <a:graphicFrameLocks noChangeAspect="1"/>
          </p:cNvGraphicFramePr>
          <p:nvPr>
            <p:extLst/>
          </p:nvPr>
        </p:nvGraphicFramePr>
        <p:xfrm>
          <a:off x="5543338" y="2459033"/>
          <a:ext cx="4026335" cy="76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1" name="Уравнение" r:id="rId11" imgW="2540000" imgH="482600" progId="Equation.3">
                  <p:embed/>
                </p:oleObj>
              </mc:Choice>
              <mc:Fallback>
                <p:oleObj name="Уравнение" r:id="rId11" imgW="25400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3338" y="2459033"/>
                        <a:ext cx="4026335" cy="7690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Правая фигурная скобка 25"/>
          <p:cNvSpPr/>
          <p:nvPr/>
        </p:nvSpPr>
        <p:spPr>
          <a:xfrm>
            <a:off x="4705916" y="2156213"/>
            <a:ext cx="351621" cy="3888596"/>
          </a:xfrm>
          <a:prstGeom prst="rightBrace">
            <a:avLst>
              <a:gd name="adj1" fmla="val 8333"/>
              <a:gd name="adj2" fmla="val 3211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/>
          </p:nvPr>
        </p:nvGraphicFramePr>
        <p:xfrm>
          <a:off x="6730052" y="4066224"/>
          <a:ext cx="3023423" cy="6181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2" name="Уравнение" r:id="rId13" imgW="2565400" imgH="520700" progId="Equation.3">
                  <p:embed/>
                </p:oleObj>
              </mc:Choice>
              <mc:Fallback>
                <p:oleObj name="Уравнение" r:id="rId13" imgW="25654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0052" y="4066224"/>
                        <a:ext cx="3023423" cy="6181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Объект 27"/>
          <p:cNvGraphicFramePr>
            <a:graphicFrameLocks noChangeAspect="1"/>
          </p:cNvGraphicFramePr>
          <p:nvPr>
            <p:extLst/>
          </p:nvPr>
        </p:nvGraphicFramePr>
        <p:xfrm>
          <a:off x="6730051" y="4806320"/>
          <a:ext cx="2769724" cy="5382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3" name="Уравнение" r:id="rId15" imgW="2349500" imgH="457200" progId="Equation.3">
                  <p:embed/>
                </p:oleObj>
              </mc:Choice>
              <mc:Fallback>
                <p:oleObj name="Уравнение" r:id="rId15" imgW="23495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0051" y="4806320"/>
                        <a:ext cx="2769724" cy="5382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Стрелка вниз 30"/>
          <p:cNvSpPr/>
          <p:nvPr/>
        </p:nvSpPr>
        <p:spPr>
          <a:xfrm>
            <a:off x="7823199" y="3478449"/>
            <a:ext cx="538648" cy="4471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5057537" y="5514891"/>
            <a:ext cx="6800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Данный критерий, в отличие от Хи-квадрат, большие веса дает редким признакам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518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1232</Words>
  <Application>Microsoft Office PowerPoint</Application>
  <PresentationFormat>Широкоэкранный</PresentationFormat>
  <Paragraphs>191</Paragraphs>
  <Slides>25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Cambria Math</vt:lpstr>
      <vt:lpstr>Times New Roman</vt:lpstr>
      <vt:lpstr>Тема Office</vt:lpstr>
      <vt:lpstr>Уравнение</vt:lpstr>
      <vt:lpstr>Презентация PowerPoint</vt:lpstr>
      <vt:lpstr>Text Mining – интеллектуальный анализ текстов</vt:lpstr>
      <vt:lpstr>Проблемы, возникающие при работе с документами, написанными на ЕЯ</vt:lpstr>
      <vt:lpstr>Подходы Text Mining</vt:lpstr>
      <vt:lpstr>Онтологии и тезаурусы</vt:lpstr>
      <vt:lpstr>Что такое текст?</vt:lpstr>
      <vt:lpstr>Как текст представляется в математическом виде?</vt:lpstr>
      <vt:lpstr>Как можем представить текст?</vt:lpstr>
      <vt:lpstr>Как можем представить текст?</vt:lpstr>
      <vt:lpstr>Как можем представить текст?</vt:lpstr>
      <vt:lpstr>Как получить набор таких сочетаний (токенов)?</vt:lpstr>
      <vt:lpstr>Как получить набор таких сочетаний (токенов)?</vt:lpstr>
      <vt:lpstr>Как получить набор таких сочетаний (токенов)?</vt:lpstr>
      <vt:lpstr>Модели представления текстовых документов</vt:lpstr>
      <vt:lpstr>Мешок слов</vt:lpstr>
      <vt:lpstr>Выявление информативных признаков</vt:lpstr>
      <vt:lpstr>Предварительная обработка документов</vt:lpstr>
      <vt:lpstr>Стемминг и отсечение стоп-слов</vt:lpstr>
      <vt:lpstr>Определение весов терминов</vt:lpstr>
      <vt:lpstr>Определение весов терминов (2)</vt:lpstr>
      <vt:lpstr>Факторный анализ (ФА) и Метод Главных Компонент (МГК)</vt:lpstr>
      <vt:lpstr>Статистический подход выявления информативных признаков</vt:lpstr>
      <vt:lpstr>Частный случай Хи-квадрат критерия</vt:lpstr>
      <vt:lpstr>Критерий взаимной информации (Mutual information)</vt:lpstr>
      <vt:lpstr>Критерий взаимной информации (Mutual information) (2)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Andrey Mm</dc:creator>
  <cp:lastModifiedBy>Андрей</cp:lastModifiedBy>
  <cp:revision>11</cp:revision>
  <dcterms:created xsi:type="dcterms:W3CDTF">2021-09-22T06:08:40Z</dcterms:created>
  <dcterms:modified xsi:type="dcterms:W3CDTF">2025-03-05T07:34:48Z</dcterms:modified>
</cp:coreProperties>
</file>