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84" r:id="rId1"/>
  </p:sldMasterIdLst>
  <p:notesMasterIdLst>
    <p:notesMasterId r:id="rId12"/>
  </p:notesMasterIdLst>
  <p:sldIdLst>
    <p:sldId id="278" r:id="rId2"/>
    <p:sldId id="308" r:id="rId3"/>
    <p:sldId id="302" r:id="rId4"/>
    <p:sldId id="303" r:id="rId5"/>
    <p:sldId id="304" r:id="rId6"/>
    <p:sldId id="305" r:id="rId7"/>
    <p:sldId id="306" r:id="rId8"/>
    <p:sldId id="309" r:id="rId9"/>
    <p:sldId id="310" r:id="rId10"/>
    <p:sldId id="31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5" autoAdjust="0"/>
    <p:restoredTop sz="94660"/>
  </p:normalViewPr>
  <p:slideViewPr>
    <p:cSldViewPr snapToGrid="0">
      <p:cViewPr>
        <p:scale>
          <a:sx n="93" d="100"/>
          <a:sy n="93" d="100"/>
        </p:scale>
        <p:origin x="149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82DC0-A7C2-4D6B-A659-1A08DD2913BE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2D4C4-7928-4C84-9E39-9F4E981657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83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731-384D-4614-90F0-A7C4445C0286}" type="datetime1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1BCA-673D-4BB5-AF18-6D8B9EB75D71}" type="datetime1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88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5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5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246-C48C-4877-B0C0-BF141933AE02}" type="datetime1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66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23000-0F97-42E0-89EC-0A41D7954ACD}" type="datetime1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06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FC51-B26A-439A-BFA1-B9817BBA6F2A}" type="datetime1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3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DA4E-16D4-4250-B79E-2A00049319CE}" type="datetime1">
              <a:rPr lang="ru-RU" smtClean="0"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07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0F3B5-4146-468F-9A81-441332E78F98}" type="datetime1">
              <a:rPr lang="ru-RU" smtClean="0"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4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65C3-C02B-4865-965E-45D54BB6B06C}" type="datetime1">
              <a:rPr lang="ru-RU" smtClean="0"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0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4B80-DAEE-4568-AAA6-A6422A4A9045}" type="datetime1">
              <a:rPr lang="ru-RU" smtClean="0"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6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634-1035-4E09-9E99-87FB4014131B}" type="datetime1">
              <a:rPr lang="ru-RU" smtClean="0"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4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4CAA-9854-4B43-862B-95AD237E742A}" type="datetime1">
              <a:rPr lang="ru-RU" smtClean="0"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3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EB70-923A-483B-822B-0E409CB5E742}" type="datetime1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4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42"/>
            <a:ext cx="10972800" cy="1583187"/>
          </a:xfrm>
        </p:spPr>
        <p:txBody>
          <a:bodyPr>
            <a:normAutofit/>
          </a:bodyPr>
          <a:lstStyle/>
          <a:p>
            <a:r>
              <a:rPr lang="ru-RU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Ансамблевые методы классификации</a:t>
            </a:r>
            <a:endParaRPr lang="ru-RU" sz="4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3556004"/>
            <a:ext cx="10972800" cy="257016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Курс «Интеллектуальные информационные системы»</a:t>
            </a:r>
          </a:p>
          <a:p>
            <a:pPr marL="0" indent="0" algn="ctr">
              <a:buNone/>
            </a:pPr>
            <a:r>
              <a:rPr lang="ru-RU" dirty="0" smtClean="0"/>
              <a:t>Кафедра управления и информатики НИУ «МЭИ»</a:t>
            </a:r>
          </a:p>
          <a:p>
            <a:pPr marL="0" indent="0" algn="ctr">
              <a:buNone/>
            </a:pPr>
            <a:r>
              <a:rPr lang="ru-RU" dirty="0" smtClean="0"/>
              <a:t>Осень 2021 г.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117081"/>
            <a:ext cx="11713034" cy="694418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Boosting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10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8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9317" y="1031589"/>
            <a:ext cx="11263083" cy="28180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84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Хотим, чтобы каждый последующий классификатор улучшал качество классификации предыдущих </a:t>
            </a:r>
            <a:r>
              <a:rPr lang="en-US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=&gt; </a:t>
            </a: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обучаем «слабые» классификаторы последовательно</a:t>
            </a:r>
            <a:r>
              <a:rPr lang="en-US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dirty="0" smtClean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AdaBoost</a:t>
            </a:r>
            <a:r>
              <a:rPr lang="en-US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адаптивный </a:t>
            </a:r>
            <a:r>
              <a:rPr lang="ru-RU" sz="2000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бустинг</a:t>
            </a: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– Объектам, которые неправильно проклассифицированы текущим комитетом, назначается больший вес, и последующий классификатор строится с учетом веса этих объектов.</a:t>
            </a: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dirty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Градиентный </a:t>
            </a:r>
            <a:r>
              <a:rPr lang="ru-RU" sz="2000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бустинг</a:t>
            </a: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– на каждом шаге оптимизируется функция потерь, зависящая от ответов комитетов на предыдущем шаге.</a:t>
            </a:r>
            <a:endParaRPr lang="ru-RU" sz="2000" dirty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 descr="{\displaystyle (1-1/N)^{N}}"/>
          <p:cNvSpPr>
            <a:spLocks noChangeAspect="1" noChangeArrowheads="1"/>
          </p:cNvSpPr>
          <p:nvPr/>
        </p:nvSpPr>
        <p:spPr bwMode="auto">
          <a:xfrm>
            <a:off x="10417175" y="-3730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Коллективы решающих </a:t>
            </a:r>
            <a:r>
              <a:rPr lang="ru-RU" dirty="0" smtClean="0"/>
              <a:t>правил (</a:t>
            </a:r>
            <a:r>
              <a:rPr lang="en-US" dirty="0"/>
              <a:t>s</a:t>
            </a:r>
            <a:r>
              <a:rPr lang="en-US" dirty="0" smtClean="0"/>
              <a:t>tacking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en-US" dirty="0" smtClean="0"/>
              <a:t>Bagging</a:t>
            </a:r>
          </a:p>
          <a:p>
            <a:r>
              <a:rPr lang="en-US" dirty="0" smtClean="0"/>
              <a:t>Boosting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2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Ансамблевые методы классиф</a:t>
            </a: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кации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1" y="908721"/>
            <a:ext cx="10972800" cy="792087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ru-RU" sz="2400" i="1" dirty="0"/>
              <a:t>Коллективом решающих </a:t>
            </a:r>
            <a:r>
              <a:rPr lang="ru-RU" sz="2400" i="1" dirty="0" smtClean="0"/>
              <a:t>правил (КРП)</a:t>
            </a:r>
            <a:r>
              <a:rPr lang="ru-RU" sz="2400" dirty="0" smtClean="0"/>
              <a:t> </a:t>
            </a:r>
            <a:r>
              <a:rPr lang="ru-RU" sz="2400" dirty="0"/>
              <a:t>называется совокупность методов </a:t>
            </a:r>
            <a:r>
              <a:rPr lang="ru-RU" sz="2400" dirty="0" smtClean="0"/>
              <a:t>классификации, </a:t>
            </a:r>
            <a:r>
              <a:rPr lang="ru-RU" sz="2400" dirty="0"/>
              <a:t>объединенных для выработки общего решения. </a:t>
            </a:r>
            <a:endParaRPr lang="ru-RU" sz="2400" dirty="0" smtClean="0"/>
          </a:p>
          <a:p>
            <a:pPr lvl="1"/>
            <a:endParaRPr lang="ru-RU" sz="2400" dirty="0"/>
          </a:p>
          <a:p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2AC54-DFDC-41DB-B911-94041C7E7F2A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Коллективная классификация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705100" y="1841500"/>
            <a:ext cx="67310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J1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05100" y="2730500"/>
            <a:ext cx="67310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J2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05100" y="3657600"/>
            <a:ext cx="67310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J3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66813" y="2168525"/>
            <a:ext cx="2029427" cy="1593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Голосование</a:t>
            </a:r>
            <a:r>
              <a:rPr lang="en-US" sz="2400" dirty="0" smtClean="0"/>
              <a:t> (</a:t>
            </a:r>
            <a:r>
              <a:rPr lang="ru-RU" sz="2400" dirty="0" smtClean="0"/>
              <a:t>метамодель)</a:t>
            </a:r>
            <a:endParaRPr lang="ru-RU" sz="2400" dirty="0"/>
          </a:p>
        </p:txBody>
      </p:sp>
      <p:sp>
        <p:nvSpPr>
          <p:cNvPr id="16" name="Овал 15"/>
          <p:cNvSpPr/>
          <p:nvPr/>
        </p:nvSpPr>
        <p:spPr>
          <a:xfrm>
            <a:off x="7448740" y="2431681"/>
            <a:ext cx="2544346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Коллективное решение</a:t>
            </a:r>
            <a:endParaRPr lang="ru-RU" sz="20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505200" y="2114550"/>
            <a:ext cx="698500" cy="412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517900" y="3003550"/>
            <a:ext cx="812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517900" y="3505200"/>
            <a:ext cx="685800" cy="425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572498" y="2965081"/>
            <a:ext cx="483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79" t="55382" r="22764" b="25000"/>
          <a:stretch/>
        </p:blipFill>
        <p:spPr bwMode="auto">
          <a:xfrm>
            <a:off x="2616200" y="4368800"/>
            <a:ext cx="6265256" cy="207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2" name="Нижний колонтитул 2867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14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1" y="1061121"/>
            <a:ext cx="10972800" cy="564479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ru-RU" i="1" dirty="0" smtClean="0"/>
              <a:t>Какие методы включать в коллектив?</a:t>
            </a:r>
            <a:endParaRPr lang="ru-RU" dirty="0"/>
          </a:p>
          <a:p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2AC54-DFDC-41DB-B911-94041C7E7F2A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Коллективная классификация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99836" y="1866900"/>
            <a:ext cx="84632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Наиболее точные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Наиболее разнородные – ошибающиеся на разных объектах</a:t>
            </a:r>
          </a:p>
          <a:p>
            <a:endParaRPr lang="ru-RU" sz="2400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508000" y="3131221"/>
            <a:ext cx="10972800" cy="564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</a:pPr>
            <a:r>
              <a:rPr lang="ru-RU" i="1" dirty="0" smtClean="0"/>
              <a:t>Как померить разнородность? </a:t>
            </a:r>
          </a:p>
          <a:p>
            <a:pPr marL="0" lvl="1" indent="0">
              <a:buFont typeface="Arial" panose="020B0604020202020204" pitchFamily="34" charset="0"/>
              <a:buNone/>
            </a:pPr>
            <a:endParaRPr lang="ru-RU" i="1" dirty="0" smtClean="0"/>
          </a:p>
          <a:p>
            <a:endParaRPr lang="ru-RU" sz="4000" i="1" dirty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508000" y="3771900"/>
            <a:ext cx="10972800" cy="564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/>
            <a:r>
              <a:rPr lang="ru-RU" sz="2400" dirty="0" smtClean="0"/>
              <a:t>Использовать меры сходства (см. методы выявления информативных терминов)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8000" y="4491335"/>
            <a:ext cx="10591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Способы обеспечения дополнительной разнородности: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обучение </a:t>
            </a:r>
            <a:r>
              <a:rPr lang="ru-RU" sz="2400" i="1" dirty="0"/>
              <a:t>КРП</a:t>
            </a:r>
            <a:r>
              <a:rPr lang="ru-RU" sz="2400" dirty="0"/>
              <a:t> с помощью методов </a:t>
            </a:r>
            <a:r>
              <a:rPr lang="en-US" sz="2400" i="1" dirty="0"/>
              <a:t>bagging</a:t>
            </a:r>
            <a:r>
              <a:rPr lang="ru-RU" sz="2400" dirty="0"/>
              <a:t> и </a:t>
            </a:r>
            <a:r>
              <a:rPr lang="en-US" sz="2400" i="1" dirty="0"/>
              <a:t>boosting</a:t>
            </a:r>
            <a:r>
              <a:rPr lang="ru-RU" sz="2400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обучение комитета классификаторов на различных независимых обучающих выборках;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02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17" grpId="0"/>
      <p:bldP spid="1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2AC54-DFDC-41DB-B911-94041C7E7F2A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Коллективная </a:t>
            </a:r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классификация (2)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09600" y="1600207"/>
            <a:ext cx="10972800" cy="5714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smtClean="0"/>
              <a:t>Сколько методов включать в коллектив?</a:t>
            </a:r>
            <a:endParaRPr lang="ru-RU" sz="2400" i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79500" y="3050379"/>
          <a:ext cx="7140575" cy="2417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115"/>
                <a:gridCol w="1428115"/>
                <a:gridCol w="1428115"/>
                <a:gridCol w="1428115"/>
                <a:gridCol w="1428115"/>
              </a:tblGrid>
              <a:tr h="385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      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 = 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 = 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 = 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 = 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5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aseline="0" dirty="0" smtClean="0">
                          <a:effectLst/>
                          <a:latin typeface="Times New Roman"/>
                          <a:ea typeface="Times New Roman"/>
                        </a:rPr>
                        <a:t> = 0,6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0,648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0,682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0,710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0,733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56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aseline="0" dirty="0" smtClean="0">
                          <a:effectLst/>
                          <a:latin typeface="Times New Roman"/>
                          <a:ea typeface="Times New Roman"/>
                        </a:rPr>
                        <a:t> = 0,7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0,784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0,837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0,874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0,901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56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aseline="0" dirty="0" smtClean="0">
                          <a:effectLst/>
                          <a:latin typeface="Times New Roman"/>
                          <a:ea typeface="Times New Roman"/>
                        </a:rPr>
                        <a:t> = 0,8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0,896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0,942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0,966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0,980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56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aseline="0" dirty="0" smtClean="0">
                          <a:effectLst/>
                          <a:latin typeface="Times New Roman"/>
                          <a:ea typeface="Times New Roman"/>
                        </a:rPr>
                        <a:t> = 0,9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0,972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0,991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0,997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0,999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50899" y="2380734"/>
            <a:ext cx="10125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Вероятность правильной классификации в зависимости от количества и точности методов:</a:t>
            </a:r>
            <a:endParaRPr lang="ru-RU" sz="2000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5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2AC54-DFDC-41DB-B911-94041C7E7F2A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22300" y="274638"/>
            <a:ext cx="10972800" cy="562074"/>
          </a:xfrm>
        </p:spPr>
        <p:txBody>
          <a:bodyPr>
            <a:noAutofit/>
          </a:bodyPr>
          <a:lstStyle/>
          <a:p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Стратегии принятия решений</a:t>
            </a:r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t="60069" r="33992" b="27604"/>
          <a:stretch/>
        </p:blipFill>
        <p:spPr bwMode="auto">
          <a:xfrm>
            <a:off x="5410200" y="3258407"/>
            <a:ext cx="2984500" cy="135833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4500" y="921322"/>
            <a:ext cx="10972800" cy="5753100"/>
          </a:xfrm>
        </p:spPr>
        <p:txBody>
          <a:bodyPr>
            <a:normAutofit/>
          </a:bodyPr>
          <a:lstStyle/>
          <a:p>
            <a:pPr algn="just"/>
            <a:r>
              <a:rPr lang="ru-RU" sz="2400" i="1" u="sng" dirty="0"/>
              <a:t>Простое голосование</a:t>
            </a:r>
            <a:r>
              <a:rPr lang="ru-RU" sz="2400" dirty="0"/>
              <a:t> – каждый  классификатор имеет равный вес при принятии </a:t>
            </a:r>
            <a:r>
              <a:rPr lang="ru-RU" sz="2400" dirty="0" smtClean="0"/>
              <a:t>решения. </a:t>
            </a:r>
            <a:r>
              <a:rPr lang="ru-RU" sz="2400" dirty="0"/>
              <a:t>Новое наблюдение  относится к тому классу, за который проголосовало </a:t>
            </a:r>
            <a:r>
              <a:rPr lang="ru-RU" sz="2400" dirty="0" smtClean="0"/>
              <a:t>большинство </a:t>
            </a:r>
            <a:r>
              <a:rPr lang="ru-RU" sz="2400" dirty="0"/>
              <a:t>членов </a:t>
            </a:r>
            <a:r>
              <a:rPr lang="ru-RU" sz="2400" i="1" dirty="0"/>
              <a:t>КРП</a:t>
            </a:r>
            <a:endParaRPr lang="ru-RU" sz="2400" dirty="0" smtClean="0"/>
          </a:p>
          <a:p>
            <a:pPr algn="just"/>
            <a:r>
              <a:rPr lang="ru-RU" sz="2400" i="1" u="sng" dirty="0"/>
              <a:t>Взвешенное голосование</a:t>
            </a:r>
            <a:r>
              <a:rPr lang="ru-RU" sz="2400" dirty="0"/>
              <a:t> – каждому классификатору присваивается вес в зависимости от количества допускаемых </a:t>
            </a:r>
            <a:r>
              <a:rPr lang="ru-RU" sz="2400" dirty="0" smtClean="0"/>
              <a:t>ошибок        (     </a:t>
            </a:r>
            <a:r>
              <a:rPr lang="ru-RU" sz="2400" dirty="0"/>
              <a:t>–ошибка </a:t>
            </a:r>
            <a:r>
              <a:rPr lang="en-US" sz="2400" i="1" dirty="0"/>
              <a:t>p</a:t>
            </a:r>
            <a:r>
              <a:rPr lang="ru-RU" sz="2400" dirty="0"/>
              <a:t>–</a:t>
            </a:r>
            <a:r>
              <a:rPr lang="ru-RU" sz="2400" dirty="0" err="1"/>
              <a:t>го</a:t>
            </a:r>
            <a:r>
              <a:rPr lang="ru-RU" sz="2400" dirty="0"/>
              <a:t> классификатора, ). Решение об отнесении нового наблюдения  к какому-либо из классов принимается по формуле: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>
              <a:spcBef>
                <a:spcPts val="1200"/>
              </a:spcBef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i="1" u="sng" dirty="0"/>
              <a:t>Определение областей компетенции</a:t>
            </a:r>
            <a:r>
              <a:rPr lang="ru-RU" sz="2400" dirty="0"/>
              <a:t> для  классификаторов, включенных в комитет (например, в случае неоднородных </a:t>
            </a:r>
            <a:r>
              <a:rPr lang="ru-RU" sz="2400" i="1" dirty="0"/>
              <a:t>КРП</a:t>
            </a:r>
            <a:r>
              <a:rPr lang="ru-RU" sz="2400" dirty="0"/>
              <a:t> можно выявить для каждого </a:t>
            </a:r>
            <a:r>
              <a:rPr lang="en-US" sz="2400" i="1" dirty="0"/>
              <a:t>p</a:t>
            </a:r>
            <a:r>
              <a:rPr lang="ru-RU" sz="2400" i="1" dirty="0"/>
              <a:t>–</a:t>
            </a:r>
            <a:r>
              <a:rPr lang="ru-RU" sz="2400" dirty="0" err="1"/>
              <a:t>го</a:t>
            </a:r>
            <a:r>
              <a:rPr lang="ru-RU" sz="2400" dirty="0"/>
              <a:t> решающего правила </a:t>
            </a:r>
            <a:r>
              <a:rPr lang="ru-RU" sz="2400" dirty="0" smtClean="0"/>
              <a:t>«зону ответственности», в которой классификатор ошибается меньше </a:t>
            </a:r>
            <a:r>
              <a:rPr lang="ru-RU" sz="2400" dirty="0" smtClean="0"/>
              <a:t>других.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078348"/>
              </p:ext>
            </p:extLst>
          </p:nvPr>
        </p:nvGraphicFramePr>
        <p:xfrm>
          <a:off x="7708900" y="2501900"/>
          <a:ext cx="41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0" name="Формула" r:id="rId4" imgW="266353" imgH="266353" progId="Equation.3">
                  <p:embed/>
                </p:oleObj>
              </mc:Choice>
              <mc:Fallback>
                <p:oleObj name="Формула" r:id="rId4" imgW="266353" imgH="26635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2501900"/>
                        <a:ext cx="419100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351682"/>
              </p:ext>
            </p:extLst>
          </p:nvPr>
        </p:nvGraphicFramePr>
        <p:xfrm>
          <a:off x="8972550" y="2501900"/>
          <a:ext cx="41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1" name="Формула" r:id="rId6" imgW="266353" imgH="266353" progId="Equation.3">
                  <p:embed/>
                </p:oleObj>
              </mc:Choice>
              <mc:Fallback>
                <p:oleObj name="Формула" r:id="rId6" imgW="266353" imgH="26635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2550" y="2501900"/>
                        <a:ext cx="419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9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2AC54-DFDC-41DB-B911-94041C7E7F2A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22300" y="274638"/>
            <a:ext cx="10972800" cy="562074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Что делать, если классификаторы не пришли к решению?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55915" y="1189335"/>
            <a:ext cx="8209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Вводят понятие «Отказ от классификации» (метка «Джокер»)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5915" y="1866899"/>
            <a:ext cx="110801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Е</a:t>
            </a:r>
            <a:r>
              <a:rPr lang="ru-RU" sz="2400" dirty="0" smtClean="0"/>
              <a:t>сли </a:t>
            </a:r>
            <a:r>
              <a:rPr lang="ru-RU" sz="2400" dirty="0"/>
              <a:t>все члены комитета присваивают полностью не совпадающие метки одному и тому же </a:t>
            </a:r>
            <a:r>
              <a:rPr lang="ru-RU" sz="2400" dirty="0" smtClean="0"/>
              <a:t>объекту, </a:t>
            </a:r>
            <a:r>
              <a:rPr lang="ru-RU" sz="2400" dirty="0"/>
              <a:t>то это означает, </a:t>
            </a:r>
            <a:r>
              <a:rPr lang="ru-RU" sz="2400" dirty="0" smtClean="0"/>
              <a:t>что, </a:t>
            </a:r>
            <a:r>
              <a:rPr lang="ru-RU" sz="2400" dirty="0"/>
              <a:t>скорее всего, </a:t>
            </a:r>
            <a:r>
              <a:rPr lang="ru-RU" sz="2400" dirty="0" smtClean="0"/>
              <a:t>данный объект является </a:t>
            </a:r>
            <a:r>
              <a:rPr lang="ru-RU" sz="2400" dirty="0"/>
              <a:t>нехарактерным шумовым элементом и к нему целесообразно применить операцию “</a:t>
            </a:r>
            <a:r>
              <a:rPr lang="ru-RU" sz="2400" i="1" dirty="0"/>
              <a:t>Отказ от классификации</a:t>
            </a:r>
            <a:r>
              <a:rPr lang="ru-RU" sz="2400" dirty="0"/>
              <a:t>”.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5914" y="3603030"/>
            <a:ext cx="110801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 этом наблюдения, получившие метку “</a:t>
            </a:r>
            <a:r>
              <a:rPr lang="ru-RU" sz="2400" i="1" dirty="0"/>
              <a:t>Джокер</a:t>
            </a:r>
            <a:r>
              <a:rPr lang="ru-RU" sz="2400" dirty="0"/>
              <a:t>” не включаются в расчет общей ошибки, т.е. в этом случае общая ошибка вычисляется по формуле: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/>
          </p:nvPr>
        </p:nvGraphicFramePr>
        <p:xfrm>
          <a:off x="5054601" y="4610100"/>
          <a:ext cx="1168400" cy="728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8" name="Формула" r:id="rId3" imgW="812447" imgH="507780" progId="Equation.3">
                  <p:embed/>
                </p:oleObj>
              </mc:Choice>
              <mc:Fallback>
                <p:oleObj name="Формула" r:id="rId3" imgW="812447" imgH="507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1" y="4610100"/>
                        <a:ext cx="1168400" cy="728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81157" y="5511799"/>
            <a:ext cx="11229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(N</a:t>
            </a:r>
            <a:r>
              <a:rPr lang="en-US" i="1" baseline="30000" dirty="0" smtClean="0"/>
              <a:t>-</a:t>
            </a:r>
            <a:r>
              <a:rPr lang="en-US" i="1" dirty="0" smtClean="0"/>
              <a:t>)* </a:t>
            </a:r>
            <a:r>
              <a:rPr lang="en-US" dirty="0" smtClean="0"/>
              <a:t>- </a:t>
            </a:r>
            <a:r>
              <a:rPr lang="ru-RU" dirty="0"/>
              <a:t>число документов, отнесенных к неправильным </a:t>
            </a:r>
            <a:r>
              <a:rPr lang="ru-RU" dirty="0" smtClean="0"/>
              <a:t>классам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i="1" dirty="0"/>
              <a:t>(N</a:t>
            </a:r>
            <a:r>
              <a:rPr lang="en-US" i="1" baseline="30000" dirty="0"/>
              <a:t>-</a:t>
            </a:r>
            <a:r>
              <a:rPr lang="en-US" i="1" dirty="0" smtClean="0"/>
              <a:t>)** </a:t>
            </a:r>
            <a:r>
              <a:rPr lang="en-US" dirty="0" smtClean="0"/>
              <a:t>-</a:t>
            </a:r>
            <a:r>
              <a:rPr lang="ru-RU" dirty="0" smtClean="0"/>
              <a:t> число документов, получивших метку «Джокер», </a:t>
            </a:r>
            <a:r>
              <a:rPr lang="en-US" i="1" dirty="0"/>
              <a:t>N</a:t>
            </a:r>
            <a:r>
              <a:rPr lang="ru-RU" dirty="0"/>
              <a:t> – размер экзаменационной </a:t>
            </a:r>
            <a:r>
              <a:rPr lang="ru-RU" dirty="0" smtClean="0"/>
              <a:t>выборки,</a:t>
            </a:r>
            <a:r>
              <a:rPr lang="ru-RU" i="1" dirty="0" smtClean="0"/>
              <a:t> </a:t>
            </a:r>
            <a:r>
              <a:rPr lang="en-US" i="1" dirty="0" smtClean="0"/>
              <a:t>N* = N - </a:t>
            </a:r>
            <a:r>
              <a:rPr lang="en-US" i="1" dirty="0"/>
              <a:t>(N</a:t>
            </a:r>
            <a:r>
              <a:rPr lang="en-US" i="1" baseline="30000" dirty="0"/>
              <a:t>-</a:t>
            </a:r>
            <a:r>
              <a:rPr lang="en-US" i="1" dirty="0"/>
              <a:t>)**</a:t>
            </a:r>
            <a:endParaRPr lang="ru-RU" i="1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61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2AC54-DFDC-41DB-B911-94041C7E7F2A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22300" y="274638"/>
            <a:ext cx="10972800" cy="562074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Bagging</a:t>
            </a:r>
            <a:endParaRPr lang="ru-RU" sz="3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22300" y="1156871"/>
            <a:ext cx="61458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Bagging – Bootstrap </a:t>
            </a:r>
            <a:r>
              <a:rPr lang="en-US" sz="2400" dirty="0" err="1" smtClean="0"/>
              <a:t>AGGregatING</a:t>
            </a:r>
            <a:r>
              <a:rPr lang="en-US" sz="2400" dirty="0" smtClean="0"/>
              <a:t> - </a:t>
            </a:r>
            <a:r>
              <a:rPr lang="ru-RU" sz="2400" dirty="0" smtClean="0"/>
              <a:t>для обучения «слабых» классификаторов используется случайная выборка с повторениями. Обучаем все классификаторы параллельно.</a:t>
            </a:r>
          </a:p>
          <a:p>
            <a:pPr algn="just"/>
            <a:r>
              <a:rPr lang="ru-RU" sz="2400" dirty="0" smtClean="0"/>
              <a:t>Результат классификации выдается на основе простого голосования каждой модели - обычно, вес каждого «слабого» классификатора одинаковый.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Классический пример – </a:t>
            </a:r>
            <a:r>
              <a:rPr lang="en-US" sz="2400" dirty="0" smtClean="0"/>
              <a:t>bagging</a:t>
            </a:r>
            <a:r>
              <a:rPr lang="ru-RU" sz="2400" dirty="0" smtClean="0"/>
              <a:t> над деревьями решений – «Случайный лес» </a:t>
            </a:r>
          </a:p>
          <a:p>
            <a:pPr algn="just"/>
            <a:endParaRPr lang="ru-RU" sz="24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504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457" y="1341536"/>
            <a:ext cx="4461107" cy="365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11708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Случайный лес (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Random Forest)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9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8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9400" y="755732"/>
            <a:ext cx="11633200" cy="49725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84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Пусть обучающая выборка состоит из N примеров, размерность пространства признаков равна M, и задан параметр m</a:t>
            </a:r>
          </a:p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Все деревья комитета строятся независимо друг от друга по следующей процедуре: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Сгенерируем случайную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подвыборку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с повторением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размером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из обучающей выборки. (Таким образом, некоторые примеры попадут в неё несколько раз, а в среднем </a:t>
            </a:r>
            <a:r>
              <a:rPr lang="ru-RU" sz="2000" i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000" i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(1</a:t>
            </a:r>
            <a:r>
              <a:rPr lang="ru-RU" sz="2000" i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- 1/N)</a:t>
            </a:r>
            <a:r>
              <a:rPr lang="en-US" sz="2000" i="1" baseline="30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т.е. примерно </a:t>
            </a:r>
            <a:r>
              <a:rPr lang="ru-RU" sz="2000" i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N/</a:t>
            </a:r>
            <a:r>
              <a:rPr lang="en-US" sz="2000" i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ru-RU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примеров не войдут в неё вообще)</a:t>
            </a:r>
          </a:p>
          <a:p>
            <a:pPr marL="342900" marR="0" indent="-3429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Построим решающее дерево, классифицирующее примеры данной </a:t>
            </a:r>
            <a:r>
              <a:rPr lang="ru-RU" sz="2000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подвыборки</a:t>
            </a:r>
            <a:r>
              <a:rPr lang="ru-RU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, причём в ходе создания очередного узла дерева будем выбирать признак, на основе которого производится разбиение, не из всех M признаков, а лишь из m случайно выбранных. </a:t>
            </a:r>
          </a:p>
          <a:p>
            <a:pPr marL="342900" marR="0" lvl="0" indent="-3429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Проводится построение дерева</a:t>
            </a:r>
            <a:endParaRPr lang="en-US" sz="2000" dirty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Классификация </a:t>
            </a:r>
            <a:r>
              <a:rPr lang="ru-RU" sz="20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объектов проводится путём голосования: каждое дерево комитета относит классифицируемый объект к одному из классов, и побеждает класс, за который проголосовало наибольшее число деревьев</a:t>
            </a: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dirty="0" smtClean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Часто используют «лес решающих пней» - деревья глубиной 1, т.е. каждое дерево проверяет только 1 признак</a:t>
            </a:r>
            <a:endParaRPr lang="ru-RU" sz="2000" dirty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3" descr="{\displaystyle (1-1/N)^{N}}"/>
          <p:cNvSpPr>
            <a:spLocks noChangeAspect="1" noChangeArrowheads="1"/>
          </p:cNvSpPr>
          <p:nvPr/>
        </p:nvSpPr>
        <p:spPr bwMode="auto">
          <a:xfrm>
            <a:off x="10417175" y="-3730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18759</TotalTime>
  <Words>633</Words>
  <Application>Microsoft Office PowerPoint</Application>
  <PresentationFormat>Широкоэкранный</PresentationFormat>
  <Paragraphs>103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Формула</vt:lpstr>
      <vt:lpstr>Ансамблевые методы классификации</vt:lpstr>
      <vt:lpstr>Ансамблевые методы классификации</vt:lpstr>
      <vt:lpstr>Коллективная классификация</vt:lpstr>
      <vt:lpstr>Коллективная классификация</vt:lpstr>
      <vt:lpstr>Коллективная классификация (2)</vt:lpstr>
      <vt:lpstr>Стратегии принятия решений</vt:lpstr>
      <vt:lpstr>Что делать, если классификаторы не пришли к решению?</vt:lpstr>
      <vt:lpstr>Bagging</vt:lpstr>
      <vt:lpstr>Случайный лес (Random Forest)</vt:lpstr>
      <vt:lpstr>Boosting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Администратор</dc:creator>
  <cp:lastModifiedBy>Andrey Mm</cp:lastModifiedBy>
  <cp:revision>185</cp:revision>
  <dcterms:created xsi:type="dcterms:W3CDTF">2017-09-07T11:29:30Z</dcterms:created>
  <dcterms:modified xsi:type="dcterms:W3CDTF">2021-10-13T08:55:12Z</dcterms:modified>
</cp:coreProperties>
</file>