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84" r:id="rId1"/>
  </p:sldMasterIdLst>
  <p:notesMasterIdLst>
    <p:notesMasterId r:id="rId24"/>
  </p:notesMasterIdLst>
  <p:sldIdLst>
    <p:sldId id="278" r:id="rId2"/>
    <p:sldId id="304" r:id="rId3"/>
    <p:sldId id="310" r:id="rId4"/>
    <p:sldId id="305" r:id="rId5"/>
    <p:sldId id="306" r:id="rId6"/>
    <p:sldId id="308" r:id="rId7"/>
    <p:sldId id="309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0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5" y="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9;&#1095;&#1077;&#1073;&#1072;\Text%20categorization\&#1050;&#1072;&#1085;&#1076;&#1080;&#1076;&#1072;&#1090;&#1089;&#1082;&#1072;&#1103;\&#1054;&#1087;&#1099;&#1090;&#1099;\&#1057;&#1088;&#1072;&#1074;&#1085;&#1077;&#1085;&#1080;&#1077;%20UNI1_RO_MI_vol80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9;&#1095;&#1077;&#1073;&#1072;\Text%20categorization\&#1050;&#1072;&#1085;&#1076;&#1080;&#1076;&#1072;&#1090;&#1089;&#1082;&#1072;&#1103;\&#1054;&#1087;&#1099;&#1090;&#1099;\&#1057;&#1088;&#1072;&#1074;&#1085;&#1077;&#1085;&#1080;&#1077;%20UNI1_RO_MI_vol80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9;&#1095;&#1077;&#1073;&#1072;\Text%20categorization\&#1050;&#1072;&#1085;&#1076;&#1080;&#1076;&#1072;&#1090;&#1089;&#1082;&#1072;&#1103;\&#1054;&#1087;&#1099;&#1090;&#1099;\&#1057;&#1088;&#1072;&#1074;&#1085;&#1077;&#1085;&#1080;&#1077;%20UNI1_RO_MI_vol80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9;&#1095;&#1077;&#1073;&#1072;\Text%20categorization\&#1050;&#1072;&#1085;&#1076;&#1080;&#1076;&#1072;&#1090;&#1089;&#1082;&#1072;&#1103;\&#1054;&#1087;&#1099;&#1090;&#1099;\&#1057;&#1088;&#1072;&#1074;&#1085;&#1077;&#1085;&#1080;&#1077;%20UNI1_RO_MI_vol80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Лист4!$B$85</c:f>
              <c:strCache>
                <c:ptCount val="1"/>
                <c:pt idx="0">
                  <c:v>НМИ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(Лист4!$C$81,Лист4!$E$81:$F$81)</c:f>
              <c:strCache>
                <c:ptCount val="3"/>
                <c:pt idx="0">
                  <c:v>Высокочастотные</c:v>
                </c:pt>
                <c:pt idx="1">
                  <c:v>Среднечастотные</c:v>
                </c:pt>
                <c:pt idx="2">
                  <c:v>Низкочастотные</c:v>
                </c:pt>
              </c:strCache>
            </c:strRef>
          </c:cat>
          <c:val>
            <c:numRef>
              <c:f>(Лист4!$C$85,Лист4!$E$85:$F$85)</c:f>
              <c:numCache>
                <c:formatCode>General</c:formatCode>
                <c:ptCount val="3"/>
                <c:pt idx="0">
                  <c:v>250</c:v>
                </c:pt>
                <c:pt idx="1">
                  <c:v>768</c:v>
                </c:pt>
                <c:pt idx="2">
                  <c:v>13961</c:v>
                </c:pt>
              </c:numCache>
            </c:numRef>
          </c:val>
        </c:ser>
        <c:ser>
          <c:idx val="1"/>
          <c:order val="1"/>
          <c:tx>
            <c:strRef>
              <c:f>Лист4!$B$85</c:f>
              <c:strCache>
                <c:ptCount val="1"/>
                <c:pt idx="0">
                  <c:v>НМИ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(Лист4!$C$81,Лист4!$E$81:$F$81)</c:f>
              <c:strCache>
                <c:ptCount val="3"/>
                <c:pt idx="0">
                  <c:v>Высокочастотные</c:v>
                </c:pt>
                <c:pt idx="1">
                  <c:v>Среднечастотные</c:v>
                </c:pt>
                <c:pt idx="2">
                  <c:v>Низкочастотные</c:v>
                </c:pt>
              </c:strCache>
            </c:strRef>
          </c:cat>
          <c:val>
            <c:numRef>
              <c:f>(Лист4!$C$85,Лист4!$E$85:$F$85)</c:f>
              <c:numCache>
                <c:formatCode>General</c:formatCode>
                <c:ptCount val="3"/>
                <c:pt idx="0">
                  <c:v>250</c:v>
                </c:pt>
                <c:pt idx="1">
                  <c:v>768</c:v>
                </c:pt>
                <c:pt idx="2">
                  <c:v>13961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Лист4!$B$90</c:f>
              <c:strCache>
                <c:ptCount val="1"/>
                <c:pt idx="0">
                  <c:v>С-С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(Лист4!$C$81,Лист4!$E$81:$F$81)</c:f>
              <c:strCache>
                <c:ptCount val="3"/>
                <c:pt idx="0">
                  <c:v>Высокочастотные</c:v>
                </c:pt>
                <c:pt idx="1">
                  <c:v>Среднечастотные</c:v>
                </c:pt>
                <c:pt idx="2">
                  <c:v>Низкочастотные</c:v>
                </c:pt>
              </c:strCache>
            </c:strRef>
          </c:cat>
          <c:val>
            <c:numRef>
              <c:f>(Лист4!$C$90,Лист4!$E$90:$F$90)</c:f>
              <c:numCache>
                <c:formatCode>General</c:formatCode>
                <c:ptCount val="3"/>
                <c:pt idx="0">
                  <c:v>227</c:v>
                </c:pt>
                <c:pt idx="1">
                  <c:v>1452</c:v>
                </c:pt>
                <c:pt idx="2">
                  <c:v>13721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Лист4!$B$93</c:f>
              <c:strCache>
                <c:ptCount val="1"/>
                <c:pt idx="0">
                  <c:v>J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(Лист4!$C$81,Лист4!$E$81:$F$81)</c:f>
              <c:strCache>
                <c:ptCount val="3"/>
                <c:pt idx="0">
                  <c:v>Высокочастотные</c:v>
                </c:pt>
                <c:pt idx="1">
                  <c:v>Среднечастотные</c:v>
                </c:pt>
                <c:pt idx="2">
                  <c:v>Низкочастотные</c:v>
                </c:pt>
              </c:strCache>
            </c:strRef>
          </c:cat>
          <c:val>
            <c:numRef>
              <c:f>(Лист4!$C$93,Лист4!$E$93:$F$93)</c:f>
              <c:numCache>
                <c:formatCode>General</c:formatCode>
                <c:ptCount val="3"/>
                <c:pt idx="0">
                  <c:v>6857</c:v>
                </c:pt>
                <c:pt idx="1">
                  <c:v>6294</c:v>
                </c:pt>
                <c:pt idx="2">
                  <c:v>2245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Лист4!$B$86</c:f>
              <c:strCache>
                <c:ptCount val="1"/>
                <c:pt idx="0">
                  <c:v>РО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(Лист4!$C$81,Лист4!$E$81:$F$81)</c:f>
              <c:strCache>
                <c:ptCount val="3"/>
                <c:pt idx="0">
                  <c:v>Высокочастотные</c:v>
                </c:pt>
                <c:pt idx="1">
                  <c:v>Среднечастотные</c:v>
                </c:pt>
                <c:pt idx="2">
                  <c:v>Низкочастотные</c:v>
                </c:pt>
              </c:strCache>
            </c:strRef>
          </c:cat>
          <c:val>
            <c:numRef>
              <c:f>(Лист4!$C$86,Лист4!$E$86:$F$86)</c:f>
              <c:numCache>
                <c:formatCode>General</c:formatCode>
                <c:ptCount val="3"/>
                <c:pt idx="0">
                  <c:v>1635</c:v>
                </c:pt>
                <c:pt idx="1">
                  <c:v>2748</c:v>
                </c:pt>
                <c:pt idx="2">
                  <c:v>10917</c:v>
                </c:pt>
              </c:numCache>
            </c:numRef>
          </c:val>
        </c:ser>
        <c:ser>
          <c:idx val="1"/>
          <c:order val="1"/>
          <c:tx>
            <c:strRef>
              <c:f>Лист4!$B$85</c:f>
              <c:strCache>
                <c:ptCount val="1"/>
                <c:pt idx="0">
                  <c:v>НМИ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(Лист4!$C$81,Лист4!$E$81:$F$81)</c:f>
              <c:strCache>
                <c:ptCount val="3"/>
                <c:pt idx="0">
                  <c:v>Высокочастотные</c:v>
                </c:pt>
                <c:pt idx="1">
                  <c:v>Среднечастотные</c:v>
                </c:pt>
                <c:pt idx="2">
                  <c:v>Низкочастотные</c:v>
                </c:pt>
              </c:strCache>
            </c:strRef>
          </c:cat>
          <c:val>
            <c:numRef>
              <c:f>(Лист4!$C$85,Лист4!$E$85:$F$85)</c:f>
              <c:numCache>
                <c:formatCode>General</c:formatCode>
                <c:ptCount val="3"/>
                <c:pt idx="0">
                  <c:v>250</c:v>
                </c:pt>
                <c:pt idx="1">
                  <c:v>768</c:v>
                </c:pt>
                <c:pt idx="2">
                  <c:v>13961</c:v>
                </c:pt>
              </c:numCache>
            </c:numRef>
          </c:val>
        </c:ser>
        <c:ser>
          <c:idx val="2"/>
          <c:order val="2"/>
          <c:tx>
            <c:strRef>
              <c:f>Лист4!$B$86</c:f>
              <c:strCache>
                <c:ptCount val="1"/>
                <c:pt idx="0">
                  <c:v>РО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cat>
            <c:strRef>
              <c:f>(Лист4!$C$81,Лист4!$E$81:$F$81)</c:f>
              <c:strCache>
                <c:ptCount val="3"/>
                <c:pt idx="0">
                  <c:v>Высокочастотные</c:v>
                </c:pt>
                <c:pt idx="1">
                  <c:v>Среднечастотные</c:v>
                </c:pt>
                <c:pt idx="2">
                  <c:v>Низкочастотные</c:v>
                </c:pt>
              </c:strCache>
            </c:strRef>
          </c:cat>
          <c:val>
            <c:numRef>
              <c:f>(Лист4!$C$86,Лист4!$E$86:$F$86)</c:f>
              <c:numCache>
                <c:formatCode>General</c:formatCode>
                <c:ptCount val="3"/>
                <c:pt idx="0">
                  <c:v>1635</c:v>
                </c:pt>
                <c:pt idx="1">
                  <c:v>2748</c:v>
                </c:pt>
                <c:pt idx="2">
                  <c:v>10917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82DC0-A7C2-4D6B-A659-1A08DD2913BE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2D4C4-7928-4C84-9E39-9F4E9816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83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22731-384D-4614-90F0-A7C4445C0286}" type="datetime1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1BCA-673D-4BB5-AF18-6D8B9EB75D71}" type="datetime1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8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1246-C48C-4877-B0C0-BF141933AE02}" type="datetime1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6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3000-0F97-42E0-89EC-0A41D7954ACD}" type="datetime1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0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FC51-B26A-439A-BFA1-B9817BBA6F2A}" type="datetime1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DA4E-16D4-4250-B79E-2A00049319CE}" type="datetime1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7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F3B5-4146-468F-9A81-441332E78F98}" type="datetime1">
              <a:rPr lang="ru-RU" smtClean="0"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4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65C3-C02B-4865-965E-45D54BB6B06C}" type="datetime1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0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E4B80-DAEE-4568-AAA6-A6422A4A9045}" type="datetime1">
              <a:rPr lang="ru-RU" smtClean="0"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6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634-1035-4E09-9E99-87FB4014131B}" type="datetime1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3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C4CAA-9854-4B43-862B-95AD237E742A}" type="datetime1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63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EB70-923A-483B-822B-0E409CB5E742}" type="datetime1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FB3D-FCB6-4F02-96CD-8C0D52B29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64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8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7.wmf"/><Relationship Id="rId3" Type="http://schemas.openxmlformats.org/officeDocument/2006/relationships/image" Target="../media/image18.gif"/><Relationship Id="rId7" Type="http://schemas.openxmlformats.org/officeDocument/2006/relationships/image" Target="../media/image12.wmf"/><Relationship Id="rId12" Type="http://schemas.openxmlformats.org/officeDocument/2006/relationships/image" Target="../media/image19.png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1583187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Обзор методов </a:t>
            </a:r>
            <a: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классификации. </a:t>
            </a:r>
            <a:b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Профильные методы классификации</a:t>
            </a:r>
            <a:endParaRPr lang="ru-RU" sz="4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556004"/>
            <a:ext cx="10972800" cy="257016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Курс «Интеллектуальные информационные системы»</a:t>
            </a:r>
          </a:p>
          <a:p>
            <a:pPr marL="0" indent="0" algn="ctr">
              <a:buNone/>
            </a:pPr>
            <a:r>
              <a:rPr lang="ru-RU" dirty="0" smtClean="0"/>
              <a:t>Кафедра управления и интеллектуальных технологий </a:t>
            </a:r>
          </a:p>
          <a:p>
            <a:pPr marL="0" indent="0" algn="ctr">
              <a:buNone/>
            </a:pPr>
            <a:r>
              <a:rPr lang="ru-RU" dirty="0" smtClean="0"/>
              <a:t>НИУ «МЭИ»</a:t>
            </a:r>
          </a:p>
          <a:p>
            <a:pPr marL="0" indent="0" algn="ctr">
              <a:buNone/>
            </a:pPr>
            <a:r>
              <a:rPr lang="ru-RU" dirty="0" smtClean="0"/>
              <a:t>Осень </a:t>
            </a:r>
            <a:r>
              <a:rPr lang="ru-RU" dirty="0" smtClean="0"/>
              <a:t>2021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Статистический подход выявления информативных терминов</a:t>
            </a:r>
            <a:endParaRPr lang="ru-RU" sz="3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10</a:t>
            </a:fld>
            <a:endParaRPr lang="ru-RU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2062696" y="3051175"/>
            <a:ext cx="321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РО-профиль</a:t>
            </a:r>
            <a:r>
              <a:rPr lang="ru-RU" altLang="ru-RU" b="1" dirty="0"/>
              <a:t>:</a:t>
            </a:r>
          </a:p>
        </p:txBody>
      </p:sp>
      <p:graphicFrame>
        <p:nvGraphicFramePr>
          <p:cNvPr id="13" name="Объект 13"/>
          <p:cNvGraphicFramePr>
            <a:graphicFrameLocks noChangeAspect="1"/>
          </p:cNvGraphicFramePr>
          <p:nvPr>
            <p:extLst/>
          </p:nvPr>
        </p:nvGraphicFramePr>
        <p:xfrm>
          <a:off x="6096000" y="2844800"/>
          <a:ext cx="4696416" cy="668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Формула" r:id="rId3" imgW="2794000" imgH="444500" progId="Equation.3">
                  <p:embed/>
                </p:oleObj>
              </mc:Choice>
              <mc:Fallback>
                <p:oleObj name="Формула" r:id="rId3" imgW="2794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44800"/>
                        <a:ext cx="4696416" cy="6682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6096000" y="1346200"/>
          <a:ext cx="4460596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Формула" r:id="rId5" imgW="3670300" imgH="546100" progId="Equation.3">
                  <p:embed/>
                </p:oleObj>
              </mc:Choice>
              <mc:Fallback>
                <p:oleObj name="Формула" r:id="rId5" imgW="36703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46200"/>
                        <a:ext cx="4460596" cy="66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062695" y="1450975"/>
            <a:ext cx="321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Хи-квадрат - профиль:</a:t>
            </a:r>
            <a:endParaRPr lang="ru-RU" altLang="ru-RU" b="1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6096000" y="4394200"/>
          <a:ext cx="215370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Формула" r:id="rId7" imgW="1765300" imgH="457200" progId="Equation.3">
                  <p:embed/>
                </p:oleObj>
              </mc:Choice>
              <mc:Fallback>
                <p:oleObj name="Формула" r:id="rId7" imgW="1765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394200"/>
                        <a:ext cx="2153708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2062696" y="4591050"/>
            <a:ext cx="3216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Профиль Юла: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31198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Теоретико-информационный подход выявления информативных терминов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9" name="Объект 4"/>
          <p:cNvGraphicFramePr>
            <a:graphicFrameLocks noChangeAspect="1"/>
          </p:cNvGraphicFramePr>
          <p:nvPr>
            <p:extLst/>
          </p:nvPr>
        </p:nvGraphicFramePr>
        <p:xfrm>
          <a:off x="6427159" y="4393928"/>
          <a:ext cx="3501708" cy="114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Формула" r:id="rId3" imgW="2374900" imgH="787400" progId="Equation.3">
                  <p:embed/>
                </p:oleObj>
              </mc:Choice>
              <mc:Fallback>
                <p:oleObj name="Формула" r:id="rId3" imgW="23749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159" y="4393928"/>
                        <a:ext cx="3501708" cy="1143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849313" y="4681538"/>
            <a:ext cx="487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Нормированный МИ-профиль</a:t>
            </a:r>
            <a:r>
              <a:rPr lang="ru-RU" altLang="ru-RU" b="1" dirty="0"/>
              <a:t>: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6450013" y="2108201"/>
          <a:ext cx="3303587" cy="603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Формула" r:id="rId5" imgW="2654300" imgH="482600" progId="Equation.3">
                  <p:embed/>
                </p:oleObj>
              </mc:Choice>
              <mc:Fallback>
                <p:oleObj name="Формула" r:id="rId5" imgW="2654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2108201"/>
                        <a:ext cx="3303587" cy="603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49311" y="2262188"/>
            <a:ext cx="487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 smtClean="0"/>
              <a:t>МИ-профиль (</a:t>
            </a:r>
            <a:r>
              <a:rPr lang="en-US" altLang="ru-RU" b="1" dirty="0" smtClean="0"/>
              <a:t>Mutual information</a:t>
            </a:r>
            <a:r>
              <a:rPr lang="ru-RU" altLang="ru-RU" b="1" dirty="0" smtClean="0"/>
              <a:t>):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10414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2444" y="0"/>
            <a:ext cx="11713034" cy="4953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Эвристический подход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выявления информативных терминов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12</a:t>
            </a:fld>
            <a:endParaRPr lang="ru-RU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798513" y="1118672"/>
            <a:ext cx="4875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 smtClean="0"/>
              <a:t>Простой </a:t>
            </a:r>
            <a:r>
              <a:rPr lang="ru-RU" altLang="ru-RU" b="1" dirty="0"/>
              <a:t>коэффициент </a:t>
            </a:r>
            <a:r>
              <a:rPr lang="ru-RU" altLang="ru-RU" b="1" dirty="0" err="1"/>
              <a:t>совстречаемости</a:t>
            </a:r>
            <a:r>
              <a:rPr lang="ru-RU" altLang="ru-RU" b="1" dirty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6057901" y="999610"/>
          <a:ext cx="1843454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Формула" r:id="rId3" imgW="1409700" imgH="457200" progId="Equation.3">
                  <p:embed/>
                </p:oleObj>
              </mc:Choice>
              <mc:Fallback>
                <p:oleObj name="Формула" r:id="rId3" imgW="1409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1" y="999610"/>
                        <a:ext cx="1843454" cy="597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6032501" y="1956872"/>
          <a:ext cx="2080114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Формула" r:id="rId5" imgW="1587500" imgH="457200" progId="Equation.3">
                  <p:embed/>
                </p:oleObj>
              </mc:Choice>
              <mc:Fallback>
                <p:oleObj name="Формула" r:id="rId5" imgW="1587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1" y="1956872"/>
                        <a:ext cx="2080114" cy="597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/>
          </p:nvPr>
        </p:nvGraphicFramePr>
        <p:xfrm>
          <a:off x="6057900" y="2820472"/>
          <a:ext cx="1992923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0" name="Формула" r:id="rId7" imgW="1524000" imgH="457200" progId="Equation.3">
                  <p:embed/>
                </p:oleObj>
              </mc:Choice>
              <mc:Fallback>
                <p:oleObj name="Формула" r:id="rId7" imgW="1524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820472"/>
                        <a:ext cx="1992923" cy="597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/>
          </p:nvPr>
        </p:nvGraphicFramePr>
        <p:xfrm>
          <a:off x="6045201" y="3621549"/>
          <a:ext cx="22918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Формула" r:id="rId9" imgW="1752600" imgH="495300" progId="Equation.3">
                  <p:embed/>
                </p:oleObj>
              </mc:Choice>
              <mc:Fallback>
                <p:oleObj name="Формула" r:id="rId9" imgW="17526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1" y="3621549"/>
                        <a:ext cx="2291862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6057901" y="4535949"/>
          <a:ext cx="235414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2" name="Формула" r:id="rId11" imgW="1803400" imgH="495300" progId="Equation.3">
                  <p:embed/>
                </p:oleObj>
              </mc:Choice>
              <mc:Fallback>
                <p:oleObj name="Формула" r:id="rId11" imgW="1803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1" y="4535949"/>
                        <a:ext cx="2354140" cy="64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/>
          </p:nvPr>
        </p:nvGraphicFramePr>
        <p:xfrm>
          <a:off x="6096001" y="5474772"/>
          <a:ext cx="2229583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3" name="Формула" r:id="rId13" imgW="1701800" imgH="457200" progId="Equation.3">
                  <p:embed/>
                </p:oleObj>
              </mc:Choice>
              <mc:Fallback>
                <p:oleObj name="Формула" r:id="rId13" imgW="170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474772"/>
                        <a:ext cx="2229583" cy="597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798512" y="1956872"/>
            <a:ext cx="4875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 smtClean="0"/>
              <a:t>Первый </a:t>
            </a:r>
            <a:r>
              <a:rPr lang="ru-RU" altLang="ru-RU" b="1" dirty="0"/>
              <a:t>коэффициент несогласия </a:t>
            </a: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798513" y="2883972"/>
            <a:ext cx="4875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/>
              <a:t>Коэффициент Рассела-</a:t>
            </a:r>
            <a:r>
              <a:rPr lang="ru-RU" altLang="ru-RU" b="1" dirty="0" err="1"/>
              <a:t>Рао</a:t>
            </a:r>
            <a:r>
              <a:rPr lang="ru-RU" altLang="ru-RU" b="1" dirty="0"/>
              <a:t> 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798513" y="3722172"/>
            <a:ext cx="4875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/>
              <a:t>Коэффициент </a:t>
            </a:r>
            <a:r>
              <a:rPr lang="ru-RU" altLang="ru-RU" b="1" dirty="0" err="1"/>
              <a:t>Роджерса-Танимото</a:t>
            </a:r>
            <a:r>
              <a:rPr lang="ru-RU" altLang="ru-RU" b="1" dirty="0"/>
              <a:t> </a:t>
            </a: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798513" y="4649272"/>
            <a:ext cx="4875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/>
              <a:t>Первый коэффициент </a:t>
            </a:r>
            <a:r>
              <a:rPr lang="ru-RU" altLang="ru-RU" b="1" dirty="0" err="1" smtClean="0"/>
              <a:t>Сокала-Сниса</a:t>
            </a:r>
            <a:r>
              <a:rPr lang="ru-RU" altLang="ru-RU" b="1" dirty="0" smtClean="0"/>
              <a:t> </a:t>
            </a:r>
            <a:endParaRPr lang="ru-RU" altLang="ru-RU" b="1" dirty="0"/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798513" y="5500172"/>
            <a:ext cx="4875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/>
              <a:t>Коэффициент </a:t>
            </a:r>
            <a:r>
              <a:rPr lang="ru-RU" altLang="ru-RU" b="1" dirty="0" err="1"/>
              <a:t>Хаммана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20737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91169"/>
            <a:ext cx="11713034" cy="594631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Эвристический подход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выявления информативных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терминов (2)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13</a:t>
            </a:fld>
            <a:endParaRPr lang="ru-RU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6350000" y="1033168"/>
          <a:ext cx="1278363" cy="540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Формула" r:id="rId3" imgW="926698" imgH="393529" progId="Equation.3">
                  <p:embed/>
                </p:oleObj>
              </mc:Choice>
              <mc:Fallback>
                <p:oleObj name="Формула" r:id="rId3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0" y="1033168"/>
                        <a:ext cx="1278363" cy="540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6324600" y="2049168"/>
          <a:ext cx="1511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Формула" r:id="rId5" imgW="1295400" imgH="457200" progId="Equation.3">
                  <p:embed/>
                </p:oleObj>
              </mc:Choice>
              <mc:Fallback>
                <p:oleObj name="Формула" r:id="rId5" imgW="129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049168"/>
                        <a:ext cx="1511300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/>
          </p:nvPr>
        </p:nvGraphicFramePr>
        <p:xfrm>
          <a:off x="6286500" y="2976268"/>
          <a:ext cx="1644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Формула" r:id="rId7" imgW="1409700" imgH="457200" progId="Equation.3">
                  <p:embed/>
                </p:oleObj>
              </mc:Choice>
              <mc:Fallback>
                <p:oleObj name="Формула" r:id="rId7" imgW="1409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2976268"/>
                        <a:ext cx="1644650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/>
          </p:nvPr>
        </p:nvGraphicFramePr>
        <p:xfrm>
          <a:off x="6311900" y="4030368"/>
          <a:ext cx="1714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Формула" r:id="rId9" imgW="1485255" imgH="495085" progId="Equation.3">
                  <p:embed/>
                </p:oleObj>
              </mc:Choice>
              <mc:Fallback>
                <p:oleObj name="Формула" r:id="rId9" imgW="1485255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030368"/>
                        <a:ext cx="171450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/>
          <p:cNvGraphicFramePr>
            <a:graphicFrameLocks noChangeAspect="1"/>
          </p:cNvGraphicFramePr>
          <p:nvPr>
            <p:extLst/>
          </p:nvPr>
        </p:nvGraphicFramePr>
        <p:xfrm>
          <a:off x="6362699" y="4995568"/>
          <a:ext cx="103358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Формула" r:id="rId11" imgW="876300" imgH="457200" progId="Equation.3">
                  <p:embed/>
                </p:oleObj>
              </mc:Choice>
              <mc:Fallback>
                <p:oleObj name="Формула" r:id="rId11" imgW="876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699" y="4995568"/>
                        <a:ext cx="103358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14"/>
          <p:cNvSpPr txBox="1">
            <a:spLocks noChangeArrowheads="1"/>
          </p:cNvSpPr>
          <p:nvPr/>
        </p:nvSpPr>
        <p:spPr bwMode="auto">
          <a:xfrm>
            <a:off x="1220787" y="1118672"/>
            <a:ext cx="4875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 smtClean="0"/>
              <a:t>Коэффициент </a:t>
            </a:r>
            <a:r>
              <a:rPr lang="ru-RU" altLang="ru-RU" b="1" dirty="0" err="1"/>
              <a:t>Джаккарда</a:t>
            </a:r>
            <a:r>
              <a:rPr lang="ru-RU" altLang="ru-RU" b="1" dirty="0"/>
              <a:t> (</a:t>
            </a:r>
            <a:r>
              <a:rPr lang="ru-RU" altLang="ru-RU" b="1" dirty="0" err="1" smtClean="0"/>
              <a:t>Жаккара</a:t>
            </a:r>
            <a:r>
              <a:rPr lang="ru-RU" altLang="ru-RU" b="1" dirty="0" smtClean="0"/>
              <a:t>)</a:t>
            </a:r>
            <a:endParaRPr lang="ru-RU" altLang="ru-RU" b="1" dirty="0"/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1220787" y="1957944"/>
            <a:ext cx="4875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 smtClean="0"/>
              <a:t>Второй </a:t>
            </a:r>
            <a:r>
              <a:rPr lang="ru-RU" altLang="ru-RU" b="1" dirty="0"/>
              <a:t>коэффициент несогласия </a:t>
            </a:r>
          </a:p>
        </p:txBody>
      </p:sp>
      <p:sp>
        <p:nvSpPr>
          <p:cNvPr id="37" name="TextBox 14"/>
          <p:cNvSpPr txBox="1">
            <a:spLocks noChangeArrowheads="1"/>
          </p:cNvSpPr>
          <p:nvPr/>
        </p:nvSpPr>
        <p:spPr bwMode="auto">
          <a:xfrm>
            <a:off x="1220787" y="3068678"/>
            <a:ext cx="4875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 smtClean="0"/>
              <a:t>Коэффициент </a:t>
            </a:r>
            <a:r>
              <a:rPr lang="en-US" altLang="ru-RU" b="1" dirty="0"/>
              <a:t>Dice </a:t>
            </a:r>
            <a:endParaRPr lang="ru-RU" altLang="ru-RU" b="1" dirty="0"/>
          </a:p>
        </p:txBody>
      </p:sp>
      <p:sp>
        <p:nvSpPr>
          <p:cNvPr id="38" name="TextBox 14"/>
          <p:cNvSpPr txBox="1">
            <a:spLocks noChangeArrowheads="1"/>
          </p:cNvSpPr>
          <p:nvPr/>
        </p:nvSpPr>
        <p:spPr bwMode="auto">
          <a:xfrm>
            <a:off x="1220787" y="4121706"/>
            <a:ext cx="4875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 smtClean="0"/>
              <a:t>Второй </a:t>
            </a:r>
            <a:r>
              <a:rPr lang="ru-RU" altLang="ru-RU" b="1" dirty="0"/>
              <a:t>коэффициент </a:t>
            </a:r>
            <a:r>
              <a:rPr lang="ru-RU" altLang="ru-RU" b="1" dirty="0" err="1" smtClean="0"/>
              <a:t>Сокала-Сниса</a:t>
            </a:r>
            <a:r>
              <a:rPr lang="ru-RU" altLang="ru-RU" b="1" dirty="0" smtClean="0"/>
              <a:t> </a:t>
            </a:r>
            <a:endParaRPr lang="ru-RU" altLang="ru-RU" b="1" dirty="0"/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1220787" y="5074206"/>
            <a:ext cx="4875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b="1" dirty="0" smtClean="0"/>
              <a:t>Первый </a:t>
            </a:r>
            <a:r>
              <a:rPr lang="ru-RU" altLang="ru-RU" b="1" dirty="0"/>
              <a:t>коэффициент </a:t>
            </a:r>
            <a:r>
              <a:rPr lang="ru-RU" altLang="ru-RU" b="1" dirty="0" err="1"/>
              <a:t>Кульчинского</a:t>
            </a:r>
            <a:r>
              <a:rPr lang="ru-RU" alt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12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Объект 4"/>
          <p:cNvGraphicFramePr>
            <a:graphicFrameLocks noChangeAspect="1"/>
          </p:cNvGraphicFramePr>
          <p:nvPr>
            <p:extLst/>
          </p:nvPr>
        </p:nvGraphicFramePr>
        <p:xfrm>
          <a:off x="985839" y="549275"/>
          <a:ext cx="3509962" cy="684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Формула" r:id="rId3" imgW="1600200" imgH="431640" progId="Equation.3">
                  <p:embed/>
                </p:oleObj>
              </mc:Choice>
              <mc:Fallback>
                <p:oleObj name="Формула" r:id="rId3" imgW="1600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9" y="549275"/>
                        <a:ext cx="3509962" cy="684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Объект 5"/>
          <p:cNvGraphicFramePr>
            <a:graphicFrameLocks noChangeAspect="1"/>
          </p:cNvGraphicFramePr>
          <p:nvPr/>
        </p:nvGraphicFramePr>
        <p:xfrm>
          <a:off x="5979584" y="696913"/>
          <a:ext cx="143933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Формула" r:id="rId5" imgW="660400" imgH="228600" progId="Equation.3">
                  <p:embed/>
                </p:oleObj>
              </mc:Choice>
              <mc:Fallback>
                <p:oleObj name="Формула" r:id="rId5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584" y="696913"/>
                        <a:ext cx="143933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Объект 6"/>
          <p:cNvGraphicFramePr>
            <a:graphicFrameLocks noChangeAspect="1"/>
          </p:cNvGraphicFramePr>
          <p:nvPr/>
        </p:nvGraphicFramePr>
        <p:xfrm>
          <a:off x="8282518" y="669925"/>
          <a:ext cx="2476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Формула" r:id="rId7" imgW="914400" imgH="203200" progId="Equation.3">
                  <p:embed/>
                </p:oleObj>
              </mc:Choice>
              <mc:Fallback>
                <p:oleObj name="Формула" r:id="rId7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518" y="669925"/>
                        <a:ext cx="24765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7418918" y="633413"/>
            <a:ext cx="3578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dirty="0"/>
              <a:t>(</a:t>
            </a:r>
            <a:r>
              <a:rPr lang="ru-RU" altLang="ru-RU" sz="2400" dirty="0" smtClean="0"/>
              <a:t>для</a:t>
            </a:r>
            <a:r>
              <a:rPr lang="en-US" altLang="ru-RU" sz="2400" dirty="0" smtClean="0"/>
              <a:t>             </a:t>
            </a:r>
            <a:r>
              <a:rPr lang="ru-RU" altLang="ru-RU" sz="2400" dirty="0" smtClean="0"/>
              <a:t>                         </a:t>
            </a:r>
            <a:r>
              <a:rPr lang="ru-RU" altLang="ru-RU" sz="2400" dirty="0"/>
              <a:t>)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9600" y="134938"/>
            <a:ext cx="10972800" cy="36036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Профильные методы</a:t>
            </a: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4039006" y="1197253"/>
            <a:ext cx="39869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269875" algn="just" eaLnBrk="1" hangingPunct="1"/>
            <a:r>
              <a:rPr lang="ru-RU" altLang="ru-RU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Профили класса «Базы данных»</a:t>
            </a:r>
            <a:endParaRPr lang="ru-RU" altLang="ru-RU" sz="2800" dirty="0">
              <a:latin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568452" y="1655764"/>
          <a:ext cx="8737020" cy="5000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604"/>
                <a:gridCol w="1379589"/>
                <a:gridCol w="768089"/>
                <a:gridCol w="1248145"/>
                <a:gridCol w="864101"/>
                <a:gridCol w="1344157"/>
                <a:gridCol w="768089"/>
                <a:gridCol w="1344157"/>
                <a:gridCol w="768089"/>
              </a:tblGrid>
              <a:tr h="542979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РО-профиль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НМИ-профиль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J-</a:t>
                      </a:r>
                      <a:r>
                        <a:rPr lang="ru-RU" sz="1600">
                          <a:effectLst/>
                        </a:rPr>
                        <a:t>профиль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С-С-профиль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databas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0,750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субд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0,689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databas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0,644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запрос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0,952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субд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0,615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databas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0,652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0,459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0,949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запрос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0,588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sql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запрос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субд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0,949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баз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0,579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dbm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0,613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субд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0,415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реляцион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0,944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sql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0,525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запрос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0,608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queri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0,352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queri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0,942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реляцион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0,522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реляцион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0,599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реляцион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sql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0,939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queri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0,512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sql-запрос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0,523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sql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0,308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dbm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0,937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dbm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0,511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queri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0,520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модел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0,295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запрос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0,933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structur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0,409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ms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0,510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dbm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0,292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0,932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relat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0,385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mysql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0,466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relat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0,269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mysql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0,929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sql-запрос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0,385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таблиц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0,466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структур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0,255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oracl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0,929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ms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0,367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oracl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0,450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structur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0,234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postgresql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0,928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структур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0,314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postgresql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0,450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data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0,184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0,928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mysql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0,306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баз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0,443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sql-запрос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0,169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sql-queri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0,928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таблиц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0,306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sql-queri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0,431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model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0,161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таблиц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0,928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oracl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0,283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inject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manag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0,160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end-us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0,927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postgresql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0,283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pargresql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ms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0,154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laplas-stilt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0,927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tabl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0,279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клиентск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0,411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выполнен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0,153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lst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0,927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</a:t>
                      </a: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0,271</a:t>
                      </a: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0,392</a:t>
                      </a: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</a:t>
                      </a:r>
                      <a:endParaRPr lang="ru-RU" sz="1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0,153</a:t>
                      </a: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0,927</a:t>
                      </a:r>
                    </a:p>
                  </a:txBody>
                  <a:tcPr marL="12700" marR="12700" marT="9525" marB="0" anchor="b"/>
                </a:tc>
              </a:tr>
              <a:tr h="222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0,271</a:t>
                      </a: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db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0,388</a:t>
                      </a:r>
                    </a:p>
                  </a:txBody>
                  <a:tcPr marL="90519" marR="90519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519" marR="90519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0,153</a:t>
                      </a:r>
                    </a:p>
                  </a:txBody>
                  <a:tcPr marL="90519" marR="90519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бд</a:t>
                      </a:r>
                    </a:p>
                  </a:txBody>
                  <a:tcPr marL="12700" marR="127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0,927</a:t>
                      </a: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  <p:sp>
        <p:nvSpPr>
          <p:cNvPr id="1255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B642F105-9AF0-4F77-8141-B373B795C8F7}" type="slidenum">
              <a:rPr lang="ru-RU" altLang="ru-RU" smtClean="0">
                <a:solidFill>
                  <a:srgbClr val="898989"/>
                </a:solidFill>
              </a:rPr>
              <a:pPr/>
              <a:t>14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0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8" y="333375"/>
            <a:ext cx="10850033" cy="2159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Сравнение профильных методов классификации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719667" y="908050"/>
          <a:ext cx="10945286" cy="3236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5112"/>
                <a:gridCol w="2040249"/>
                <a:gridCol w="2081440"/>
                <a:gridCol w="2088236"/>
                <a:gridCol w="2040249"/>
              </a:tblGrid>
              <a:tr h="35971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НМИ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С-С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64878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Какие термины выделяет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Высокочастотные, среднечастотные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Среднечастотные, </a:t>
                      </a:r>
                      <a:r>
                        <a:rPr lang="ru-RU" sz="1400" dirty="0">
                          <a:effectLst/>
                        </a:rPr>
                        <a:t>низкочастотные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Среднечастотные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Высокочастотные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60972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Интервал значений весов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</a:t>
                      </a:r>
                      <a:r>
                        <a:rPr lang="ru-RU" sz="1400" dirty="0">
                          <a:effectLst/>
                        </a:rPr>
                        <a:t>-1</a:t>
                      </a:r>
                      <a:r>
                        <a:rPr lang="en-US" sz="1400" dirty="0">
                          <a:effectLst/>
                        </a:rPr>
                        <a:t>;1]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[0;1]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[0;1]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[0;1]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68691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Коэффициент убывания весов терминов </a:t>
                      </a:r>
                      <a:r>
                        <a:rPr lang="ru-RU" sz="1600" dirty="0">
                          <a:effectLst/>
                        </a:rPr>
                        <a:t>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Низкий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Очень низкий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Высокий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  <a:tr h="93177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Используемые значения из таблицы сопряженности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A, B, C, D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A, B, C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A, B, C, D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A, B, C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1335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14BA5275-6462-41F3-A442-FCEFFC3E5174}" type="slidenum">
              <a:rPr lang="ru-RU" altLang="ru-RU" smtClean="0">
                <a:solidFill>
                  <a:srgbClr val="898989"/>
                </a:solidFill>
              </a:rPr>
              <a:pPr/>
              <a:t>15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5519936" y="4149080"/>
          <a:ext cx="19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/>
        </p:nvGraphicFramePr>
        <p:xfrm>
          <a:off x="7440149" y="4149079"/>
          <a:ext cx="19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9583373" y="4148000"/>
          <a:ext cx="19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3503712" y="4149080"/>
          <a:ext cx="1920000" cy="14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359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3" t="47968" r="44092" b="39999"/>
          <a:stretch>
            <a:fillRect/>
          </a:stretch>
        </p:blipFill>
        <p:spPr bwMode="auto">
          <a:xfrm>
            <a:off x="1007534" y="4365626"/>
            <a:ext cx="2180167" cy="122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4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27463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UNI-</a:t>
            </a:r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профили</a:t>
            </a: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DFD78AB1-95B6-4F16-8653-C9B29DB2B6AE}" type="slidenum">
              <a:rPr lang="ru-RU" altLang="ru-RU" smtClean="0">
                <a:solidFill>
                  <a:srgbClr val="898989"/>
                </a:solidFill>
              </a:rPr>
              <a:pPr/>
              <a:t>16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>
          <a:xfrm>
            <a:off x="527051" y="3302000"/>
            <a:ext cx="11040533" cy="2870200"/>
          </a:xfrm>
        </p:spPr>
        <p:txBody>
          <a:bodyPr>
            <a:noAutofit/>
          </a:bodyPr>
          <a:lstStyle/>
          <a:p>
            <a:pPr marL="0" indent="0" algn="just">
              <a:buFont typeface="Arial" pitchFamily="34" charset="0"/>
              <a:buNone/>
            </a:pPr>
            <a:r>
              <a:rPr lang="ru-RU" sz="2400" dirty="0" smtClean="0"/>
              <a:t>«</a:t>
            </a:r>
            <a:r>
              <a:rPr lang="en-US" sz="2400" dirty="0" smtClean="0"/>
              <a:t>Union</a:t>
            </a:r>
            <a:r>
              <a:rPr lang="ru-RU" sz="2400" dirty="0" smtClean="0"/>
              <a:t>» - объединение разных подходов к выявлению информативных терминов – статистического, теоретико-информационного, эвристического.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2400" dirty="0" smtClean="0"/>
              <a:t>Для их построения используются различные комбинации РО-, НМИ-, </a:t>
            </a:r>
            <a:r>
              <a:rPr lang="en-US" sz="2400" dirty="0" smtClean="0"/>
              <a:t>J</a:t>
            </a:r>
            <a:r>
              <a:rPr lang="ru-RU" sz="2400" dirty="0" smtClean="0"/>
              <a:t>- и C-C-профилей, которые, за счет различных принципов определения наиболее информативных понятий, позволят скомпенсировать слабые стороны каждого из подходов.</a:t>
            </a:r>
          </a:p>
          <a:p>
            <a:pPr marL="0" indent="0" algn="just">
              <a:buFont typeface="Arial" pitchFamily="34" charset="0"/>
              <a:buNone/>
            </a:pPr>
            <a:endParaRPr lang="ru-RU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84200" y="1127035"/>
            <a:ext cx="10960101" cy="2086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just">
              <a:spcBef>
                <a:spcPct val="20000"/>
              </a:spcBef>
              <a:buFont typeface="Arial" panose="020B0604020202020204" pitchFamily="34" charset="0"/>
              <a:buNone/>
              <a:defRPr sz="2400"/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Разнообразие профильных методов позволяет использовать их для </a:t>
            </a:r>
            <a:r>
              <a:rPr lang="ru-RU" dirty="0" smtClean="0"/>
              <a:t>увеличения точности </a:t>
            </a:r>
            <a:r>
              <a:rPr lang="ru-RU" dirty="0"/>
              <a:t>классификации: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Комбинирование профилей для создания более сильных классификаторов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Использование знаний о структуре документа для увеличения точность классификации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7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1" y="188914"/>
            <a:ext cx="10972800" cy="4905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Алгоритм построения профиля UNI6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050" y="1125538"/>
            <a:ext cx="11351683" cy="48958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ru-RU" sz="2000" i="1" u="sng" dirty="0" smtClean="0"/>
              <a:t>Входными </a:t>
            </a:r>
            <a:r>
              <a:rPr lang="ru-RU" sz="2000" i="1" u="sng" dirty="0"/>
              <a:t>данными </a:t>
            </a:r>
            <a:r>
              <a:rPr lang="ru-RU" sz="2000" i="1" dirty="0"/>
              <a:t>алгоритма </a:t>
            </a:r>
            <a:r>
              <a:rPr lang="ru-RU" sz="2000" dirty="0"/>
              <a:t>являются: обучающая выборка документов, </a:t>
            </a:r>
            <a:r>
              <a:rPr lang="ru-RU" sz="2000" dirty="0" smtClean="0"/>
              <a:t>РО- , НМИ- и J-профили</a:t>
            </a:r>
          </a:p>
          <a:p>
            <a:pPr>
              <a:buFont typeface="Arial" charset="0"/>
              <a:buChar char="•"/>
              <a:defRPr/>
            </a:pPr>
            <a:r>
              <a:rPr lang="ru-RU" sz="2000" i="1" u="sng" dirty="0" smtClean="0"/>
              <a:t>Выходные </a:t>
            </a:r>
            <a:r>
              <a:rPr lang="ru-RU" sz="2000" i="1" u="sng" dirty="0"/>
              <a:t>данные:</a:t>
            </a:r>
            <a:r>
              <a:rPr lang="ru-RU" sz="2000" dirty="0"/>
              <a:t> профили классов, представленные в виде вектора терминов и упорядоченные по убыванию веса.</a:t>
            </a:r>
          </a:p>
          <a:p>
            <a:pPr>
              <a:buFont typeface="Arial" charset="0"/>
              <a:buChar char="•"/>
              <a:defRPr/>
            </a:pPr>
            <a:r>
              <a:rPr lang="ru-RU" sz="2000" i="1" u="sng" dirty="0"/>
              <a:t>Шаг 1</a:t>
            </a:r>
            <a:r>
              <a:rPr lang="ru-RU" sz="2000" dirty="0"/>
              <a:t>. </a:t>
            </a:r>
            <a:r>
              <a:rPr lang="ru-RU" sz="2000" dirty="0" smtClean="0"/>
              <a:t>Задается параметр </a:t>
            </a:r>
            <a:r>
              <a:rPr lang="ru-RU" sz="2000" dirty="0"/>
              <a:t>метода </a:t>
            </a:r>
            <a:r>
              <a:rPr lang="ru-RU" sz="2000" dirty="0" smtClean="0"/>
              <a:t>- </a:t>
            </a:r>
            <a:r>
              <a:rPr lang="en-US" sz="2000" dirty="0" smtClean="0"/>
              <a:t>L</a:t>
            </a:r>
            <a:r>
              <a:rPr lang="ru-RU" sz="2000" dirty="0" smtClean="0"/>
              <a:t>. </a:t>
            </a:r>
            <a:endParaRPr lang="ru-RU" sz="2000" dirty="0"/>
          </a:p>
          <a:p>
            <a:pPr>
              <a:buFont typeface="Arial" charset="0"/>
              <a:buChar char="•"/>
              <a:defRPr/>
            </a:pPr>
            <a:r>
              <a:rPr lang="ru-RU" sz="2000" i="1" u="sng" dirty="0"/>
              <a:t>Шаг 2</a:t>
            </a:r>
            <a:r>
              <a:rPr lang="ru-RU" sz="2000" dirty="0"/>
              <a:t>. Суммируем веса профилей для каждого общего термина </a:t>
            </a:r>
            <a:r>
              <a:rPr lang="ru-RU" sz="2000" dirty="0" smtClean="0"/>
              <a:t>и исходных профилей: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000" dirty="0" smtClean="0"/>
              <a:t>      w</a:t>
            </a:r>
            <a:r>
              <a:rPr lang="ru-RU" sz="2000" baseline="-25000" dirty="0" smtClean="0"/>
              <a:t>uni6</a:t>
            </a:r>
            <a:r>
              <a:rPr lang="ru-RU" sz="2000" dirty="0" smtClean="0"/>
              <a:t> =(</a:t>
            </a:r>
            <a:r>
              <a:rPr lang="en-US" sz="2000" dirty="0" smtClean="0"/>
              <a:t>w</a:t>
            </a:r>
            <a:r>
              <a:rPr lang="ru-RU" sz="2000" baseline="-25000" dirty="0" smtClean="0"/>
              <a:t>РО</a:t>
            </a:r>
            <a:r>
              <a:rPr lang="ru-RU" sz="2000" dirty="0" smtClean="0"/>
              <a:t> +</a:t>
            </a:r>
            <a:r>
              <a:rPr lang="ru-RU" sz="2000" dirty="0" err="1" smtClean="0"/>
              <a:t>w</a:t>
            </a:r>
            <a:r>
              <a:rPr lang="ru-RU" sz="2000" baseline="-25000" dirty="0" err="1" smtClean="0"/>
              <a:t>НМИ</a:t>
            </a:r>
            <a:r>
              <a:rPr lang="ru-RU" sz="2000" dirty="0" smtClean="0"/>
              <a:t> </a:t>
            </a:r>
            <a:r>
              <a:rPr lang="ru-RU" sz="2000" dirty="0"/>
              <a:t>+ w</a:t>
            </a:r>
            <a:r>
              <a:rPr lang="en-US" sz="2000" baseline="-25000" dirty="0"/>
              <a:t>J</a:t>
            </a:r>
            <a:r>
              <a:rPr lang="ru-RU" sz="2000" dirty="0"/>
              <a:t>), </a:t>
            </a:r>
            <a:r>
              <a:rPr lang="ru-RU" sz="2000" dirty="0" smtClean="0"/>
              <a:t> </a:t>
            </a:r>
            <a:r>
              <a:rPr lang="ru-RU" sz="2000" dirty="0"/>
              <a:t>, здесь w</a:t>
            </a:r>
            <a:r>
              <a:rPr lang="ru-RU" sz="2000" baseline="-25000" dirty="0"/>
              <a:t>uni6</a:t>
            </a:r>
            <a:r>
              <a:rPr lang="ru-RU" sz="2000" dirty="0"/>
              <a:t> – вес термина в UNI6-профиле, </a:t>
            </a:r>
            <a:r>
              <a:rPr lang="ru-RU" sz="2000" dirty="0" err="1" smtClean="0"/>
              <a:t>w</a:t>
            </a:r>
            <a:r>
              <a:rPr lang="ru-RU" sz="2000" baseline="-25000" dirty="0" err="1" smtClean="0"/>
              <a:t>РО</a:t>
            </a:r>
            <a:r>
              <a:rPr lang="ru-RU" sz="2000" dirty="0" smtClean="0"/>
              <a:t>, </a:t>
            </a:r>
            <a:r>
              <a:rPr lang="ru-RU" sz="2000" dirty="0" err="1" smtClean="0"/>
              <a:t>w</a:t>
            </a:r>
            <a:r>
              <a:rPr lang="ru-RU" sz="2000" baseline="-25000" dirty="0" err="1" smtClean="0"/>
              <a:t>НМИ</a:t>
            </a:r>
            <a:r>
              <a:rPr lang="ru-RU" sz="2000" baseline="-25000" dirty="0" smtClean="0"/>
              <a:t>,</a:t>
            </a:r>
            <a:r>
              <a:rPr lang="ru-RU" sz="2000" dirty="0" smtClean="0"/>
              <a:t> w</a:t>
            </a:r>
            <a:r>
              <a:rPr lang="en-US" sz="2000" baseline="-25000" dirty="0" smtClean="0"/>
              <a:t>J</a:t>
            </a:r>
            <a:r>
              <a:rPr lang="ru-RU" sz="2000" dirty="0" smtClean="0"/>
              <a:t>– вес термина в РО-, НМИ-, </a:t>
            </a:r>
            <a:r>
              <a:rPr lang="en-US" sz="2000" dirty="0" smtClean="0"/>
              <a:t>J</a:t>
            </a:r>
            <a:r>
              <a:rPr lang="ru-RU" sz="2000" dirty="0" smtClean="0"/>
              <a:t>- профиле соответственно.</a:t>
            </a:r>
            <a:endParaRPr lang="ru-RU" sz="2000" dirty="0"/>
          </a:p>
          <a:p>
            <a:pPr>
              <a:buFont typeface="Arial" charset="0"/>
              <a:buChar char="•"/>
              <a:defRPr/>
            </a:pPr>
            <a:r>
              <a:rPr lang="ru-RU" sz="2000" i="1" u="sng" dirty="0" smtClean="0"/>
              <a:t>Шаг 3</a:t>
            </a:r>
            <a:r>
              <a:rPr lang="ru-RU" sz="2000" dirty="0" smtClean="0"/>
              <a:t>. </a:t>
            </a:r>
            <a:r>
              <a:rPr lang="ru-RU" sz="2000" dirty="0"/>
              <a:t>Полученные термины упорядочиваются по убыванию веса. 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E26ED3CB-D4BF-41B1-AD6A-E594F0291521}" type="slidenum">
              <a:rPr lang="ru-RU" altLang="ru-RU" smtClean="0">
                <a:solidFill>
                  <a:srgbClr val="898989"/>
                </a:solidFill>
              </a:rPr>
              <a:pPr/>
              <a:t>17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188640"/>
            <a:ext cx="10478955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 использовать структуру документа?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1" y="1029386"/>
            <a:ext cx="4571999" cy="3110814"/>
          </a:xfrm>
        </p:spPr>
        <p:txBody>
          <a:bodyPr/>
          <a:lstStyle/>
          <a:p>
            <a:r>
              <a:rPr lang="ru-RU" sz="2400" dirty="0" smtClean="0"/>
              <a:t>Слова в разных частях документа (названия, аннотации, ключевые слова) неравнозначны</a:t>
            </a:r>
          </a:p>
          <a:p>
            <a:r>
              <a:rPr lang="ru-RU" sz="2400" dirty="0" smtClean="0"/>
              <a:t>Как учесть эту неравнозначность при классификации?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2AC54-DFDC-41DB-B911-94041C7E7F2A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8" name="Рисунок 7" descr="Описание: text_ste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298976" y="1130986"/>
            <a:ext cx="6561818" cy="43935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4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13" y="188640"/>
            <a:ext cx="10478955" cy="49006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 использовать структуру документа? (2)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700" y="934121"/>
            <a:ext cx="11151029" cy="4730079"/>
          </a:xfrm>
        </p:spPr>
        <p:txBody>
          <a:bodyPr/>
          <a:lstStyle/>
          <a:p>
            <a:endParaRPr lang="ru-RU" sz="2400" dirty="0" smtClean="0"/>
          </a:p>
          <a:p>
            <a:pPr marL="0" indent="0">
              <a:buNone/>
            </a:pPr>
            <a:r>
              <a:rPr lang="ru-RU" sz="2000" b="1" dirty="0" smtClean="0"/>
              <a:t>Подход №1. </a:t>
            </a:r>
            <a:r>
              <a:rPr lang="ru-RU" sz="2000" dirty="0" smtClean="0"/>
              <a:t>Использовать разные способы выявления информативных терминов для разных частей документа</a:t>
            </a:r>
          </a:p>
          <a:p>
            <a:pPr lvl="1"/>
            <a:endParaRPr lang="ru-RU" sz="2000" dirty="0" smtClean="0"/>
          </a:p>
          <a:p>
            <a:pPr lvl="1"/>
            <a:endParaRPr lang="ru-RU" sz="2000" dirty="0"/>
          </a:p>
          <a:p>
            <a:pPr marL="457200" lvl="1" indent="0">
              <a:buNone/>
            </a:pPr>
            <a:endParaRPr lang="ru-RU" sz="2000" dirty="0" smtClean="0"/>
          </a:p>
          <a:p>
            <a:pPr marL="0" lvl="1" indent="0">
              <a:buNone/>
            </a:pPr>
            <a:r>
              <a:rPr lang="ru-RU" sz="2000" b="1" dirty="0"/>
              <a:t>Подход №2. </a:t>
            </a:r>
            <a:r>
              <a:rPr lang="ru-RU" sz="2000" dirty="0"/>
              <a:t>Использовать специальные веса для терминов из разных частей документа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2AC54-DFDC-41DB-B911-94041C7E7F2A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1155271" y="2032000"/>
          <a:ext cx="9360329" cy="984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8" name="Формула" r:id="rId3" imgW="4292280" imgH="431640" progId="Equation.3">
                  <p:embed/>
                </p:oleObj>
              </mc:Choice>
              <mc:Fallback>
                <p:oleObj name="Формула" r:id="rId3" imgW="4292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271" y="2032000"/>
                        <a:ext cx="9360329" cy="984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1040971" y="3920902"/>
          <a:ext cx="9969929" cy="95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9" name="Формула" r:id="rId5" imgW="4838400" imgH="431640" progId="Equation.3">
                  <p:embed/>
                </p:oleObj>
              </mc:Choice>
              <mc:Fallback>
                <p:oleObj name="Формула" r:id="rId5" imgW="483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971" y="3920902"/>
                        <a:ext cx="9969929" cy="959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1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117081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 опорных векторов (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SVM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Support Vector Machine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8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3" descr="{\displaystyle (1-1/N)^{N}}"/>
          <p:cNvSpPr>
            <a:spLocks noChangeAspect="1" noChangeArrowheads="1"/>
          </p:cNvSpPr>
          <p:nvPr/>
        </p:nvSpPr>
        <p:spPr bwMode="auto">
          <a:xfrm>
            <a:off x="10417175" y="-373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4200" y="891180"/>
            <a:ext cx="10985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Алгоритм предложен в </a:t>
            </a:r>
            <a:r>
              <a:rPr lang="ru-RU" dirty="0"/>
              <a:t>1963 году Владимиром </a:t>
            </a:r>
            <a:r>
              <a:rPr lang="ru-RU" dirty="0" err="1"/>
              <a:t>Вапником</a:t>
            </a:r>
            <a:r>
              <a:rPr lang="ru-RU" dirty="0"/>
              <a:t> и Алексеем </a:t>
            </a:r>
            <a:r>
              <a:rPr lang="ru-RU" dirty="0" err="1" smtClean="0"/>
              <a:t>Червоненкисом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smtClean="0"/>
              <a:t>Основная </a:t>
            </a:r>
            <a:r>
              <a:rPr lang="ru-RU" dirty="0"/>
              <a:t>идея метода — перевод исходных векторов в пространство более высокой размерности и поиск разделяющей гиперплоскости с максимальным зазором в этом пространстве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/>
              <a:t>Две параллельных гиперплоскости строятся по обеим сторонам гиперплоскости, разделяющей классы. Разделяющей гиперплоскостью будет гиперплоскость, </a:t>
            </a:r>
            <a:r>
              <a:rPr lang="ru-RU" dirty="0" err="1"/>
              <a:t>максимизирующая</a:t>
            </a:r>
            <a:r>
              <a:rPr lang="ru-RU" dirty="0"/>
              <a:t> расстояние до двух параллельных гиперплоскостей. </a:t>
            </a:r>
          </a:p>
        </p:txBody>
      </p:sp>
      <p:pic>
        <p:nvPicPr>
          <p:cNvPr id="44037" name="Picture 5" descr="http://rnd.azoft.com/wp-content/uploads_rnd/2015/07/support-vector-machines-method-7-1024x71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/>
          <a:stretch/>
        </p:blipFill>
        <p:spPr bwMode="auto">
          <a:xfrm>
            <a:off x="5295901" y="2325026"/>
            <a:ext cx="7010400" cy="41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84200" y="2578521"/>
                <a:ext cx="6480629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Метод опорных векторов строит </a:t>
                </a:r>
                <a:r>
                  <a:rPr lang="ru-RU" dirty="0" smtClean="0"/>
                  <a:t>классифицирующую</a:t>
                </a:r>
              </a:p>
              <a:p>
                <a:r>
                  <a:rPr lang="ru-RU" dirty="0" smtClean="0"/>
                  <a:t>функцию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в </a:t>
                </a:r>
                <a:r>
                  <a:rPr lang="ru-RU" dirty="0" smtClean="0"/>
                  <a:t>виде</a:t>
                </a:r>
                <a:r>
                  <a:rPr lang="en-US" dirty="0" smtClean="0"/>
                  <a:t>:</a:t>
                </a:r>
              </a:p>
              <a:p>
                <a:endParaRPr lang="ru-RU" dirty="0" smtClean="0"/>
              </a:p>
              <a:p>
                <a:endParaRPr lang="en-US" dirty="0" smtClean="0"/>
              </a:p>
              <a:p>
                <a:r>
                  <a:rPr lang="ru-RU" dirty="0" smtClean="0"/>
                  <a:t>где w </a:t>
                </a:r>
                <a:r>
                  <a:rPr lang="ru-RU" dirty="0"/>
                  <a:t>— нормальный вектор к </a:t>
                </a:r>
                <a:r>
                  <a:rPr lang="ru-RU" dirty="0" smtClean="0"/>
                  <a:t>разделяющей</a:t>
                </a:r>
              </a:p>
              <a:p>
                <a:r>
                  <a:rPr lang="ru-RU" dirty="0" smtClean="0"/>
                  <a:t>гиперплоскости</a:t>
                </a:r>
                <a:r>
                  <a:rPr lang="ru-RU" dirty="0"/>
                  <a:t>, b — </a:t>
                </a:r>
                <a:r>
                  <a:rPr lang="ru-RU" dirty="0" smtClean="0"/>
                  <a:t>вспомогательный </a:t>
                </a:r>
                <a:r>
                  <a:rPr lang="ru-RU" dirty="0"/>
                  <a:t>параметр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" y="2578521"/>
                <a:ext cx="6480629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847" t="-2083" b="-4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96900" y="4980198"/>
            <a:ext cx="5265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Далее выбираются такие </a:t>
            </a:r>
            <a:r>
              <a:rPr lang="en-US" dirty="0" smtClean="0"/>
              <a:t>w</a:t>
            </a:r>
            <a:r>
              <a:rPr lang="ru-RU" dirty="0" smtClean="0"/>
              <a:t> и </a:t>
            </a:r>
            <a:r>
              <a:rPr lang="en-US" dirty="0" smtClean="0"/>
              <a:t>b, </a:t>
            </a:r>
            <a:r>
              <a:rPr lang="ru-RU" dirty="0" smtClean="0"/>
              <a:t>которые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максимизируют расстояние          до каждого класса</a:t>
            </a:r>
            <a:endParaRPr lang="ru-RU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/>
          </p:nvPr>
        </p:nvGraphicFramePr>
        <p:xfrm>
          <a:off x="3500549" y="5456377"/>
          <a:ext cx="411049" cy="518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5" name="Формула" r:id="rId5" imgW="342720" imgH="419040" progId="Equation.3">
                  <p:embed/>
                </p:oleObj>
              </mc:Choice>
              <mc:Fallback>
                <p:oleObj name="Формула" r:id="rId5" imgW="342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549" y="5456377"/>
                        <a:ext cx="411049" cy="518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8996" y="3195600"/>
                <a:ext cx="26110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𝑠𝑖𝑔𝑛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〈"/>
                              <m:endChr m:val="〉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6" y="3195600"/>
                <a:ext cx="2611036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6557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4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980729"/>
            <a:ext cx="11329259" cy="720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Использовать </a:t>
            </a:r>
            <a:r>
              <a:rPr lang="ru-RU" sz="2400" dirty="0"/>
              <a:t>разные способы выявления информативных терминов для разных частей документа</a:t>
            </a:r>
          </a:p>
          <a:p>
            <a:pPr lvl="1"/>
            <a:endParaRPr lang="ru-RU" sz="2400" dirty="0"/>
          </a:p>
          <a:p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2AC54-DFDC-41DB-B911-94041C7E7F2A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23852" y="2851190"/>
            <a:ext cx="116172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Основная проблема – выбор методов,  которыми будут оцениваться термины из разных частей документов. </a:t>
            </a:r>
          </a:p>
          <a:p>
            <a:endParaRPr lang="ru-RU" sz="2000" dirty="0" smtClean="0"/>
          </a:p>
          <a:p>
            <a:r>
              <a:rPr lang="ru-RU" sz="2000" dirty="0" smtClean="0"/>
              <a:t>Решение:</a:t>
            </a:r>
          </a:p>
          <a:p>
            <a:r>
              <a:rPr lang="ru-RU" sz="2000" dirty="0" smtClean="0"/>
              <a:t>1. Анализ </a:t>
            </a:r>
            <a:r>
              <a:rPr lang="ru-RU" sz="2000" dirty="0"/>
              <a:t>встречаемости низко-, средне- и высокочастотных терминов в различных разделах БО с целью выбора таких </a:t>
            </a:r>
            <a:r>
              <a:rPr lang="ru-RU" sz="2000" dirty="0" smtClean="0"/>
              <a:t>методов</a:t>
            </a:r>
            <a:r>
              <a:rPr lang="ru-RU" sz="2000" dirty="0"/>
              <a:t>, которые предпочитают отбирать в профиль и присваивать более высокие веса той категории терминов, которая наиболее часто появляется в </a:t>
            </a:r>
            <a:r>
              <a:rPr lang="ru-RU" sz="2000" dirty="0" smtClean="0"/>
              <a:t>разделе.</a:t>
            </a:r>
          </a:p>
          <a:p>
            <a:r>
              <a:rPr lang="ru-RU" sz="2000" dirty="0" smtClean="0"/>
              <a:t>2. </a:t>
            </a:r>
            <a:r>
              <a:rPr lang="ru-RU" sz="2000" dirty="0"/>
              <a:t>Полный перебор всех возможных вариантов путем комбинирования </a:t>
            </a:r>
            <a:r>
              <a:rPr lang="ru-RU" sz="2000" dirty="0" smtClean="0"/>
              <a:t>разных профилей.</a:t>
            </a:r>
            <a:endParaRPr lang="ru-RU" sz="20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Подход №1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1117600" y="1803400"/>
          <a:ext cx="93599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Формула" r:id="rId3" imgW="4292600" imgH="431800" progId="Equation.3">
                  <p:embed/>
                </p:oleObj>
              </mc:Choice>
              <mc:Fallback>
                <p:oleObj name="Формула" r:id="rId3" imgW="4292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803400"/>
                        <a:ext cx="93599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0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908721"/>
            <a:ext cx="10972800" cy="792087"/>
          </a:xfrm>
        </p:spPr>
        <p:txBody>
          <a:bodyPr/>
          <a:lstStyle/>
          <a:p>
            <a:pPr marL="0" lvl="1" indent="0">
              <a:buNone/>
            </a:pPr>
            <a:r>
              <a:rPr lang="ru-RU" sz="2400" dirty="0"/>
              <a:t>И</a:t>
            </a:r>
            <a:r>
              <a:rPr lang="ru-RU" sz="2400" dirty="0" smtClean="0"/>
              <a:t>спользовать специальные веса для терминов из разных частей документа</a:t>
            </a:r>
          </a:p>
          <a:p>
            <a:pPr marL="0" indent="0">
              <a:buNone/>
            </a:pPr>
            <a:endParaRPr lang="ru-RU" sz="2400" dirty="0" smtClean="0"/>
          </a:p>
          <a:p>
            <a:pPr lvl="1"/>
            <a:endParaRPr lang="ru-RU" sz="2400" dirty="0"/>
          </a:p>
          <a:p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2AC54-DFDC-41DB-B911-94041C7E7F2A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sp>
        <p:nvSpPr>
          <p:cNvPr id="6" name="TextBox 5"/>
          <p:cNvSpPr txBox="1"/>
          <p:nvPr/>
        </p:nvSpPr>
        <p:spPr>
          <a:xfrm>
            <a:off x="323852" y="2888883"/>
            <a:ext cx="1161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Веса             будем настраивать по методу </a:t>
            </a:r>
            <a:r>
              <a:rPr lang="ru-RU" sz="2400" dirty="0" err="1" smtClean="0"/>
              <a:t>Фишберна</a:t>
            </a:r>
            <a:r>
              <a:rPr lang="ru-RU" sz="2400" dirty="0" smtClean="0"/>
              <a:t>*.</a:t>
            </a:r>
          </a:p>
          <a:p>
            <a:r>
              <a:rPr lang="ru-RU" sz="2400" dirty="0" smtClean="0"/>
              <a:t>В качестве                         будем использовать наиболее точный профиль.</a:t>
            </a:r>
          </a:p>
          <a:p>
            <a:endParaRPr lang="ru-RU" sz="24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431800" y="1772741"/>
          <a:ext cx="11516784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Формула" r:id="rId3" imgW="4838700" imgH="431800" progId="Equation.3">
                  <p:embed/>
                </p:oleObj>
              </mc:Choice>
              <mc:Fallback>
                <p:oleObj name="Формула" r:id="rId3" imgW="4838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772741"/>
                        <a:ext cx="11516784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1059880" y="2954635"/>
          <a:ext cx="84009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Формула" r:id="rId5" imgW="522742" imgH="229496" progId="Equation.3">
                  <p:embed/>
                </p:oleObj>
              </mc:Choice>
              <mc:Fallback>
                <p:oleObj name="Формула" r:id="rId5" imgW="522742" imgH="2294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880" y="2954635"/>
                        <a:ext cx="840093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Подход №2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1825297" y="3284113"/>
          <a:ext cx="1502104" cy="34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1" name="Формула" r:id="rId7" imgW="914400" imgH="253800" progId="Equation.3">
                  <p:embed/>
                </p:oleObj>
              </mc:Choice>
              <mc:Fallback>
                <p:oleObj name="Формула" r:id="rId7" imgW="914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297" y="3284113"/>
                        <a:ext cx="1502104" cy="341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852" y="4864099"/>
            <a:ext cx="10960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*веса </a:t>
            </a:r>
            <a:r>
              <a:rPr lang="ru-RU" sz="2000" dirty="0" err="1"/>
              <a:t>Фишберна</a:t>
            </a:r>
            <a:r>
              <a:rPr lang="ru-RU" sz="2000" dirty="0"/>
              <a:t> - это рациональные дроби, в знаменателе которых стоит сумма арифметической прогрессии </a:t>
            </a:r>
            <a:r>
              <a:rPr lang="en-US" sz="2000" dirty="0"/>
              <a:t>N</a:t>
            </a:r>
            <a:r>
              <a:rPr lang="ru-RU" sz="2000" dirty="0"/>
              <a:t> первых членов натурального ряда с шагом 1, а в числителе - убывающие на 1 элементы натурального ряда от </a:t>
            </a:r>
            <a:r>
              <a:rPr lang="en-US" sz="2000" dirty="0" smtClean="0"/>
              <a:t>N</a:t>
            </a:r>
            <a:r>
              <a:rPr lang="ru-RU" sz="2000" dirty="0"/>
              <a:t> до 1 (например, 3/6, 2/6, 1/6 в сумме дают единицу)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8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22</a:t>
            </a:fld>
            <a:endParaRPr lang="ru-RU"/>
          </a:p>
        </p:txBody>
      </p:sp>
      <p:pic>
        <p:nvPicPr>
          <p:cNvPr id="50178" name="Picture 2" descr="classifi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4"/>
          <a:stretch/>
        </p:blipFill>
        <p:spPr bwMode="auto">
          <a:xfrm>
            <a:off x="14514" y="638628"/>
            <a:ext cx="9070763" cy="505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239483" y="0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Сравнение методов на разных типах выборок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 descr="classifi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06" t="-7" r="20517" b="7"/>
          <a:stretch/>
        </p:blipFill>
        <p:spPr bwMode="auto">
          <a:xfrm>
            <a:off x="9085277" y="638628"/>
            <a:ext cx="1529381" cy="505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9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117081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 опорных векторов (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SVM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</a:t>
            </a:r>
            <a:r>
              <a:rPr lang="en-US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Support Vector Machine</a:t>
            </a:r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3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8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3" descr="{\displaystyle (1-1/N)^{N}}"/>
          <p:cNvSpPr>
            <a:spLocks noChangeAspect="1" noChangeArrowheads="1"/>
          </p:cNvSpPr>
          <p:nvPr/>
        </p:nvSpPr>
        <p:spPr bwMode="auto">
          <a:xfrm>
            <a:off x="10417175" y="-373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649186" y="891180"/>
                <a:ext cx="9135835" cy="4525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h𝑖𝑛𝑔𝑒</m:t>
                              </m:r>
                            </m:sub>
                          </m:sSub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box>
                        <m:box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pos m:val="top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groupChr>
                        </m:e>
                      </m:box>
                      <m:r>
                        <a:rPr lang="ru-RU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dirty="0" smtClean="0"/>
              </a:p>
              <a:p>
                <a:pPr algn="just"/>
                <a:endParaRPr lang="ru-RU" dirty="0"/>
              </a:p>
              <a:p>
                <a:pPr algn="just"/>
                <a:r>
                  <a:rPr lang="ru-RU" dirty="0"/>
                  <a:t>Здесь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∈{−1;1}</m:t>
                    </m:r>
                  </m:oMath>
                </a14:m>
                <a:r>
                  <a:rPr lang="ru-RU" baseline="-25000" dirty="0"/>
                  <a:t> </a:t>
                </a:r>
                <a:r>
                  <a:rPr lang="ru-RU" dirty="0"/>
                  <a:t>- метка класса, принимающая одно из двух возможных </a:t>
                </a:r>
                <a:r>
                  <a:rPr lang="ru-RU" dirty="0" smtClean="0"/>
                  <a:t>значений.</a:t>
                </a:r>
              </a:p>
              <a:p>
                <a:pPr algn="just"/>
                <a:r>
                  <a:rPr lang="ru-RU" dirty="0" smtClean="0"/>
                  <a:t>Первое слагаемое соответствует ошибки классификатора на обучающей выборке, которая измеряется с помощью функции потерь</a:t>
                </a:r>
                <a:r>
                  <a:rPr lang="ru-RU" dirty="0" smtClean="0"/>
                  <a:t>.</a:t>
                </a:r>
                <a:endParaRPr lang="en-US" dirty="0" smtClean="0"/>
              </a:p>
              <a:p>
                <a:pPr algn="just"/>
                <a:endParaRPr lang="ru-RU" dirty="0" smtClean="0"/>
              </a:p>
              <a:p>
                <a:pPr algn="just"/>
                <a:endParaRPr lang="ru-RU" dirty="0"/>
              </a:p>
              <a:p>
                <a:pPr algn="just"/>
                <a:endParaRPr lang="ru-RU" dirty="0" smtClean="0"/>
              </a:p>
              <a:p>
                <a:pPr algn="just"/>
                <a:endParaRPr lang="ru-RU" dirty="0"/>
              </a:p>
              <a:p>
                <a:pPr algn="just"/>
                <a:endParaRPr lang="ru-RU" dirty="0" smtClean="0"/>
              </a:p>
              <a:p>
                <a:pPr algn="just"/>
                <a:endParaRPr lang="en-US" dirty="0"/>
              </a:p>
              <a:p>
                <a:pPr algn="just"/>
                <a:endParaRPr lang="ru-RU" dirty="0" smtClean="0"/>
              </a:p>
              <a:p>
                <a:pPr algn="just"/>
                <a:endParaRPr lang="ru-RU" dirty="0" smtClean="0"/>
              </a:p>
              <a:p>
                <a:pPr algn="just"/>
                <a:r>
                  <a:rPr lang="ru-RU" dirty="0" smtClean="0"/>
                  <a:t>Второе слагаемое – </a:t>
                </a:r>
                <a:r>
                  <a:rPr lang="ru-RU" dirty="0" err="1" smtClean="0"/>
                  <a:t>регуляризатор</a:t>
                </a:r>
                <a:r>
                  <a:rPr lang="ru-RU" dirty="0"/>
                  <a:t> </a:t>
                </a:r>
                <a:r>
                  <a:rPr lang="ru-RU" dirty="0" smtClean="0"/>
                  <a:t>(см. далее)</a:t>
                </a:r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186" y="891180"/>
                <a:ext cx="9135835" cy="4525854"/>
              </a:xfrm>
              <a:prstGeom prst="rect">
                <a:avLst/>
              </a:prstGeom>
              <a:blipFill rotWithShape="0">
                <a:blip r:embed="rId2"/>
                <a:stretch>
                  <a:fillRect l="-601" r="-534" b="-1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811" y="2630938"/>
            <a:ext cx="4502604" cy="26497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811" y="2680333"/>
            <a:ext cx="43719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117081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Метод опорных векторов. Линейная неразделимость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4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8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3" descr="{\displaystyle (1-1/N)^{N}}"/>
          <p:cNvSpPr>
            <a:spLocks noChangeAspect="1" noChangeArrowheads="1"/>
          </p:cNvSpPr>
          <p:nvPr/>
        </p:nvSpPr>
        <p:spPr bwMode="auto">
          <a:xfrm>
            <a:off x="10417175" y="-373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59" name="Picture 3" descr="https://habrastorage.org/storage/habraeffect/3b/0a/3b0af1a82f51ee4b5fbbadf8b51d8f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838323"/>
            <a:ext cx="3810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https://im0-tub-ru.yandex.net/i?id=5b2ea0844ffa49beef2f2669e98ec8d2-l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8"/>
          <a:stretch/>
        </p:blipFill>
        <p:spPr bwMode="auto">
          <a:xfrm>
            <a:off x="5413375" y="1838323"/>
            <a:ext cx="6314016" cy="39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77800" y="890370"/>
            <a:ext cx="1125220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  <a:cs typeface="Arial" pitchFamily="34" charset="0"/>
              </a:rPr>
              <a:t> Если данные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  <a:cs typeface="Arial" pitchFamily="34" charset="0"/>
              </a:rPr>
              <a:t> линейно неразделимы, то 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  <a:cs typeface="Arial" pitchFamily="34" charset="0"/>
              </a:rPr>
              <a:t>се элементы обучающей выборки вкладываются в пространство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  <a:cs typeface="Arial" pitchFamily="34" charset="0"/>
              </a:rPr>
              <a:t>X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  <a:cs typeface="Arial" pitchFamily="34" charset="0"/>
              </a:rPr>
              <a:t> более высокой размерности с помощью специального отображения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  <a:cs typeface="Arial" pitchFamily="34" charset="0"/>
              </a:rPr>
              <a:t>1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-apple-system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700" y="6055517"/>
            <a:ext cx="101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aseline="30000" dirty="0" smtClean="0"/>
              <a:t>1</a:t>
            </a:r>
            <a:r>
              <a:rPr lang="ru-RU" b="1" dirty="0" smtClean="0"/>
              <a:t>К</a:t>
            </a:r>
            <a:r>
              <a:rPr lang="ru-RU" b="1" dirty="0"/>
              <a:t>. В. Воронцов.</a:t>
            </a:r>
            <a:r>
              <a:rPr lang="ru-RU" dirty="0"/>
              <a:t> </a:t>
            </a:r>
            <a:r>
              <a:rPr lang="ru-RU" i="1" dirty="0"/>
              <a:t>Лекции по методу опорных векторов</a:t>
            </a:r>
            <a:r>
              <a:rPr lang="ru-RU" i="1" dirty="0" smtClean="0"/>
              <a:t>. </a:t>
            </a:r>
            <a:r>
              <a:rPr lang="en-US" dirty="0" smtClean="0"/>
              <a:t>http</a:t>
            </a:r>
            <a:r>
              <a:rPr lang="en-US" dirty="0"/>
              <a:t>://www.ccas.ru/voron/download/SVM.pdf</a:t>
            </a:r>
            <a:endParaRPr lang="ru-RU" baseline="300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9431905" y="1111937"/>
          <a:ext cx="1249699" cy="39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7" name="Формула" r:id="rId5" imgW="736560" imgH="228600" progId="Equation.3">
                  <p:embed/>
                </p:oleObj>
              </mc:Choice>
              <mc:Fallback>
                <p:oleObj name="Формула" r:id="rId5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1905" y="1111937"/>
                        <a:ext cx="1249699" cy="3993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33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0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Логистическая регрессия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5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8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3" descr="{\displaystyle (1-1/N)^{N}}"/>
          <p:cNvSpPr>
            <a:spLocks noChangeAspect="1" noChangeArrowheads="1"/>
          </p:cNvSpPr>
          <p:nvPr/>
        </p:nvSpPr>
        <p:spPr bwMode="auto">
          <a:xfrm>
            <a:off x="10417175" y="-373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4790" y="686969"/>
            <a:ext cx="11239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Логистическая регрессия</a:t>
            </a:r>
            <a:r>
              <a:rPr lang="ru-RU" dirty="0"/>
              <a:t> (</a:t>
            </a:r>
            <a:r>
              <a:rPr lang="ru-RU" dirty="0" err="1"/>
              <a:t>Logistic</a:t>
            </a:r>
            <a:r>
              <a:rPr lang="ru-RU" dirty="0"/>
              <a:t> </a:t>
            </a:r>
            <a:r>
              <a:rPr lang="ru-RU" dirty="0" err="1"/>
              <a:t>regression</a:t>
            </a:r>
            <a:r>
              <a:rPr lang="ru-RU" dirty="0"/>
              <a:t>) — метод построения линейного классификатора, позволяющий оценивать апостериорные вероятности принадлежности объектов классам.</a:t>
            </a:r>
          </a:p>
        </p:txBody>
      </p:sp>
      <p:sp>
        <p:nvSpPr>
          <p:cNvPr id="14" name="AutoShape 5" descr="X^m"/>
          <p:cNvSpPr>
            <a:spLocks noChangeAspect="1" noChangeArrowheads="1"/>
          </p:cNvSpPr>
          <p:nvPr/>
        </p:nvSpPr>
        <p:spPr bwMode="auto">
          <a:xfrm>
            <a:off x="46212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0" name="Picture 6" descr="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-144463"/>
            <a:ext cx="1524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893650"/>
              </p:ext>
            </p:extLst>
          </p:nvPr>
        </p:nvGraphicFramePr>
        <p:xfrm>
          <a:off x="3931937" y="1626035"/>
          <a:ext cx="38004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4" name="Уравнение" r:id="rId4" imgW="2247840" imgH="228600" progId="Equation.3">
                  <p:embed/>
                </p:oleObj>
              </mc:Choice>
              <mc:Fallback>
                <p:oleObj name="Уравнение" r:id="rId4" imgW="224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937" y="1626035"/>
                        <a:ext cx="38004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438145" y="1625918"/>
            <a:ext cx="11239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Уравнение линейной регрессии: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39483" y="2264800"/>
            <a:ext cx="11239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Мы решаем задачу бинарной классификации и хотим оценить вероятность принадлежности к классу </a:t>
            </a:r>
            <a:r>
              <a:rPr lang="en-US" dirty="0" smtClean="0"/>
              <a:t>“+”</a:t>
            </a:r>
            <a:r>
              <a:rPr lang="ru-RU" dirty="0" smtClean="0"/>
              <a:t> и</a:t>
            </a:r>
            <a:r>
              <a:rPr lang="en-US" dirty="0" smtClean="0"/>
              <a:t> “-”</a:t>
            </a:r>
            <a:r>
              <a:rPr lang="ru-RU" dirty="0" smtClean="0"/>
              <a:t>:</a:t>
            </a:r>
            <a:endParaRPr lang="en-US" dirty="0" smtClean="0"/>
          </a:p>
          <a:p>
            <a:r>
              <a:rPr lang="ru-RU" dirty="0" smtClean="0"/>
              <a:t>Проблема в том, что правая часть уравнения  </a:t>
            </a:r>
          </a:p>
          <a:p>
            <a:endParaRPr lang="en-US" dirty="0"/>
          </a:p>
          <a:p>
            <a:r>
              <a:rPr lang="ru-RU" dirty="0" smtClean="0"/>
              <a:t> Выход из ситуации – использование логистической функции: </a:t>
            </a:r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794959"/>
              </p:ext>
            </p:extLst>
          </p:nvPr>
        </p:nvGraphicFramePr>
        <p:xfrm>
          <a:off x="11120437" y="2287868"/>
          <a:ext cx="9239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5" name="Уравнение" r:id="rId6" imgW="545760" imgH="203040" progId="Equation.3">
                  <p:embed/>
                </p:oleObj>
              </mc:Choice>
              <mc:Fallback>
                <p:oleObj name="Уравнение" r:id="rId6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0437" y="2287868"/>
                        <a:ext cx="9239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441751"/>
              </p:ext>
            </p:extLst>
          </p:nvPr>
        </p:nvGraphicFramePr>
        <p:xfrm>
          <a:off x="4756185" y="2562369"/>
          <a:ext cx="11398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6" name="Уравнение" r:id="rId8" imgW="672840" imgH="203040" progId="Equation.3">
                  <p:embed/>
                </p:oleObj>
              </mc:Choice>
              <mc:Fallback>
                <p:oleObj name="Уравнение" r:id="rId8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85" y="2562369"/>
                        <a:ext cx="113982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005659"/>
              </p:ext>
            </p:extLst>
          </p:nvPr>
        </p:nvGraphicFramePr>
        <p:xfrm>
          <a:off x="2616913" y="3502193"/>
          <a:ext cx="15033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7" name="Уравнение" r:id="rId10" imgW="888840" imgH="393480" progId="Equation.3">
                  <p:embed/>
                </p:oleObj>
              </mc:Choice>
              <mc:Fallback>
                <p:oleObj name="Уравнение" r:id="rId10" imgW="888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913" y="3502193"/>
                        <a:ext cx="1503363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12" descr="&#10;&#10;Логистическая функция: &#10;  &#10;    &#10;      &#10;        f&#10;        (&#10;        x&#10;        )&#10;        =&#10;        &#10;          &#10;            1&#10;            &#10;              1&#10;              +&#10;              &#10;                e&#10;                &#10;                  −&#10;                  x&#10;                &#10;              &#10;            &#10;          &#10;        &#10;      &#10;    &#10;    {\displaystyle f(x)={\frac {1}{1+e^{-x}}}}&#10;  &lt;img src=&quot;https://wikimedia.org/api/rest_v1/media/math/render/svg/faaa0c014ae28ac67db5c49b3f3e8b08415a3f2b&quot; class=&quot;mwe-math-fallback-image-inline&quot; aria-hidden=&quot;true&quot; style=&quot;vertical-align: -2.005ex; width:15.988ex; height:5.343ex;&quot; alt=&quot;f(x)={\frac  {1}{1+e^{{-x}}}}&quot;&gt; .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27" y="2846760"/>
            <a:ext cx="2998966" cy="22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813840"/>
              </p:ext>
            </p:extLst>
          </p:nvPr>
        </p:nvGraphicFramePr>
        <p:xfrm>
          <a:off x="4773613" y="3481829"/>
          <a:ext cx="22129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8" name="Уравнение" r:id="rId13" imgW="1307880" imgH="393480" progId="Equation.3">
                  <p:embed/>
                </p:oleObj>
              </mc:Choice>
              <mc:Fallback>
                <p:oleObj name="Уравнение" r:id="rId13" imgW="1307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3481829"/>
                        <a:ext cx="22129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Стрелка вправо 33"/>
          <p:cNvSpPr/>
          <p:nvPr/>
        </p:nvSpPr>
        <p:spPr>
          <a:xfrm>
            <a:off x="4192037" y="3755208"/>
            <a:ext cx="429176" cy="215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Объект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473417"/>
              </p:ext>
            </p:extLst>
          </p:nvPr>
        </p:nvGraphicFramePr>
        <p:xfrm>
          <a:off x="9061750" y="1656472"/>
          <a:ext cx="221297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99" name="Уравнение" r:id="rId15" imgW="1307880" imgH="203040" progId="Equation.3">
                  <p:embed/>
                </p:oleObj>
              </mc:Choice>
              <mc:Fallback>
                <p:oleObj name="Уравнение" r:id="rId15" imgW="1307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1750" y="1656472"/>
                        <a:ext cx="221297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47721" y="4510046"/>
            <a:ext cx="8240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Задача обучения линейного классификатора заключается в том, чтобы по обучающей выборке настроить вектор весов </a:t>
            </a:r>
            <a:r>
              <a:rPr lang="en-US" i="1" dirty="0"/>
              <a:t>w.</a:t>
            </a:r>
            <a:r>
              <a:rPr lang="ru-RU" dirty="0"/>
              <a:t>  В логистической регрессии для этого решается задача минимизации эмпирического риска с функцией потерь специального вида: </a:t>
            </a:r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606421"/>
              </p:ext>
            </p:extLst>
          </p:nvPr>
        </p:nvGraphicFramePr>
        <p:xfrm>
          <a:off x="2347913" y="5460575"/>
          <a:ext cx="51562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00" name="Уравнение" r:id="rId17" imgW="3047760" imgH="469800" progId="Equation.3">
                  <p:embed/>
                </p:oleObj>
              </mc:Choice>
              <mc:Fallback>
                <p:oleObj name="Уравнение" r:id="rId17" imgW="3047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5460575"/>
                        <a:ext cx="51562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6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483" y="0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Регуляризация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6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8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3" descr="{\displaystyle (1-1/N)^{N}}"/>
          <p:cNvSpPr>
            <a:spLocks noChangeAspect="1" noChangeArrowheads="1"/>
          </p:cNvSpPr>
          <p:nvPr/>
        </p:nvSpPr>
        <p:spPr bwMode="auto">
          <a:xfrm>
            <a:off x="10417175" y="-373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4790" y="686969"/>
            <a:ext cx="112395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Регуляризация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— метод добавления некоторой дополнительной информации к условию с целью решить некорректно поставленную задачу или предотвратить переобучение. Эта информация часто имеет вид штрафа за сложность </a:t>
            </a:r>
            <a:r>
              <a:rPr lang="ru-RU" dirty="0" smtClean="0"/>
              <a:t>модели. </a:t>
            </a:r>
            <a:endParaRPr lang="ru-RU" dirty="0"/>
          </a:p>
          <a:p>
            <a:r>
              <a:rPr lang="ru-RU" dirty="0"/>
              <a:t>Переобучение в большинстве случаев проявляется в том, что в получающихся многочленах слишком большие коэффициенты. Соответственно, и бороться с этим можно довольно естественным способом: нужно просто добавить в целевую функцию штраф, который бы наказывал модель за слишком большие коэффициенты.</a:t>
            </a:r>
          </a:p>
        </p:txBody>
      </p:sp>
      <p:sp>
        <p:nvSpPr>
          <p:cNvPr id="14" name="AutoShape 5" descr="X^m"/>
          <p:cNvSpPr>
            <a:spLocks noChangeAspect="1" noChangeArrowheads="1"/>
          </p:cNvSpPr>
          <p:nvPr/>
        </p:nvSpPr>
        <p:spPr bwMode="auto">
          <a:xfrm>
            <a:off x="46212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029860"/>
              </p:ext>
            </p:extLst>
          </p:nvPr>
        </p:nvGraphicFramePr>
        <p:xfrm>
          <a:off x="538389" y="2892155"/>
          <a:ext cx="38020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0" name="Уравнение" r:id="rId3" imgW="2247840" imgH="228600" progId="Equation.3">
                  <p:embed/>
                </p:oleObj>
              </mc:Choice>
              <mc:Fallback>
                <p:oleObj name="Уравнение" r:id="rId3" imgW="224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89" y="2892155"/>
                        <a:ext cx="38020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400843" y="3405262"/>
            <a:ext cx="5315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большинстве случаев коэффициенты должны </a:t>
            </a:r>
            <a:r>
              <a:rPr lang="ru-RU" dirty="0"/>
              <a:t>быть небольшими числами, идеально — многие малозначимые коэффициенты должны быть </a:t>
            </a:r>
            <a:r>
              <a:rPr lang="ru-RU" dirty="0" smtClean="0"/>
              <a:t>нулями</a:t>
            </a: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549481"/>
              </p:ext>
            </p:extLst>
          </p:nvPr>
        </p:nvGraphicFramePr>
        <p:xfrm>
          <a:off x="584201" y="5574036"/>
          <a:ext cx="51323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1" name="Уравнение" r:id="rId5" imgW="3035160" imgH="228600" progId="Equation.3">
                  <p:embed/>
                </p:oleObj>
              </mc:Choice>
              <mc:Fallback>
                <p:oleObj name="Уравнение" r:id="rId5" imgW="303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1" y="5574036"/>
                        <a:ext cx="51323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813332"/>
              </p:ext>
            </p:extLst>
          </p:nvPr>
        </p:nvGraphicFramePr>
        <p:xfrm>
          <a:off x="612775" y="4770438"/>
          <a:ext cx="40370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42" name="Уравнение" r:id="rId7" imgW="2387520" imgH="228600" progId="Equation.3">
                  <p:embed/>
                </p:oleObj>
              </mc:Choice>
              <mc:Fallback>
                <p:oleObj name="Уравнение" r:id="rId7" imgW="2387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770438"/>
                        <a:ext cx="403701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530225" y="4463794"/>
            <a:ext cx="4984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Хорошо: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Подозрительно:</a:t>
            </a:r>
          </a:p>
        </p:txBody>
      </p:sp>
    </p:spTree>
    <p:extLst>
      <p:ext uri="{BB962C8B-B14F-4D97-AF65-F5344CB8AC3E}">
        <p14:creationId xmlns:p14="http://schemas.microsoft.com/office/powerpoint/2010/main" val="23874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07566" y="-21449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Регуляризация (2)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7</a:t>
            </a:fld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8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AutoShape 3" descr="{\displaystyle (1-1/N)^{N}}"/>
          <p:cNvSpPr>
            <a:spLocks noChangeAspect="1" noChangeArrowheads="1"/>
          </p:cNvSpPr>
          <p:nvPr/>
        </p:nvSpPr>
        <p:spPr bwMode="auto">
          <a:xfrm>
            <a:off x="10417175" y="-373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5" descr="X^m"/>
          <p:cNvSpPr>
            <a:spLocks noChangeAspect="1" noChangeArrowheads="1"/>
          </p:cNvSpPr>
          <p:nvPr/>
        </p:nvSpPr>
        <p:spPr bwMode="auto">
          <a:xfrm>
            <a:off x="46212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85413" y="2428987"/>
            <a:ext cx="48908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L2 – </a:t>
            </a:r>
            <a:r>
              <a:rPr lang="ru-RU" b="1" dirty="0" smtClean="0"/>
              <a:t>регуляризация (гребневая, </a:t>
            </a:r>
            <a:r>
              <a:rPr lang="en-US" b="1" dirty="0" smtClean="0"/>
              <a:t>ridge</a:t>
            </a:r>
            <a:r>
              <a:rPr lang="ru-RU" b="1" dirty="0" smtClean="0"/>
              <a:t>)</a:t>
            </a:r>
            <a:endParaRPr lang="ru-RU" b="1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669433"/>
              </p:ext>
            </p:extLst>
          </p:nvPr>
        </p:nvGraphicFramePr>
        <p:xfrm>
          <a:off x="642561" y="2637240"/>
          <a:ext cx="517842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9" name="Уравнение" r:id="rId3" imgW="3060360" imgH="469800" progId="Equation.3">
                  <p:embed/>
                </p:oleObj>
              </mc:Choice>
              <mc:Fallback>
                <p:oleObj name="Уравнение" r:id="rId3" imgW="3060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561" y="2637240"/>
                        <a:ext cx="5178425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56960"/>
              </p:ext>
            </p:extLst>
          </p:nvPr>
        </p:nvGraphicFramePr>
        <p:xfrm>
          <a:off x="677820" y="3771529"/>
          <a:ext cx="70961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0" name="Уравнение" r:id="rId5" imgW="419040" imgH="393480" progId="Equation.3">
                  <p:embed/>
                </p:oleObj>
              </mc:Choice>
              <mc:Fallback>
                <p:oleObj name="Уравнение" r:id="rId5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20" y="3771529"/>
                        <a:ext cx="709613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387433" y="3911197"/>
            <a:ext cx="549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Обратный коэффициент регуляризации.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561" y="4673878"/>
            <a:ext cx="11309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Чем С больше, </a:t>
            </a:r>
            <a:r>
              <a:rPr lang="ru-RU" dirty="0"/>
              <a:t>тем более сложные зависимости в данных может восстанавливать </a:t>
            </a:r>
            <a:r>
              <a:rPr lang="ru-RU" dirty="0" smtClean="0"/>
              <a:t>модель.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Если </a:t>
            </a:r>
            <a:r>
              <a:rPr lang="ru-RU" dirty="0"/>
              <a:t>регуляризация слишком сильная (малые значения C), то решением задачи минимизации логистической функции потерь может оказаться </a:t>
            </a:r>
            <a:r>
              <a:rPr lang="ru-RU" dirty="0" smtClean="0"/>
              <a:t>тот случай, </a:t>
            </a:r>
            <a:r>
              <a:rPr lang="ru-RU" dirty="0"/>
              <a:t>когда многие веса </a:t>
            </a:r>
            <a:r>
              <a:rPr lang="ru-RU" dirty="0" err="1"/>
              <a:t>занулились</a:t>
            </a:r>
            <a:r>
              <a:rPr lang="ru-RU" dirty="0"/>
              <a:t> или стали слишком </a:t>
            </a:r>
            <a:r>
              <a:rPr lang="ru-RU" dirty="0" smtClean="0"/>
              <a:t>малыми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Если С слишком большая, то модель может переобучиться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 равной точности следует выбирать более простую модель.</a:t>
            </a:r>
          </a:p>
          <a:p>
            <a:endParaRPr lang="ru-RU" dirty="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96526" y="903296"/>
            <a:ext cx="38611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L</a:t>
            </a:r>
            <a:r>
              <a:rPr lang="ru-RU" b="1" dirty="0" smtClean="0"/>
              <a:t>1</a:t>
            </a:r>
            <a:r>
              <a:rPr lang="en-US" b="1" dirty="0" smtClean="0"/>
              <a:t> – </a:t>
            </a:r>
            <a:r>
              <a:rPr lang="ru-RU" b="1" dirty="0" smtClean="0"/>
              <a:t>регуляризация (лассо, </a:t>
            </a:r>
            <a:r>
              <a:rPr lang="en-US" b="1" dirty="0" smtClean="0"/>
              <a:t>lasso</a:t>
            </a:r>
            <a:r>
              <a:rPr lang="ru-RU" b="1" dirty="0" smtClean="0"/>
              <a:t>)</a:t>
            </a:r>
            <a:endParaRPr lang="ru-RU" b="1" dirty="0"/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67915"/>
              </p:ext>
            </p:extLst>
          </p:nvPr>
        </p:nvGraphicFramePr>
        <p:xfrm>
          <a:off x="653673" y="1145699"/>
          <a:ext cx="51562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name="Уравнение" r:id="rId7" imgW="3047760" imgH="469800" progId="Equation.3">
                  <p:embed/>
                </p:oleObj>
              </mc:Choice>
              <mc:Fallback>
                <p:oleObj name="Уравнение" r:id="rId7" imgW="3047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73" y="1145699"/>
                        <a:ext cx="5156200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18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Профильные методы классификации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8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9705" y="962526"/>
            <a:ext cx="1109462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Профиль класса – это  формальный объект, способный охарактеризовать все остальные элементы класса.</a:t>
            </a:r>
          </a:p>
          <a:p>
            <a:endParaRPr lang="ru-RU" sz="2400" dirty="0" smtClean="0"/>
          </a:p>
          <a:p>
            <a:r>
              <a:rPr lang="ru-RU" sz="2400" dirty="0" smtClean="0"/>
              <a:t>Например – </a:t>
            </a:r>
            <a:r>
              <a:rPr lang="ru-RU" sz="2400" dirty="0" err="1" smtClean="0"/>
              <a:t>центроид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Профили классов могут быть разделены на следующие категории:</a:t>
            </a:r>
          </a:p>
          <a:p>
            <a:endParaRPr lang="ru-RU" sz="2400" dirty="0" smtClean="0"/>
          </a:p>
          <a:p>
            <a:pPr>
              <a:spcAft>
                <a:spcPts val="1200"/>
              </a:spcAft>
            </a:pPr>
            <a:r>
              <a:rPr lang="ru-RU" sz="2400" i="1" dirty="0" smtClean="0"/>
              <a:t>1) Логический </a:t>
            </a:r>
            <a:r>
              <a:rPr lang="ru-RU" sz="2400" i="1" dirty="0"/>
              <a:t>профиль</a:t>
            </a:r>
            <a:r>
              <a:rPr lang="ru-RU" sz="2400" dirty="0"/>
              <a:t>, который состоит из признаков, представленных в классе:   (вес признака  в таком профиле равен “</a:t>
            </a:r>
            <a:r>
              <a:rPr lang="ru-RU" sz="2400" i="1" dirty="0"/>
              <a:t>0</a:t>
            </a:r>
            <a:r>
              <a:rPr lang="ru-RU" sz="2400" dirty="0"/>
              <a:t>” или “</a:t>
            </a:r>
            <a:r>
              <a:rPr lang="ru-RU" sz="2400" i="1" dirty="0"/>
              <a:t>1</a:t>
            </a:r>
            <a:r>
              <a:rPr lang="ru-RU" sz="2400" dirty="0" smtClean="0"/>
              <a:t>”).</a:t>
            </a:r>
            <a:endParaRPr lang="ru-RU" sz="2400" dirty="0"/>
          </a:p>
          <a:p>
            <a:pPr>
              <a:spcAft>
                <a:spcPts val="1200"/>
              </a:spcAft>
            </a:pPr>
            <a:r>
              <a:rPr lang="ru-RU" sz="2400" dirty="0"/>
              <a:t>2) </a:t>
            </a:r>
            <a:r>
              <a:rPr lang="ru-RU" sz="2400" i="1" dirty="0" smtClean="0"/>
              <a:t>Рассчитываемый профиль</a:t>
            </a:r>
            <a:r>
              <a:rPr lang="ru-RU" sz="2400" dirty="0"/>
              <a:t>, в этом </a:t>
            </a:r>
            <a:r>
              <a:rPr lang="ru-RU" sz="2400" dirty="0" smtClean="0"/>
              <a:t>случае вес признаков рассчитывается на основе какого-либо правила. Примером может служить </a:t>
            </a:r>
            <a:r>
              <a:rPr lang="ru-RU" sz="2400" dirty="0" err="1" smtClean="0"/>
              <a:t>центроид</a:t>
            </a:r>
            <a:r>
              <a:rPr lang="ru-RU" sz="2400" dirty="0" smtClean="0"/>
              <a:t> класса</a:t>
            </a:r>
            <a:endParaRPr lang="ru-RU" sz="2400" dirty="0"/>
          </a:p>
          <a:p>
            <a:pPr>
              <a:spcAft>
                <a:spcPts val="1200"/>
              </a:spcAft>
            </a:pPr>
            <a:r>
              <a:rPr lang="ru-RU" sz="2400" dirty="0"/>
              <a:t>3) </a:t>
            </a:r>
            <a:r>
              <a:rPr lang="ru-RU" sz="2400" i="1" dirty="0"/>
              <a:t>Экспертный профиль</a:t>
            </a:r>
            <a:r>
              <a:rPr lang="ru-RU" sz="2400" dirty="0"/>
              <a:t>, задаваемый пользователем на основе собственных знаний и опыта.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02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6744" y="103869"/>
            <a:ext cx="11713034" cy="694418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Что такое профиль класса?</a:t>
            </a:r>
            <a:endParaRPr lang="ru-RU" sz="36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НИУ "МЭИ", Каф. УИТ, </a:t>
            </a:r>
            <a:r>
              <a:rPr lang="ru-RU" dirty="0" smtClean="0"/>
              <a:t>2018-2021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FB3D-FCB6-4F02-96CD-8C0D52B29842}" type="slidenum">
              <a:rPr lang="ru-RU" smtClean="0"/>
              <a:t>9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9705" y="962526"/>
            <a:ext cx="1109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6300" y="1028258"/>
            <a:ext cx="11150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Взвешивание и отбор признаков может проводиться на основе известных процедур выявления информативных терминов: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Частотный,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Статистический,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Теоретико-информационный,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Эвристический,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…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42604" t="58991" r="25729" b="24815"/>
          <a:stretch/>
        </p:blipFill>
        <p:spPr>
          <a:xfrm>
            <a:off x="876300" y="3842181"/>
            <a:ext cx="7480880" cy="21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9243</TotalTime>
  <Words>1243</Words>
  <Application>Microsoft Office PowerPoint</Application>
  <PresentationFormat>Широкоэкранный</PresentationFormat>
  <Paragraphs>397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-apple-system</vt:lpstr>
      <vt:lpstr>Arial</vt:lpstr>
      <vt:lpstr>Calibri</vt:lpstr>
      <vt:lpstr>Cambria Math</vt:lpstr>
      <vt:lpstr>Times New Roman</vt:lpstr>
      <vt:lpstr>Тема Office</vt:lpstr>
      <vt:lpstr>Формула</vt:lpstr>
      <vt:lpstr>Уравнение</vt:lpstr>
      <vt:lpstr>Обзор методов классификации.  Профильные методы классификации</vt:lpstr>
      <vt:lpstr>Метод опорных векторов (SVM, Support Vector Machine)</vt:lpstr>
      <vt:lpstr>Метод опорных векторов (SVM, Support Vector Machine)</vt:lpstr>
      <vt:lpstr>Метод опорных векторов. Линейная неразделимость</vt:lpstr>
      <vt:lpstr>Логистическая регрессия</vt:lpstr>
      <vt:lpstr>Регуляризация</vt:lpstr>
      <vt:lpstr>Регуляризация (2)</vt:lpstr>
      <vt:lpstr>Профильные методы классификации</vt:lpstr>
      <vt:lpstr>Что такое профиль класса?</vt:lpstr>
      <vt:lpstr>Статистический подход выявления информативных терминов</vt:lpstr>
      <vt:lpstr>Теоретико-информационный подход выявления информативных терминов</vt:lpstr>
      <vt:lpstr>Эвристический подход выявления информативных терминов</vt:lpstr>
      <vt:lpstr>Эвристический подход выявления информативных терминов (2)</vt:lpstr>
      <vt:lpstr>Презентация PowerPoint</vt:lpstr>
      <vt:lpstr>Сравнение профильных методов классификации</vt:lpstr>
      <vt:lpstr>UNI-профили</vt:lpstr>
      <vt:lpstr>Алгоритм построения профиля UNI6 </vt:lpstr>
      <vt:lpstr>Как использовать структуру документа?</vt:lpstr>
      <vt:lpstr>Как использовать структуру документа? (2)</vt:lpstr>
      <vt:lpstr>Подход №1</vt:lpstr>
      <vt:lpstr>Подход №2</vt:lpstr>
      <vt:lpstr>Сравнение методов на разных типах выборок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</dc:title>
  <dc:creator>Администратор</dc:creator>
  <cp:lastModifiedBy>Andrey Mm</cp:lastModifiedBy>
  <cp:revision>153</cp:revision>
  <dcterms:created xsi:type="dcterms:W3CDTF">2017-09-07T11:29:30Z</dcterms:created>
  <dcterms:modified xsi:type="dcterms:W3CDTF">2021-10-06T08:54:18Z</dcterms:modified>
</cp:coreProperties>
</file>