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84" r:id="rId1"/>
  </p:sldMasterIdLst>
  <p:notesMasterIdLst>
    <p:notesMasterId r:id="rId14"/>
  </p:notesMasterIdLst>
  <p:sldIdLst>
    <p:sldId id="278" r:id="rId2"/>
    <p:sldId id="290" r:id="rId3"/>
    <p:sldId id="291" r:id="rId4"/>
    <p:sldId id="292" r:id="rId5"/>
    <p:sldId id="293" r:id="rId6"/>
    <p:sldId id="282" r:id="rId7"/>
    <p:sldId id="294" r:id="rId8"/>
    <p:sldId id="283" r:id="rId9"/>
    <p:sldId id="284" r:id="rId10"/>
    <p:sldId id="285" r:id="rId11"/>
    <p:sldId id="286" r:id="rId12"/>
    <p:sldId id="287"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99" autoAdjust="0"/>
    <p:restoredTop sz="94660"/>
  </p:normalViewPr>
  <p:slideViewPr>
    <p:cSldViewPr snapToGrid="0">
      <p:cViewPr varScale="1">
        <p:scale>
          <a:sx n="86" d="100"/>
          <a:sy n="86" d="100"/>
        </p:scale>
        <p:origin x="322" y="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 Id="rId4" Type="http://schemas.openxmlformats.org/officeDocument/2006/relationships/image" Target="../media/image16.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782DC0-A7C2-4D6B-A659-1A08DD2913BE}" type="datetimeFigureOut">
              <a:rPr lang="ru-RU" smtClean="0"/>
              <a:t>27.09.2022</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42D4C4-7928-4C84-9E39-9F4E98165795}" type="slidenum">
              <a:rPr lang="ru-RU" smtClean="0"/>
              <a:t>‹#›</a:t>
            </a:fld>
            <a:endParaRPr lang="ru-RU"/>
          </a:p>
        </p:txBody>
      </p:sp>
    </p:spTree>
    <p:extLst>
      <p:ext uri="{BB962C8B-B14F-4D97-AF65-F5344CB8AC3E}">
        <p14:creationId xmlns:p14="http://schemas.microsoft.com/office/powerpoint/2010/main" val="37218359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0" y="2130438"/>
            <a:ext cx="103632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EDDABE8-6F76-41C8-B009-27E1CF092874}" type="datetime1">
              <a:rPr lang="ru-RU" smtClean="0"/>
              <a:t>27.09.2022</a:t>
            </a:fld>
            <a:endParaRPr lang="ru-RU"/>
          </a:p>
        </p:txBody>
      </p:sp>
      <p:sp>
        <p:nvSpPr>
          <p:cNvPr id="5" name="Нижний колонтитул 4"/>
          <p:cNvSpPr>
            <a:spLocks noGrp="1"/>
          </p:cNvSpPr>
          <p:nvPr>
            <p:ph type="ftr" sz="quarter" idx="11"/>
          </p:nvPr>
        </p:nvSpPr>
        <p:spPr/>
        <p:txBody>
          <a:bodyPr/>
          <a:lstStyle/>
          <a:p>
            <a:r>
              <a:rPr lang="ru-RU" dirty="0" smtClean="0"/>
              <a:t>НИУ "МЭИ", Каф. УИТ</a:t>
            </a:r>
            <a:r>
              <a:rPr lang="ru-RU" smtClean="0"/>
              <a:t>, 2020</a:t>
            </a:r>
            <a:endParaRPr lang="ru-RU" dirty="0"/>
          </a:p>
        </p:txBody>
      </p:sp>
      <p:sp>
        <p:nvSpPr>
          <p:cNvPr id="6" name="Номер слайда 5"/>
          <p:cNvSpPr>
            <a:spLocks noGrp="1"/>
          </p:cNvSpPr>
          <p:nvPr>
            <p:ph type="sldNum" sz="quarter" idx="12"/>
          </p:nvPr>
        </p:nvSpPr>
        <p:spPr/>
        <p:txBody>
          <a:bodyPr/>
          <a:lstStyle/>
          <a:p>
            <a:fld id="{42B5FB3D-FCB6-4F02-96CD-8C0D52B29842}" type="slidenum">
              <a:rPr lang="ru-RU" smtClean="0"/>
              <a:t>‹#›</a:t>
            </a:fld>
            <a:endParaRPr lang="ru-RU"/>
          </a:p>
        </p:txBody>
      </p:sp>
    </p:spTree>
    <p:extLst>
      <p:ext uri="{BB962C8B-B14F-4D97-AF65-F5344CB8AC3E}">
        <p14:creationId xmlns:p14="http://schemas.microsoft.com/office/powerpoint/2010/main" val="82360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99A9CCE-63A0-4EEF-BBC8-913EC1BEF941}" type="datetime1">
              <a:rPr lang="ru-RU" smtClean="0"/>
              <a:t>27.09.2022</a:t>
            </a:fld>
            <a:endParaRPr lang="ru-RU"/>
          </a:p>
        </p:txBody>
      </p:sp>
      <p:sp>
        <p:nvSpPr>
          <p:cNvPr id="5" name="Нижний колонтитул 4"/>
          <p:cNvSpPr>
            <a:spLocks noGrp="1"/>
          </p:cNvSpPr>
          <p:nvPr>
            <p:ph type="ftr" sz="quarter" idx="11"/>
          </p:nvPr>
        </p:nvSpPr>
        <p:spPr/>
        <p:txBody>
          <a:bodyPr/>
          <a:lstStyle/>
          <a:p>
            <a:r>
              <a:rPr lang="ru-RU" dirty="0" smtClean="0"/>
              <a:t>НИУ "МЭИ", Каф. УИТ</a:t>
            </a:r>
            <a:r>
              <a:rPr lang="ru-RU" smtClean="0"/>
              <a:t>, 2020</a:t>
            </a:r>
            <a:endParaRPr lang="ru-RU" dirty="0"/>
          </a:p>
        </p:txBody>
      </p:sp>
      <p:sp>
        <p:nvSpPr>
          <p:cNvPr id="6" name="Номер слайда 5"/>
          <p:cNvSpPr>
            <a:spLocks noGrp="1"/>
          </p:cNvSpPr>
          <p:nvPr>
            <p:ph type="sldNum" sz="quarter" idx="12"/>
          </p:nvPr>
        </p:nvSpPr>
        <p:spPr/>
        <p:txBody>
          <a:bodyPr/>
          <a:lstStyle/>
          <a:p>
            <a:fld id="{42B5FB3D-FCB6-4F02-96CD-8C0D52B29842}" type="slidenum">
              <a:rPr lang="ru-RU" smtClean="0"/>
              <a:t>‹#›</a:t>
            </a:fld>
            <a:endParaRPr lang="ru-RU"/>
          </a:p>
        </p:txBody>
      </p:sp>
    </p:spTree>
    <p:extLst>
      <p:ext uri="{BB962C8B-B14F-4D97-AF65-F5344CB8AC3E}">
        <p14:creationId xmlns:p14="http://schemas.microsoft.com/office/powerpoint/2010/main" val="1503888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11785600" y="274651"/>
            <a:ext cx="36576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12800" y="274651"/>
            <a:ext cx="107696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593963B-4822-411F-8E3C-1423F6774503}" type="datetime1">
              <a:rPr lang="ru-RU" smtClean="0"/>
              <a:t>27.09.2022</a:t>
            </a:fld>
            <a:endParaRPr lang="ru-RU"/>
          </a:p>
        </p:txBody>
      </p:sp>
      <p:sp>
        <p:nvSpPr>
          <p:cNvPr id="5" name="Нижний колонтитул 4"/>
          <p:cNvSpPr>
            <a:spLocks noGrp="1"/>
          </p:cNvSpPr>
          <p:nvPr>
            <p:ph type="ftr" sz="quarter" idx="11"/>
          </p:nvPr>
        </p:nvSpPr>
        <p:spPr/>
        <p:txBody>
          <a:bodyPr/>
          <a:lstStyle/>
          <a:p>
            <a:r>
              <a:rPr lang="ru-RU" dirty="0" smtClean="0"/>
              <a:t>НИУ "МЭИ", Каф. УИТ</a:t>
            </a:r>
            <a:r>
              <a:rPr lang="ru-RU" smtClean="0"/>
              <a:t>, 2020</a:t>
            </a:r>
            <a:endParaRPr lang="ru-RU" dirty="0"/>
          </a:p>
        </p:txBody>
      </p:sp>
      <p:sp>
        <p:nvSpPr>
          <p:cNvPr id="6" name="Номер слайда 5"/>
          <p:cNvSpPr>
            <a:spLocks noGrp="1"/>
          </p:cNvSpPr>
          <p:nvPr>
            <p:ph type="sldNum" sz="quarter" idx="12"/>
          </p:nvPr>
        </p:nvSpPr>
        <p:spPr/>
        <p:txBody>
          <a:bodyPr/>
          <a:lstStyle/>
          <a:p>
            <a:fld id="{42B5FB3D-FCB6-4F02-96CD-8C0D52B29842}" type="slidenum">
              <a:rPr lang="ru-RU" smtClean="0"/>
              <a:t>‹#›</a:t>
            </a:fld>
            <a:endParaRPr lang="ru-RU"/>
          </a:p>
        </p:txBody>
      </p:sp>
    </p:spTree>
    <p:extLst>
      <p:ext uri="{BB962C8B-B14F-4D97-AF65-F5344CB8AC3E}">
        <p14:creationId xmlns:p14="http://schemas.microsoft.com/office/powerpoint/2010/main" val="3877661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95BA836-88CC-458A-AC97-77B0F1BFA1F2}" type="datetime1">
              <a:rPr lang="ru-RU" smtClean="0"/>
              <a:t>27.09.2022</a:t>
            </a:fld>
            <a:endParaRPr lang="ru-RU"/>
          </a:p>
        </p:txBody>
      </p:sp>
      <p:sp>
        <p:nvSpPr>
          <p:cNvPr id="5" name="Нижний колонтитул 4"/>
          <p:cNvSpPr>
            <a:spLocks noGrp="1"/>
          </p:cNvSpPr>
          <p:nvPr>
            <p:ph type="ftr" sz="quarter" idx="11"/>
          </p:nvPr>
        </p:nvSpPr>
        <p:spPr/>
        <p:txBody>
          <a:bodyPr/>
          <a:lstStyle/>
          <a:p>
            <a:r>
              <a:rPr lang="ru-RU" dirty="0" smtClean="0"/>
              <a:t>НИУ "МЭИ", Каф. УИТ</a:t>
            </a:r>
            <a:r>
              <a:rPr lang="ru-RU" smtClean="0"/>
              <a:t>, 2020</a:t>
            </a:r>
            <a:endParaRPr lang="ru-RU" dirty="0"/>
          </a:p>
        </p:txBody>
      </p:sp>
      <p:sp>
        <p:nvSpPr>
          <p:cNvPr id="6" name="Номер слайда 5"/>
          <p:cNvSpPr>
            <a:spLocks noGrp="1"/>
          </p:cNvSpPr>
          <p:nvPr>
            <p:ph type="sldNum" sz="quarter" idx="12"/>
          </p:nvPr>
        </p:nvSpPr>
        <p:spPr/>
        <p:txBody>
          <a:bodyPr/>
          <a:lstStyle/>
          <a:p>
            <a:fld id="{42B5FB3D-FCB6-4F02-96CD-8C0D52B29842}" type="slidenum">
              <a:rPr lang="ru-RU" smtClean="0"/>
              <a:t>‹#›</a:t>
            </a:fld>
            <a:endParaRPr lang="ru-RU"/>
          </a:p>
        </p:txBody>
      </p:sp>
    </p:spTree>
    <p:extLst>
      <p:ext uri="{BB962C8B-B14F-4D97-AF65-F5344CB8AC3E}">
        <p14:creationId xmlns:p14="http://schemas.microsoft.com/office/powerpoint/2010/main" val="1815067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3084" y="4406913"/>
            <a:ext cx="103632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3863B5E-E802-4570-8B54-E37573BF60E8}" type="datetime1">
              <a:rPr lang="ru-RU" smtClean="0"/>
              <a:t>27.09.2022</a:t>
            </a:fld>
            <a:endParaRPr lang="ru-RU"/>
          </a:p>
        </p:txBody>
      </p:sp>
      <p:sp>
        <p:nvSpPr>
          <p:cNvPr id="5" name="Нижний колонтитул 4"/>
          <p:cNvSpPr>
            <a:spLocks noGrp="1"/>
          </p:cNvSpPr>
          <p:nvPr>
            <p:ph type="ftr" sz="quarter" idx="11"/>
          </p:nvPr>
        </p:nvSpPr>
        <p:spPr/>
        <p:txBody>
          <a:bodyPr/>
          <a:lstStyle/>
          <a:p>
            <a:r>
              <a:rPr lang="ru-RU" dirty="0" smtClean="0"/>
              <a:t>НИУ "МЭИ", Каф. УИТ</a:t>
            </a:r>
            <a:r>
              <a:rPr lang="ru-RU" smtClean="0"/>
              <a:t>, 2020</a:t>
            </a:r>
            <a:endParaRPr lang="ru-RU" dirty="0"/>
          </a:p>
        </p:txBody>
      </p:sp>
      <p:sp>
        <p:nvSpPr>
          <p:cNvPr id="6" name="Номер слайда 5"/>
          <p:cNvSpPr>
            <a:spLocks noGrp="1"/>
          </p:cNvSpPr>
          <p:nvPr>
            <p:ph type="sldNum" sz="quarter" idx="12"/>
          </p:nvPr>
        </p:nvSpPr>
        <p:spPr/>
        <p:txBody>
          <a:bodyPr/>
          <a:lstStyle/>
          <a:p>
            <a:fld id="{42B5FB3D-FCB6-4F02-96CD-8C0D52B29842}" type="slidenum">
              <a:rPr lang="ru-RU" smtClean="0"/>
              <a:t>‹#›</a:t>
            </a:fld>
            <a:endParaRPr lang="ru-RU"/>
          </a:p>
        </p:txBody>
      </p:sp>
    </p:spTree>
    <p:extLst>
      <p:ext uri="{BB962C8B-B14F-4D97-AF65-F5344CB8AC3E}">
        <p14:creationId xmlns:p14="http://schemas.microsoft.com/office/powerpoint/2010/main" val="79432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12800" y="1600206"/>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8229600" y="1600206"/>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9756B29-CA98-4454-9581-9696AAAEE3B8}" type="datetime1">
              <a:rPr lang="ru-RU" smtClean="0"/>
              <a:t>27.09.2022</a:t>
            </a:fld>
            <a:endParaRPr lang="ru-RU"/>
          </a:p>
        </p:txBody>
      </p:sp>
      <p:sp>
        <p:nvSpPr>
          <p:cNvPr id="6" name="Нижний колонтитул 5"/>
          <p:cNvSpPr>
            <a:spLocks noGrp="1"/>
          </p:cNvSpPr>
          <p:nvPr>
            <p:ph type="ftr" sz="quarter" idx="11"/>
          </p:nvPr>
        </p:nvSpPr>
        <p:spPr/>
        <p:txBody>
          <a:bodyPr/>
          <a:lstStyle/>
          <a:p>
            <a:r>
              <a:rPr lang="ru-RU" dirty="0" smtClean="0"/>
              <a:t>НИУ "МЭИ", Каф. УИТ</a:t>
            </a:r>
            <a:r>
              <a:rPr lang="ru-RU" smtClean="0"/>
              <a:t>, 2020</a:t>
            </a:r>
            <a:endParaRPr lang="ru-RU" dirty="0"/>
          </a:p>
        </p:txBody>
      </p:sp>
      <p:sp>
        <p:nvSpPr>
          <p:cNvPr id="7" name="Номер слайда 6"/>
          <p:cNvSpPr>
            <a:spLocks noGrp="1"/>
          </p:cNvSpPr>
          <p:nvPr>
            <p:ph type="sldNum" sz="quarter" idx="12"/>
          </p:nvPr>
        </p:nvSpPr>
        <p:spPr/>
        <p:txBody>
          <a:bodyPr/>
          <a:lstStyle/>
          <a:p>
            <a:fld id="{42B5FB3D-FCB6-4F02-96CD-8C0D52B29842}" type="slidenum">
              <a:rPr lang="ru-RU" smtClean="0"/>
              <a:t>‹#›</a:t>
            </a:fld>
            <a:endParaRPr lang="ru-RU"/>
          </a:p>
        </p:txBody>
      </p:sp>
    </p:spTree>
    <p:extLst>
      <p:ext uri="{BB962C8B-B14F-4D97-AF65-F5344CB8AC3E}">
        <p14:creationId xmlns:p14="http://schemas.microsoft.com/office/powerpoint/2010/main" val="957074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93376"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93376"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1971359-3C03-4208-8C10-37618AD6AAF9}" type="datetime1">
              <a:rPr lang="ru-RU" smtClean="0"/>
              <a:t>27.09.2022</a:t>
            </a:fld>
            <a:endParaRPr lang="ru-RU"/>
          </a:p>
        </p:txBody>
      </p:sp>
      <p:sp>
        <p:nvSpPr>
          <p:cNvPr id="8" name="Нижний колонтитул 7"/>
          <p:cNvSpPr>
            <a:spLocks noGrp="1"/>
          </p:cNvSpPr>
          <p:nvPr>
            <p:ph type="ftr" sz="quarter" idx="11"/>
          </p:nvPr>
        </p:nvSpPr>
        <p:spPr/>
        <p:txBody>
          <a:bodyPr/>
          <a:lstStyle/>
          <a:p>
            <a:r>
              <a:rPr lang="ru-RU" dirty="0" smtClean="0"/>
              <a:t>НИУ "МЭИ", Каф. УИТ</a:t>
            </a:r>
            <a:r>
              <a:rPr lang="ru-RU" smtClean="0"/>
              <a:t>, 2020</a:t>
            </a:r>
            <a:endParaRPr lang="ru-RU" dirty="0"/>
          </a:p>
        </p:txBody>
      </p:sp>
      <p:sp>
        <p:nvSpPr>
          <p:cNvPr id="9" name="Номер слайда 8"/>
          <p:cNvSpPr>
            <a:spLocks noGrp="1"/>
          </p:cNvSpPr>
          <p:nvPr>
            <p:ph type="sldNum" sz="quarter" idx="12"/>
          </p:nvPr>
        </p:nvSpPr>
        <p:spPr/>
        <p:txBody>
          <a:bodyPr/>
          <a:lstStyle/>
          <a:p>
            <a:fld id="{42B5FB3D-FCB6-4F02-96CD-8C0D52B29842}" type="slidenum">
              <a:rPr lang="ru-RU" smtClean="0"/>
              <a:t>‹#›</a:t>
            </a:fld>
            <a:endParaRPr lang="ru-RU"/>
          </a:p>
        </p:txBody>
      </p:sp>
    </p:spTree>
    <p:extLst>
      <p:ext uri="{BB962C8B-B14F-4D97-AF65-F5344CB8AC3E}">
        <p14:creationId xmlns:p14="http://schemas.microsoft.com/office/powerpoint/2010/main" val="1014241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CA44069-E999-40AB-A7D6-EB045B798918}" type="datetime1">
              <a:rPr lang="ru-RU" smtClean="0"/>
              <a:t>27.09.2022</a:t>
            </a:fld>
            <a:endParaRPr lang="ru-RU"/>
          </a:p>
        </p:txBody>
      </p:sp>
      <p:sp>
        <p:nvSpPr>
          <p:cNvPr id="4" name="Нижний колонтитул 3"/>
          <p:cNvSpPr>
            <a:spLocks noGrp="1"/>
          </p:cNvSpPr>
          <p:nvPr>
            <p:ph type="ftr" sz="quarter" idx="11"/>
          </p:nvPr>
        </p:nvSpPr>
        <p:spPr/>
        <p:txBody>
          <a:bodyPr/>
          <a:lstStyle/>
          <a:p>
            <a:r>
              <a:rPr lang="ru-RU" dirty="0" smtClean="0"/>
              <a:t>НИУ "МЭИ", Каф. УИТ</a:t>
            </a:r>
            <a:r>
              <a:rPr lang="ru-RU" smtClean="0"/>
              <a:t>, 2020</a:t>
            </a:r>
            <a:endParaRPr lang="ru-RU" dirty="0"/>
          </a:p>
        </p:txBody>
      </p:sp>
      <p:sp>
        <p:nvSpPr>
          <p:cNvPr id="5" name="Номер слайда 4"/>
          <p:cNvSpPr>
            <a:spLocks noGrp="1"/>
          </p:cNvSpPr>
          <p:nvPr>
            <p:ph type="sldNum" sz="quarter" idx="12"/>
          </p:nvPr>
        </p:nvSpPr>
        <p:spPr/>
        <p:txBody>
          <a:bodyPr/>
          <a:lstStyle/>
          <a:p>
            <a:fld id="{42B5FB3D-FCB6-4F02-96CD-8C0D52B29842}" type="slidenum">
              <a:rPr lang="ru-RU" smtClean="0"/>
              <a:t>‹#›</a:t>
            </a:fld>
            <a:endParaRPr lang="ru-RU"/>
          </a:p>
        </p:txBody>
      </p:sp>
    </p:spTree>
    <p:extLst>
      <p:ext uri="{BB962C8B-B14F-4D97-AF65-F5344CB8AC3E}">
        <p14:creationId xmlns:p14="http://schemas.microsoft.com/office/powerpoint/2010/main" val="815205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AA24ECE-E864-4882-BC26-C114F263A3FC}" type="datetime1">
              <a:rPr lang="ru-RU" smtClean="0"/>
              <a:t>27.09.2022</a:t>
            </a:fld>
            <a:endParaRPr lang="ru-RU"/>
          </a:p>
        </p:txBody>
      </p:sp>
      <p:sp>
        <p:nvSpPr>
          <p:cNvPr id="3" name="Нижний колонтитул 2"/>
          <p:cNvSpPr>
            <a:spLocks noGrp="1"/>
          </p:cNvSpPr>
          <p:nvPr>
            <p:ph type="ftr" sz="quarter" idx="11"/>
          </p:nvPr>
        </p:nvSpPr>
        <p:spPr/>
        <p:txBody>
          <a:bodyPr/>
          <a:lstStyle/>
          <a:p>
            <a:r>
              <a:rPr lang="ru-RU" dirty="0" smtClean="0"/>
              <a:t>НИУ "МЭИ", Каф. УИТ</a:t>
            </a:r>
            <a:r>
              <a:rPr lang="ru-RU" smtClean="0"/>
              <a:t>, 2020</a:t>
            </a:r>
            <a:endParaRPr lang="ru-RU" dirty="0"/>
          </a:p>
        </p:txBody>
      </p:sp>
      <p:sp>
        <p:nvSpPr>
          <p:cNvPr id="4" name="Номер слайда 3"/>
          <p:cNvSpPr>
            <a:spLocks noGrp="1"/>
          </p:cNvSpPr>
          <p:nvPr>
            <p:ph type="sldNum" sz="quarter" idx="12"/>
          </p:nvPr>
        </p:nvSpPr>
        <p:spPr/>
        <p:txBody>
          <a:bodyPr/>
          <a:lstStyle/>
          <a:p>
            <a:fld id="{42B5FB3D-FCB6-4F02-96CD-8C0D52B29842}" type="slidenum">
              <a:rPr lang="ru-RU" smtClean="0"/>
              <a:t>‹#›</a:t>
            </a:fld>
            <a:endParaRPr lang="ru-RU"/>
          </a:p>
        </p:txBody>
      </p:sp>
    </p:spTree>
    <p:extLst>
      <p:ext uri="{BB962C8B-B14F-4D97-AF65-F5344CB8AC3E}">
        <p14:creationId xmlns:p14="http://schemas.microsoft.com/office/powerpoint/2010/main" val="636366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3" y="273050"/>
            <a:ext cx="4011084"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4766733" y="27306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95BDA29-9429-4ADE-BC3F-9F7A3C7F2CED}" type="datetime1">
              <a:rPr lang="ru-RU" smtClean="0"/>
              <a:t>27.09.2022</a:t>
            </a:fld>
            <a:endParaRPr lang="ru-RU"/>
          </a:p>
        </p:txBody>
      </p:sp>
      <p:sp>
        <p:nvSpPr>
          <p:cNvPr id="6" name="Нижний колонтитул 5"/>
          <p:cNvSpPr>
            <a:spLocks noGrp="1"/>
          </p:cNvSpPr>
          <p:nvPr>
            <p:ph type="ftr" sz="quarter" idx="11"/>
          </p:nvPr>
        </p:nvSpPr>
        <p:spPr/>
        <p:txBody>
          <a:bodyPr/>
          <a:lstStyle/>
          <a:p>
            <a:r>
              <a:rPr lang="ru-RU" dirty="0" smtClean="0"/>
              <a:t>НИУ "МЭИ", Каф. УИТ</a:t>
            </a:r>
            <a:r>
              <a:rPr lang="ru-RU" smtClean="0"/>
              <a:t>, 2020</a:t>
            </a:r>
            <a:endParaRPr lang="ru-RU" dirty="0"/>
          </a:p>
        </p:txBody>
      </p:sp>
      <p:sp>
        <p:nvSpPr>
          <p:cNvPr id="7" name="Номер слайда 6"/>
          <p:cNvSpPr>
            <a:spLocks noGrp="1"/>
          </p:cNvSpPr>
          <p:nvPr>
            <p:ph type="sldNum" sz="quarter" idx="12"/>
          </p:nvPr>
        </p:nvSpPr>
        <p:spPr/>
        <p:txBody>
          <a:bodyPr/>
          <a:lstStyle/>
          <a:p>
            <a:fld id="{42B5FB3D-FCB6-4F02-96CD-8C0D52B29842}" type="slidenum">
              <a:rPr lang="ru-RU" smtClean="0"/>
              <a:t>‹#›</a:t>
            </a:fld>
            <a:endParaRPr lang="ru-RU"/>
          </a:p>
        </p:txBody>
      </p:sp>
    </p:spTree>
    <p:extLst>
      <p:ext uri="{BB962C8B-B14F-4D97-AF65-F5344CB8AC3E}">
        <p14:creationId xmlns:p14="http://schemas.microsoft.com/office/powerpoint/2010/main" val="3844437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9717" y="4800600"/>
            <a:ext cx="73152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073F5EC-CA88-4D46-8013-20F61D2C7B5B}" type="datetime1">
              <a:rPr lang="ru-RU" smtClean="0"/>
              <a:t>27.09.2022</a:t>
            </a:fld>
            <a:endParaRPr lang="ru-RU"/>
          </a:p>
        </p:txBody>
      </p:sp>
      <p:sp>
        <p:nvSpPr>
          <p:cNvPr id="6" name="Нижний колонтитул 5"/>
          <p:cNvSpPr>
            <a:spLocks noGrp="1"/>
          </p:cNvSpPr>
          <p:nvPr>
            <p:ph type="ftr" sz="quarter" idx="11"/>
          </p:nvPr>
        </p:nvSpPr>
        <p:spPr/>
        <p:txBody>
          <a:bodyPr/>
          <a:lstStyle/>
          <a:p>
            <a:r>
              <a:rPr lang="ru-RU" dirty="0" smtClean="0"/>
              <a:t>НИУ "МЭИ", Каф. УИТ</a:t>
            </a:r>
            <a:r>
              <a:rPr lang="ru-RU" smtClean="0"/>
              <a:t>, 2020</a:t>
            </a:r>
            <a:endParaRPr lang="ru-RU" dirty="0"/>
          </a:p>
        </p:txBody>
      </p:sp>
      <p:sp>
        <p:nvSpPr>
          <p:cNvPr id="7" name="Номер слайда 6"/>
          <p:cNvSpPr>
            <a:spLocks noGrp="1"/>
          </p:cNvSpPr>
          <p:nvPr>
            <p:ph type="sldNum" sz="quarter" idx="12"/>
          </p:nvPr>
        </p:nvSpPr>
        <p:spPr/>
        <p:txBody>
          <a:bodyPr/>
          <a:lstStyle/>
          <a:p>
            <a:fld id="{42B5FB3D-FCB6-4F02-96CD-8C0D52B29842}" type="slidenum">
              <a:rPr lang="ru-RU" smtClean="0"/>
              <a:t>‹#›</a:t>
            </a:fld>
            <a:endParaRPr lang="ru-RU"/>
          </a:p>
        </p:txBody>
      </p:sp>
    </p:spTree>
    <p:extLst>
      <p:ext uri="{BB962C8B-B14F-4D97-AF65-F5344CB8AC3E}">
        <p14:creationId xmlns:p14="http://schemas.microsoft.com/office/powerpoint/2010/main" val="1762634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609600" y="635636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0BB943-7F87-404B-A19B-4EC5C3D17EF6}" type="datetime1">
              <a:rPr lang="ru-RU" smtClean="0"/>
              <a:t>27.09.2022</a:t>
            </a:fld>
            <a:endParaRPr lang="ru-RU"/>
          </a:p>
        </p:txBody>
      </p:sp>
      <p:sp>
        <p:nvSpPr>
          <p:cNvPr id="5" name="Нижний колонтитул 4"/>
          <p:cNvSpPr>
            <a:spLocks noGrp="1"/>
          </p:cNvSpPr>
          <p:nvPr>
            <p:ph type="ftr" sz="quarter" idx="3"/>
          </p:nvPr>
        </p:nvSpPr>
        <p:spPr>
          <a:xfrm>
            <a:off x="4165600" y="635636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ru-RU" dirty="0" smtClean="0"/>
              <a:t>НИУ "МЭИ", Каф. УИТ</a:t>
            </a:r>
            <a:r>
              <a:rPr lang="ru-RU" smtClean="0"/>
              <a:t>, 2020</a:t>
            </a:r>
            <a:endParaRPr lang="ru-RU" dirty="0"/>
          </a:p>
        </p:txBody>
      </p:sp>
      <p:sp>
        <p:nvSpPr>
          <p:cNvPr id="6" name="Номер слайда 5"/>
          <p:cNvSpPr>
            <a:spLocks noGrp="1"/>
          </p:cNvSpPr>
          <p:nvPr>
            <p:ph type="sldNum" sz="quarter" idx="4"/>
          </p:nvPr>
        </p:nvSpPr>
        <p:spPr>
          <a:xfrm>
            <a:off x="8737600" y="635636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B5FB3D-FCB6-4F02-96CD-8C0D52B29842}" type="slidenum">
              <a:rPr lang="ru-RU" smtClean="0"/>
              <a:t>‹#›</a:t>
            </a:fld>
            <a:endParaRPr lang="ru-RU"/>
          </a:p>
        </p:txBody>
      </p:sp>
    </p:spTree>
    <p:extLst>
      <p:ext uri="{BB962C8B-B14F-4D97-AF65-F5344CB8AC3E}">
        <p14:creationId xmlns:p14="http://schemas.microsoft.com/office/powerpoint/2010/main" val="349764479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24.wmf"/><Relationship Id="rId3" Type="http://schemas.openxmlformats.org/officeDocument/2006/relationships/oleObject" Target="../embeddings/oleObject10.bin"/><Relationship Id="rId7"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23.wmf"/><Relationship Id="rId5" Type="http://schemas.openxmlformats.org/officeDocument/2006/relationships/oleObject" Target="../embeddings/oleObject11.bin"/><Relationship Id="rId4" Type="http://schemas.openxmlformats.org/officeDocument/2006/relationships/image" Target="../media/image22.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26.wmf"/><Relationship Id="rId5" Type="http://schemas.openxmlformats.org/officeDocument/2006/relationships/oleObject" Target="../embeddings/oleObject14.bin"/><Relationship Id="rId4" Type="http://schemas.openxmlformats.org/officeDocument/2006/relationships/image" Target="../media/image25.wmf"/></Relationships>
</file>

<file path=ppt/slides/_rels/slide12.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xml"/><Relationship Id="rId4" Type="http://schemas.openxmlformats.org/officeDocument/2006/relationships/image" Target="../media/image29.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png"/><Relationship Id="rId5" Type="http://schemas.openxmlformats.org/officeDocument/2006/relationships/image" Target="../media/image2.wmf"/><Relationship Id="rId4" Type="http://schemas.openxmlformats.org/officeDocument/2006/relationships/oleObject" Target="../embeddings/oleObject1.bin"/><Relationship Id="rId9" Type="http://schemas.openxmlformats.org/officeDocument/2006/relationships/image" Target="../media/image25.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14.png"/><Relationship Id="rId4" Type="http://schemas.openxmlformats.org/officeDocument/2006/relationships/image" Target="../media/image13.wmf"/></Relationships>
</file>

<file path=ppt/slides/_rels/slide7.xml.rels><?xml version="1.0" encoding="UTF-8" standalone="yes"?>
<Relationships xmlns="http://schemas.openxmlformats.org/package/2006/relationships"><Relationship Id="rId8" Type="http://schemas.openxmlformats.org/officeDocument/2006/relationships/image" Target="../media/image15.w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4.wmf"/><Relationship Id="rId5" Type="http://schemas.openxmlformats.org/officeDocument/2006/relationships/oleObject" Target="../embeddings/oleObject4.bin"/><Relationship Id="rId10" Type="http://schemas.openxmlformats.org/officeDocument/2006/relationships/image" Target="../media/image16.wmf"/><Relationship Id="rId4" Type="http://schemas.openxmlformats.org/officeDocument/2006/relationships/image" Target="../media/image13.wmf"/><Relationship Id="rId9" Type="http://schemas.openxmlformats.org/officeDocument/2006/relationships/oleObject" Target="../embeddings/oleObject6.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oleObject" Target="../embeddings/oleObject7.bin"/><Relationship Id="rId7" Type="http://schemas.openxmlformats.org/officeDocument/2006/relationships/image" Target="../media/image20.png"/><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8.wmf"/><Relationship Id="rId5" Type="http://schemas.openxmlformats.org/officeDocument/2006/relationships/oleObject" Target="../embeddings/oleObject8.bin"/><Relationship Id="rId4" Type="http://schemas.openxmlformats.org/officeDocument/2006/relationships/image" Target="../media/image17.wmf"/><Relationship Id="rId9" Type="http://schemas.openxmlformats.org/officeDocument/2006/relationships/image" Target="../media/image19.wmf"/></Relationships>
</file>

<file path=ppt/slides/_rels/slide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42"/>
            <a:ext cx="10972800" cy="1583187"/>
          </a:xfrm>
        </p:spPr>
        <p:txBody>
          <a:bodyPr>
            <a:normAutofit/>
          </a:bodyPr>
          <a:lstStyle/>
          <a:p>
            <a:r>
              <a:rPr lang="ru-RU" sz="4800" i="1" dirty="0" smtClean="0">
                <a:solidFill>
                  <a:schemeClr val="tx2">
                    <a:lumMod val="60000"/>
                    <a:lumOff val="40000"/>
                  </a:schemeClr>
                </a:solidFill>
              </a:rPr>
              <a:t>Обзор методов классификации</a:t>
            </a:r>
            <a:endParaRPr lang="ru-RU" sz="4800" i="1" dirty="0">
              <a:solidFill>
                <a:schemeClr val="tx2">
                  <a:lumMod val="60000"/>
                  <a:lumOff val="40000"/>
                </a:schemeClr>
              </a:solidFill>
            </a:endParaRPr>
          </a:p>
        </p:txBody>
      </p:sp>
      <p:sp>
        <p:nvSpPr>
          <p:cNvPr id="3" name="Объект 2"/>
          <p:cNvSpPr>
            <a:spLocks noGrp="1"/>
          </p:cNvSpPr>
          <p:nvPr>
            <p:ph idx="1"/>
          </p:nvPr>
        </p:nvSpPr>
        <p:spPr>
          <a:xfrm>
            <a:off x="609600" y="3556004"/>
            <a:ext cx="10972800" cy="2570169"/>
          </a:xfrm>
        </p:spPr>
        <p:txBody>
          <a:bodyPr/>
          <a:lstStyle/>
          <a:p>
            <a:pPr marL="0" indent="0" algn="ctr">
              <a:buNone/>
            </a:pPr>
            <a:r>
              <a:rPr lang="ru-RU" dirty="0" smtClean="0"/>
              <a:t>Курс «Интеллектуальные информационные системы»</a:t>
            </a:r>
          </a:p>
          <a:p>
            <a:pPr marL="0" indent="0" algn="ctr">
              <a:buNone/>
            </a:pPr>
            <a:r>
              <a:rPr lang="ru-RU" dirty="0" smtClean="0"/>
              <a:t>Кафедра управления и информатики НИУ «МЭИ»</a:t>
            </a:r>
          </a:p>
          <a:p>
            <a:pPr marL="0" indent="0" algn="ctr">
              <a:buNone/>
            </a:pPr>
            <a:r>
              <a:rPr lang="ru-RU" dirty="0" smtClean="0"/>
              <a:t>Осень </a:t>
            </a:r>
            <a:r>
              <a:rPr lang="ru-RU" dirty="0" smtClean="0"/>
              <a:t>202</a:t>
            </a:r>
            <a:r>
              <a:rPr lang="en-US" smtClean="0"/>
              <a:t>2</a:t>
            </a:r>
            <a:r>
              <a:rPr lang="ru-RU" smtClean="0"/>
              <a:t> </a:t>
            </a:r>
            <a:r>
              <a:rPr lang="ru-RU" dirty="0" smtClean="0"/>
              <a:t>г.</a:t>
            </a:r>
            <a:endParaRPr lang="ru-RU" dirty="0"/>
          </a:p>
        </p:txBody>
      </p:sp>
      <p:sp>
        <p:nvSpPr>
          <p:cNvPr id="4" name="Нижний колонтитул 3"/>
          <p:cNvSpPr>
            <a:spLocks noGrp="1"/>
          </p:cNvSpPr>
          <p:nvPr>
            <p:ph type="ftr" sz="quarter" idx="11"/>
          </p:nvPr>
        </p:nvSpPr>
        <p:spPr/>
        <p:txBody>
          <a:bodyPr/>
          <a:lstStyle/>
          <a:p>
            <a:r>
              <a:rPr lang="ru-RU" dirty="0" smtClean="0"/>
              <a:t>НИУ "МЭИ", Каф. УИТ, 2020</a:t>
            </a:r>
            <a:r>
              <a:rPr lang="en-US" dirty="0" smtClean="0"/>
              <a:t>-2021</a:t>
            </a:r>
            <a:endParaRPr lang="ru-RU" dirty="0"/>
          </a:p>
        </p:txBody>
      </p:sp>
      <p:sp>
        <p:nvSpPr>
          <p:cNvPr id="5" name="Номер слайда 4"/>
          <p:cNvSpPr>
            <a:spLocks noGrp="1"/>
          </p:cNvSpPr>
          <p:nvPr>
            <p:ph type="sldNum" sz="quarter" idx="12"/>
          </p:nvPr>
        </p:nvSpPr>
        <p:spPr/>
        <p:txBody>
          <a:bodyPr/>
          <a:lstStyle/>
          <a:p>
            <a:fld id="{42B5FB3D-FCB6-4F02-96CD-8C0D52B29842}" type="slidenum">
              <a:rPr lang="ru-RU" smtClean="0"/>
              <a:t>1</a:t>
            </a:fld>
            <a:endParaRPr lang="ru-RU"/>
          </a:p>
        </p:txBody>
      </p:sp>
    </p:spTree>
    <p:extLst>
      <p:ext uri="{BB962C8B-B14F-4D97-AF65-F5344CB8AC3E}">
        <p14:creationId xmlns:p14="http://schemas.microsoft.com/office/powerpoint/2010/main" val="31937565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type="title"/>
          </p:nvPr>
        </p:nvSpPr>
        <p:spPr>
          <a:xfrm>
            <a:off x="239483" y="117081"/>
            <a:ext cx="11713034" cy="694418"/>
          </a:xfrm>
        </p:spPr>
        <p:txBody>
          <a:bodyPr>
            <a:noAutofit/>
          </a:bodyPr>
          <a:lstStyle/>
          <a:p>
            <a:r>
              <a:rPr lang="ru-RU" sz="3200" i="1" dirty="0" smtClean="0">
                <a:solidFill>
                  <a:schemeClr val="tx2">
                    <a:lumMod val="60000"/>
                    <a:lumOff val="40000"/>
                  </a:schemeClr>
                </a:solidFill>
              </a:rPr>
              <a:t>Метод деревьев решений</a:t>
            </a:r>
            <a:r>
              <a:rPr lang="en-US" sz="3200" i="1" dirty="0" smtClean="0">
                <a:solidFill>
                  <a:schemeClr val="tx2">
                    <a:lumMod val="60000"/>
                    <a:lumOff val="40000"/>
                  </a:schemeClr>
                </a:solidFill>
              </a:rPr>
              <a:t>. </a:t>
            </a:r>
            <a:r>
              <a:rPr lang="ru-RU" sz="3200" i="1" dirty="0" smtClean="0">
                <a:solidFill>
                  <a:schemeClr val="tx2">
                    <a:lumMod val="60000"/>
                    <a:lumOff val="40000"/>
                  </a:schemeClr>
                </a:solidFill>
              </a:rPr>
              <a:t>Критерий прироста информации</a:t>
            </a:r>
            <a:endParaRPr lang="ru-RU" sz="3600" i="1" dirty="0">
              <a:solidFill>
                <a:schemeClr val="tx2">
                  <a:lumMod val="60000"/>
                  <a:lumOff val="40000"/>
                </a:schemeClr>
              </a:solidFill>
            </a:endParaRPr>
          </a:p>
        </p:txBody>
      </p:sp>
      <p:sp>
        <p:nvSpPr>
          <p:cNvPr id="7" name="Нижний колонтитул 6"/>
          <p:cNvSpPr>
            <a:spLocks noGrp="1"/>
          </p:cNvSpPr>
          <p:nvPr>
            <p:ph type="ftr" sz="quarter" idx="11"/>
          </p:nvPr>
        </p:nvSpPr>
        <p:spPr/>
        <p:txBody>
          <a:bodyPr/>
          <a:lstStyle/>
          <a:p>
            <a:r>
              <a:rPr lang="ru-RU" dirty="0" smtClean="0"/>
              <a:t>НИУ "МЭИ", Каф. УИТ, </a:t>
            </a:r>
            <a:r>
              <a:rPr lang="ru-RU" dirty="0"/>
              <a:t>2020</a:t>
            </a:r>
            <a:r>
              <a:rPr lang="en-US" dirty="0"/>
              <a:t>-2021</a:t>
            </a:r>
            <a:endParaRPr lang="ru-RU" dirty="0"/>
          </a:p>
        </p:txBody>
      </p:sp>
      <p:sp>
        <p:nvSpPr>
          <p:cNvPr id="6" name="Номер слайда 5"/>
          <p:cNvSpPr>
            <a:spLocks noGrp="1"/>
          </p:cNvSpPr>
          <p:nvPr>
            <p:ph type="sldNum" sz="quarter" idx="12"/>
          </p:nvPr>
        </p:nvSpPr>
        <p:spPr/>
        <p:txBody>
          <a:bodyPr/>
          <a:lstStyle/>
          <a:p>
            <a:fld id="{42B5FB3D-FCB6-4F02-96CD-8C0D52B29842}" type="slidenum">
              <a:rPr lang="ru-RU" smtClean="0"/>
              <a:t>10</a:t>
            </a:fld>
            <a:endParaRPr lang="ru-RU"/>
          </a:p>
        </p:txBody>
      </p:sp>
      <p:sp>
        <p:nvSpPr>
          <p:cNvPr id="3"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8"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1" name="Rectangle 7"/>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3" name="Rectangle 9"/>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62" name="TextBox 61"/>
          <p:cNvSpPr txBox="1"/>
          <p:nvPr/>
        </p:nvSpPr>
        <p:spPr>
          <a:xfrm>
            <a:off x="635001" y="800100"/>
            <a:ext cx="11125200" cy="914400"/>
          </a:xfrm>
          <a:prstGeom prst="rect">
            <a:avLst/>
          </a:prstGeom>
          <a:noFill/>
        </p:spPr>
        <p:txBody>
          <a:bodyPr wrap="square" rtlCol="0">
            <a:spAutoFit/>
          </a:bodyPr>
          <a:lstStyle/>
          <a:p>
            <a:r>
              <a:rPr lang="ru-RU" dirty="0"/>
              <a:t>Для выбора наиболее информативного признака, по которому проводится разбиение, в методе деревьев решений чаще всего используется </a:t>
            </a:r>
            <a:r>
              <a:rPr lang="ru-RU" i="1" dirty="0"/>
              <a:t>теоретико-информационный (</a:t>
            </a:r>
            <a:r>
              <a:rPr lang="ru-RU" i="1" dirty="0" err="1"/>
              <a:t>энтропийный</a:t>
            </a:r>
            <a:r>
              <a:rPr lang="ru-RU" i="1" dirty="0"/>
              <a:t>) подход</a:t>
            </a:r>
            <a:r>
              <a:rPr lang="ru-RU" dirty="0"/>
              <a:t>.</a:t>
            </a:r>
          </a:p>
          <a:p>
            <a:endParaRPr lang="ru-RU" dirty="0"/>
          </a:p>
        </p:txBody>
      </p:sp>
      <p:sp>
        <p:nvSpPr>
          <p:cNvPr id="37888"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37889" name="Объект 37888"/>
          <p:cNvGraphicFramePr>
            <a:graphicFrameLocks noChangeAspect="1"/>
          </p:cNvGraphicFramePr>
          <p:nvPr>
            <p:extLst>
              <p:ext uri="{D42A27DB-BD31-4B8C-83A1-F6EECF244321}">
                <p14:modId xmlns:p14="http://schemas.microsoft.com/office/powerpoint/2010/main" val="4177178767"/>
              </p:ext>
            </p:extLst>
          </p:nvPr>
        </p:nvGraphicFramePr>
        <p:xfrm>
          <a:off x="4274612" y="2693928"/>
          <a:ext cx="3147477" cy="378742"/>
        </p:xfrm>
        <a:graphic>
          <a:graphicData uri="http://schemas.openxmlformats.org/presentationml/2006/ole">
            <mc:AlternateContent xmlns:mc="http://schemas.openxmlformats.org/markup-compatibility/2006">
              <mc:Choice xmlns:v="urn:schemas-microsoft-com:vml" Requires="v">
                <p:oleObj spid="_x0000_s17458" name="Формула" r:id="rId3" imgW="2298700" imgH="279400" progId="Equation.3">
                  <p:embed/>
                </p:oleObj>
              </mc:Choice>
              <mc:Fallback>
                <p:oleObj name="Формула" r:id="rId3" imgW="2298700" imgH="2794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74612" y="2693928"/>
                        <a:ext cx="3147477" cy="378742"/>
                      </a:xfrm>
                      <a:prstGeom prst="rect">
                        <a:avLst/>
                      </a:prstGeom>
                      <a:noFill/>
                    </p:spPr>
                  </p:pic>
                </p:oleObj>
              </mc:Fallback>
            </mc:AlternateContent>
          </a:graphicData>
        </a:graphic>
      </p:graphicFrame>
      <p:sp>
        <p:nvSpPr>
          <p:cNvPr id="37890"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37891" name="Объект 37890"/>
          <p:cNvGraphicFramePr>
            <a:graphicFrameLocks noChangeAspect="1"/>
          </p:cNvGraphicFramePr>
          <p:nvPr>
            <p:extLst>
              <p:ext uri="{D42A27DB-BD31-4B8C-83A1-F6EECF244321}">
                <p14:modId xmlns:p14="http://schemas.microsoft.com/office/powerpoint/2010/main" val="617033208"/>
              </p:ext>
            </p:extLst>
          </p:nvPr>
        </p:nvGraphicFramePr>
        <p:xfrm>
          <a:off x="539751" y="3587066"/>
          <a:ext cx="3395790" cy="615265"/>
        </p:xfrm>
        <a:graphic>
          <a:graphicData uri="http://schemas.openxmlformats.org/presentationml/2006/ole">
            <mc:AlternateContent xmlns:mc="http://schemas.openxmlformats.org/markup-compatibility/2006">
              <mc:Choice xmlns:v="urn:schemas-microsoft-com:vml" Requires="v">
                <p:oleObj spid="_x0000_s17459" name="Формула" r:id="rId5" imgW="2730500" imgH="495300" progId="Equation.3">
                  <p:embed/>
                </p:oleObj>
              </mc:Choice>
              <mc:Fallback>
                <p:oleObj name="Формула" r:id="rId5" imgW="2730500" imgH="4953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9751" y="3587066"/>
                        <a:ext cx="3395790" cy="615265"/>
                      </a:xfrm>
                      <a:prstGeom prst="rect">
                        <a:avLst/>
                      </a:prstGeom>
                      <a:noFill/>
                    </p:spPr>
                  </p:pic>
                </p:oleObj>
              </mc:Fallback>
            </mc:AlternateContent>
          </a:graphicData>
        </a:graphic>
      </p:graphicFrame>
      <p:sp>
        <p:nvSpPr>
          <p:cNvPr id="37892" name="Rectangle 6"/>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37893" name="Объект 37892"/>
          <p:cNvGraphicFramePr>
            <a:graphicFrameLocks noChangeAspect="1"/>
          </p:cNvGraphicFramePr>
          <p:nvPr>
            <p:extLst>
              <p:ext uri="{D42A27DB-BD31-4B8C-83A1-F6EECF244321}">
                <p14:modId xmlns:p14="http://schemas.microsoft.com/office/powerpoint/2010/main" val="3209234005"/>
              </p:ext>
            </p:extLst>
          </p:nvPr>
        </p:nvGraphicFramePr>
        <p:xfrm>
          <a:off x="514352" y="4638865"/>
          <a:ext cx="4089400" cy="611800"/>
        </p:xfrm>
        <a:graphic>
          <a:graphicData uri="http://schemas.openxmlformats.org/presentationml/2006/ole">
            <mc:AlternateContent xmlns:mc="http://schemas.openxmlformats.org/markup-compatibility/2006">
              <mc:Choice xmlns:v="urn:schemas-microsoft-com:vml" Requires="v">
                <p:oleObj spid="_x0000_s17460" name="Формула" r:id="rId7" imgW="3632200" imgH="546100" progId="Equation.3">
                  <p:embed/>
                </p:oleObj>
              </mc:Choice>
              <mc:Fallback>
                <p:oleObj name="Формула" r:id="rId7" imgW="3632200" imgH="5461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14352" y="4638865"/>
                        <a:ext cx="4089400" cy="611800"/>
                      </a:xfrm>
                      <a:prstGeom prst="rect">
                        <a:avLst/>
                      </a:prstGeom>
                      <a:noFill/>
                    </p:spPr>
                  </p:pic>
                </p:oleObj>
              </mc:Fallback>
            </mc:AlternateContent>
          </a:graphicData>
        </a:graphic>
      </p:graphicFrame>
      <p:sp>
        <p:nvSpPr>
          <p:cNvPr id="37894" name="TextBox 37893"/>
          <p:cNvSpPr txBox="1"/>
          <p:nvPr/>
        </p:nvSpPr>
        <p:spPr>
          <a:xfrm>
            <a:off x="679451" y="1879600"/>
            <a:ext cx="11036300" cy="646331"/>
          </a:xfrm>
          <a:prstGeom prst="rect">
            <a:avLst/>
          </a:prstGeom>
          <a:noFill/>
        </p:spPr>
        <p:txBody>
          <a:bodyPr wrap="square" rtlCol="0">
            <a:spAutoFit/>
          </a:bodyPr>
          <a:lstStyle/>
          <a:p>
            <a:r>
              <a:rPr lang="ru-RU" dirty="0" smtClean="0"/>
              <a:t>Хотим найти такой признак </a:t>
            </a:r>
            <a:r>
              <a:rPr lang="en-US" dirty="0" smtClean="0"/>
              <a:t>x</a:t>
            </a:r>
            <a:r>
              <a:rPr lang="en-US" baseline="30000" dirty="0" smtClean="0"/>
              <a:t>(S)</a:t>
            </a:r>
            <a:r>
              <a:rPr lang="en-US" dirty="0" smtClean="0"/>
              <a:t>, </a:t>
            </a:r>
            <a:r>
              <a:rPr lang="ru-RU" dirty="0" smtClean="0"/>
              <a:t>при разбиении по которому один из классов имел наибольшую вероятность появления. Это возможно, если величина прироста информации </a:t>
            </a:r>
            <a:r>
              <a:rPr lang="en-US" i="1" dirty="0" smtClean="0"/>
              <a:t>Gain</a:t>
            </a:r>
            <a:r>
              <a:rPr lang="ru-RU" i="1" dirty="0" smtClean="0"/>
              <a:t> </a:t>
            </a:r>
            <a:r>
              <a:rPr lang="ru-RU" dirty="0" smtClean="0"/>
              <a:t>будет достигать своего максимума.</a:t>
            </a:r>
            <a:endParaRPr lang="ru-RU" baseline="30000" dirty="0"/>
          </a:p>
        </p:txBody>
      </p:sp>
      <p:sp>
        <p:nvSpPr>
          <p:cNvPr id="37895" name="TextBox 37894"/>
          <p:cNvSpPr txBox="1"/>
          <p:nvPr/>
        </p:nvSpPr>
        <p:spPr>
          <a:xfrm>
            <a:off x="4114799" y="3556000"/>
            <a:ext cx="7645401" cy="646331"/>
          </a:xfrm>
          <a:prstGeom prst="rect">
            <a:avLst/>
          </a:prstGeom>
          <a:noFill/>
        </p:spPr>
        <p:txBody>
          <a:bodyPr wrap="square" rtlCol="0">
            <a:spAutoFit/>
          </a:bodyPr>
          <a:lstStyle/>
          <a:p>
            <a:r>
              <a:rPr lang="ru-RU" dirty="0" smtClean="0"/>
              <a:t> - среднее </a:t>
            </a:r>
            <a:r>
              <a:rPr lang="ru-RU" dirty="0"/>
              <a:t>количество информации (энтропия), необходимое для определения класса примера из обучающей выборки </a:t>
            </a:r>
            <a:r>
              <a:rPr lang="ru-RU" i="1" dirty="0"/>
              <a:t>Т</a:t>
            </a:r>
            <a:endParaRPr lang="ru-RU" dirty="0"/>
          </a:p>
        </p:txBody>
      </p:sp>
      <p:sp>
        <p:nvSpPr>
          <p:cNvPr id="76" name="TextBox 75"/>
          <p:cNvSpPr txBox="1"/>
          <p:nvPr/>
        </p:nvSpPr>
        <p:spPr>
          <a:xfrm>
            <a:off x="4603751" y="4483100"/>
            <a:ext cx="7156449" cy="923330"/>
          </a:xfrm>
          <a:prstGeom prst="rect">
            <a:avLst/>
          </a:prstGeom>
          <a:noFill/>
        </p:spPr>
        <p:txBody>
          <a:bodyPr wrap="square" rtlCol="0">
            <a:spAutoFit/>
          </a:bodyPr>
          <a:lstStyle/>
          <a:p>
            <a:r>
              <a:rPr lang="ru-RU" dirty="0" smtClean="0"/>
              <a:t> - </a:t>
            </a:r>
            <a:r>
              <a:rPr lang="ru-RU" dirty="0"/>
              <a:t>среднее количество информации, необходимое для идентификации класса примера в каждом </a:t>
            </a:r>
            <a:r>
              <a:rPr lang="ru-RU" dirty="0" smtClean="0"/>
              <a:t>подмножестве после разбиения по признаку </a:t>
            </a:r>
            <a:r>
              <a:rPr lang="en-US" dirty="0"/>
              <a:t>x</a:t>
            </a:r>
            <a:r>
              <a:rPr lang="en-US" baseline="30000" dirty="0"/>
              <a:t>(S)</a:t>
            </a:r>
            <a:endParaRPr lang="ru-RU" dirty="0"/>
          </a:p>
        </p:txBody>
      </p:sp>
    </p:spTree>
    <p:extLst>
      <p:ext uri="{BB962C8B-B14F-4D97-AF65-F5344CB8AC3E}">
        <p14:creationId xmlns:p14="http://schemas.microsoft.com/office/powerpoint/2010/main" val="37166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type="title"/>
          </p:nvPr>
        </p:nvSpPr>
        <p:spPr>
          <a:xfrm>
            <a:off x="239483" y="117081"/>
            <a:ext cx="11713034" cy="694418"/>
          </a:xfrm>
        </p:spPr>
        <p:txBody>
          <a:bodyPr>
            <a:noAutofit/>
          </a:bodyPr>
          <a:lstStyle/>
          <a:p>
            <a:r>
              <a:rPr lang="ru-RU" sz="3600" i="1" dirty="0">
                <a:solidFill>
                  <a:schemeClr val="tx2">
                    <a:lumMod val="60000"/>
                    <a:lumOff val="40000"/>
                  </a:schemeClr>
                </a:solidFill>
              </a:rPr>
              <a:t>Метод деревьев решений</a:t>
            </a:r>
            <a:r>
              <a:rPr lang="en-US" sz="3600" i="1" dirty="0">
                <a:solidFill>
                  <a:schemeClr val="tx2">
                    <a:lumMod val="60000"/>
                    <a:lumOff val="40000"/>
                  </a:schemeClr>
                </a:solidFill>
              </a:rPr>
              <a:t>. </a:t>
            </a:r>
            <a:r>
              <a:rPr lang="ru-RU" sz="3600" i="1" dirty="0" smtClean="0">
                <a:solidFill>
                  <a:schemeClr val="tx2">
                    <a:lumMod val="60000"/>
                    <a:lumOff val="40000"/>
                  </a:schemeClr>
                </a:solidFill>
              </a:rPr>
              <a:t>Меры неоднородности</a:t>
            </a:r>
            <a:endParaRPr lang="ru-RU" sz="3600" i="1" dirty="0">
              <a:solidFill>
                <a:schemeClr val="tx2">
                  <a:lumMod val="60000"/>
                  <a:lumOff val="40000"/>
                </a:schemeClr>
              </a:solidFill>
            </a:endParaRPr>
          </a:p>
        </p:txBody>
      </p:sp>
      <p:sp>
        <p:nvSpPr>
          <p:cNvPr id="7" name="Нижний колонтитул 6"/>
          <p:cNvSpPr>
            <a:spLocks noGrp="1"/>
          </p:cNvSpPr>
          <p:nvPr>
            <p:ph type="ftr" sz="quarter" idx="11"/>
          </p:nvPr>
        </p:nvSpPr>
        <p:spPr/>
        <p:txBody>
          <a:bodyPr/>
          <a:lstStyle/>
          <a:p>
            <a:r>
              <a:rPr lang="ru-RU" dirty="0" smtClean="0"/>
              <a:t>НИУ "МЭИ", Каф. УИТ, </a:t>
            </a:r>
            <a:r>
              <a:rPr lang="ru-RU" dirty="0"/>
              <a:t>2020</a:t>
            </a:r>
            <a:r>
              <a:rPr lang="en-US" dirty="0"/>
              <a:t>-2021</a:t>
            </a:r>
            <a:endParaRPr lang="ru-RU" dirty="0"/>
          </a:p>
        </p:txBody>
      </p:sp>
      <p:sp>
        <p:nvSpPr>
          <p:cNvPr id="6" name="Номер слайда 5"/>
          <p:cNvSpPr>
            <a:spLocks noGrp="1"/>
          </p:cNvSpPr>
          <p:nvPr>
            <p:ph type="sldNum" sz="quarter" idx="12"/>
          </p:nvPr>
        </p:nvSpPr>
        <p:spPr/>
        <p:txBody>
          <a:bodyPr/>
          <a:lstStyle/>
          <a:p>
            <a:fld id="{42B5FB3D-FCB6-4F02-96CD-8C0D52B29842}" type="slidenum">
              <a:rPr lang="ru-RU" smtClean="0"/>
              <a:t>11</a:t>
            </a:fld>
            <a:endParaRPr lang="ru-RU"/>
          </a:p>
        </p:txBody>
      </p:sp>
      <p:sp>
        <p:nvSpPr>
          <p:cNvPr id="3"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8"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1" name="Rectangle 7"/>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3" name="Rectangle 9"/>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37888"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37890"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37892" name="Rectangle 6"/>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9" name="TextBox 18"/>
          <p:cNvSpPr txBox="1"/>
          <p:nvPr/>
        </p:nvSpPr>
        <p:spPr>
          <a:xfrm>
            <a:off x="533400" y="901700"/>
            <a:ext cx="11125200" cy="923330"/>
          </a:xfrm>
          <a:prstGeom prst="rect">
            <a:avLst/>
          </a:prstGeom>
          <a:noFill/>
        </p:spPr>
        <p:txBody>
          <a:bodyPr wrap="square" rtlCol="0">
            <a:spAutoFit/>
          </a:bodyPr>
          <a:lstStyle/>
          <a:p>
            <a:pPr algn="just"/>
            <a:r>
              <a:rPr lang="ru-RU" dirty="0" smtClean="0"/>
              <a:t>Еще один подход к выявлению признака, по которому стоит проводить разбиение – использовать меры неоднородности ф. Здесь вектор</a:t>
            </a:r>
            <a:r>
              <a:rPr lang="ru-RU" dirty="0"/>
              <a:t> </a:t>
            </a:r>
            <a:r>
              <a:rPr lang="ru-RU" b="1" dirty="0"/>
              <a:t>p</a:t>
            </a:r>
            <a:r>
              <a:rPr lang="ru-RU" dirty="0"/>
              <a:t> состоит из </a:t>
            </a:r>
            <a:r>
              <a:rPr lang="ru-RU" b="1" dirty="0"/>
              <a:t>m</a:t>
            </a:r>
            <a:r>
              <a:rPr lang="ru-RU" dirty="0"/>
              <a:t> вероятностей меток встречающихся в некотором </a:t>
            </a:r>
            <a:r>
              <a:rPr lang="ru-RU" dirty="0" smtClean="0"/>
              <a:t>подмножестве</a:t>
            </a:r>
            <a:r>
              <a:rPr lang="ru-RU" dirty="0"/>
              <a:t> обучающего </a:t>
            </a:r>
            <a:r>
              <a:rPr lang="ru-RU" dirty="0" smtClean="0"/>
              <a:t>множества</a:t>
            </a:r>
            <a:endParaRPr lang="ru-RU" dirty="0"/>
          </a:p>
        </p:txBody>
      </p:sp>
      <p:graphicFrame>
        <p:nvGraphicFramePr>
          <p:cNvPr id="4" name="Объект 3"/>
          <p:cNvGraphicFramePr>
            <a:graphicFrameLocks noChangeAspect="1"/>
          </p:cNvGraphicFramePr>
          <p:nvPr>
            <p:extLst>
              <p:ext uri="{D42A27DB-BD31-4B8C-83A1-F6EECF244321}">
                <p14:modId xmlns:p14="http://schemas.microsoft.com/office/powerpoint/2010/main" val="809196156"/>
              </p:ext>
            </p:extLst>
          </p:nvPr>
        </p:nvGraphicFramePr>
        <p:xfrm>
          <a:off x="2375582" y="3191329"/>
          <a:ext cx="1912524" cy="355600"/>
        </p:xfrm>
        <a:graphic>
          <a:graphicData uri="http://schemas.openxmlformats.org/presentationml/2006/ole">
            <mc:AlternateContent xmlns:mc="http://schemas.openxmlformats.org/markup-compatibility/2006">
              <mc:Choice xmlns:v="urn:schemas-microsoft-com:vml" Requires="v">
                <p:oleObj spid="_x0000_s18484" name="Формула" r:id="rId3" imgW="1130040" imgH="203040" progId="Equation.3">
                  <p:embed/>
                </p:oleObj>
              </mc:Choice>
              <mc:Fallback>
                <p:oleObj name="Формула" r:id="rId3" imgW="1130040" imgH="203040" progId="Equation.3">
                  <p:embed/>
                  <p:pic>
                    <p:nvPicPr>
                      <p:cNvPr id="0" name=""/>
                      <p:cNvPicPr>
                        <a:picLocks noChangeAspect="1" noChangeArrowheads="1"/>
                      </p:cNvPicPr>
                      <p:nvPr/>
                    </p:nvPicPr>
                    <p:blipFill>
                      <a:blip r:embed="rId4"/>
                      <a:srcRect/>
                      <a:stretch>
                        <a:fillRect/>
                      </a:stretch>
                    </p:blipFill>
                    <p:spPr bwMode="auto">
                      <a:xfrm>
                        <a:off x="2375582" y="3191329"/>
                        <a:ext cx="1912524" cy="355600"/>
                      </a:xfrm>
                      <a:prstGeom prst="rect">
                        <a:avLst/>
                      </a:prstGeom>
                      <a:noFill/>
                      <a:ln>
                        <a:noFill/>
                      </a:ln>
                    </p:spPr>
                  </p:pic>
                </p:oleObj>
              </mc:Fallback>
            </mc:AlternateContent>
          </a:graphicData>
        </a:graphic>
      </p:graphicFrame>
      <p:graphicFrame>
        <p:nvGraphicFramePr>
          <p:cNvPr id="22" name="Объект 21"/>
          <p:cNvGraphicFramePr>
            <a:graphicFrameLocks noChangeAspect="1"/>
          </p:cNvGraphicFramePr>
          <p:nvPr>
            <p:extLst>
              <p:ext uri="{D42A27DB-BD31-4B8C-83A1-F6EECF244321}">
                <p14:modId xmlns:p14="http://schemas.microsoft.com/office/powerpoint/2010/main" val="1167466293"/>
              </p:ext>
            </p:extLst>
          </p:nvPr>
        </p:nvGraphicFramePr>
        <p:xfrm>
          <a:off x="2343150" y="2116358"/>
          <a:ext cx="2084387" cy="725488"/>
        </p:xfrm>
        <a:graphic>
          <a:graphicData uri="http://schemas.openxmlformats.org/presentationml/2006/ole">
            <mc:AlternateContent xmlns:mc="http://schemas.openxmlformats.org/markup-compatibility/2006">
              <mc:Choice xmlns:v="urn:schemas-microsoft-com:vml" Requires="v">
                <p:oleObj spid="_x0000_s18485" name="Формула" r:id="rId5" imgW="1231560" imgH="431640" progId="Equation.3">
                  <p:embed/>
                </p:oleObj>
              </mc:Choice>
              <mc:Fallback>
                <p:oleObj name="Формула" r:id="rId5" imgW="1231560" imgH="431640" progId="Equation.3">
                  <p:embed/>
                  <p:pic>
                    <p:nvPicPr>
                      <p:cNvPr id="0" name=""/>
                      <p:cNvPicPr>
                        <a:picLocks noChangeAspect="1" noChangeArrowheads="1"/>
                      </p:cNvPicPr>
                      <p:nvPr/>
                    </p:nvPicPr>
                    <p:blipFill>
                      <a:blip r:embed="rId6"/>
                      <a:srcRect/>
                      <a:stretch>
                        <a:fillRect/>
                      </a:stretch>
                    </p:blipFill>
                    <p:spPr bwMode="auto">
                      <a:xfrm>
                        <a:off x="2343150" y="2116358"/>
                        <a:ext cx="2084387" cy="725488"/>
                      </a:xfrm>
                      <a:prstGeom prst="rect">
                        <a:avLst/>
                      </a:prstGeom>
                      <a:noFill/>
                      <a:ln>
                        <a:noFill/>
                      </a:ln>
                    </p:spPr>
                  </p:pic>
                </p:oleObj>
              </mc:Fallback>
            </mc:AlternateContent>
          </a:graphicData>
        </a:graphic>
      </p:graphicFrame>
      <p:sp>
        <p:nvSpPr>
          <p:cNvPr id="10" name="TextBox 9"/>
          <p:cNvSpPr txBox="1"/>
          <p:nvPr/>
        </p:nvSpPr>
        <p:spPr>
          <a:xfrm>
            <a:off x="4844144" y="3180835"/>
            <a:ext cx="3671390" cy="369332"/>
          </a:xfrm>
          <a:prstGeom prst="rect">
            <a:avLst/>
          </a:prstGeom>
          <a:noFill/>
        </p:spPr>
        <p:txBody>
          <a:bodyPr wrap="none" rtlCol="0">
            <a:spAutoFit/>
          </a:bodyPr>
          <a:lstStyle/>
          <a:p>
            <a:r>
              <a:rPr lang="ru-RU" dirty="0" smtClean="0"/>
              <a:t>Наиболее часто встречаемый класс</a:t>
            </a:r>
            <a:endParaRPr lang="ru-RU" dirty="0"/>
          </a:p>
        </p:txBody>
      </p:sp>
      <p:sp>
        <p:nvSpPr>
          <p:cNvPr id="26" name="TextBox 25"/>
          <p:cNvSpPr txBox="1"/>
          <p:nvPr/>
        </p:nvSpPr>
        <p:spPr>
          <a:xfrm>
            <a:off x="4783137" y="2274592"/>
            <a:ext cx="3049425" cy="369332"/>
          </a:xfrm>
          <a:prstGeom prst="rect">
            <a:avLst/>
          </a:prstGeom>
          <a:noFill/>
        </p:spPr>
        <p:txBody>
          <a:bodyPr wrap="none" rtlCol="0">
            <a:spAutoFit/>
          </a:bodyPr>
          <a:lstStyle/>
          <a:p>
            <a:r>
              <a:rPr lang="ru-RU" smtClean="0"/>
              <a:t>Индекс Джини </a:t>
            </a:r>
            <a:r>
              <a:rPr lang="ru-RU" dirty="0" smtClean="0"/>
              <a:t>(</a:t>
            </a:r>
            <a:r>
              <a:rPr lang="en-US" dirty="0" smtClean="0"/>
              <a:t>Gini impurity</a:t>
            </a:r>
            <a:r>
              <a:rPr lang="ru-RU" dirty="0" smtClean="0"/>
              <a:t>)</a:t>
            </a:r>
            <a:endParaRPr lang="ru-RU" dirty="0"/>
          </a:p>
        </p:txBody>
      </p:sp>
      <p:sp>
        <p:nvSpPr>
          <p:cNvPr id="12" name="TextBox 11"/>
          <p:cNvSpPr txBox="1"/>
          <p:nvPr/>
        </p:nvSpPr>
        <p:spPr>
          <a:xfrm>
            <a:off x="711200" y="4845566"/>
            <a:ext cx="11036300" cy="1200329"/>
          </a:xfrm>
          <a:prstGeom prst="rect">
            <a:avLst/>
          </a:prstGeom>
          <a:noFill/>
        </p:spPr>
        <p:txBody>
          <a:bodyPr wrap="square" rtlCol="0">
            <a:spAutoFit/>
          </a:bodyPr>
          <a:lstStyle/>
          <a:p>
            <a:pPr algn="just"/>
            <a:r>
              <a:rPr lang="ru-RU" dirty="0" smtClean="0"/>
              <a:t>На </a:t>
            </a:r>
            <a:r>
              <a:rPr lang="ru-RU" dirty="0"/>
              <a:t>каждой итерации для входного подмножества обучающего множества строится такое разбиение пространства гиперплоскостью (ортогональной одной их осей координат), которое минимизировало бы среднюю меру неоднородности двух полученных подмножеств. Данная процедура выполняется рекурсивно для каждого полученного подмножества до тех пор, пока не будут достигнуты критерии остановки.</a:t>
            </a:r>
          </a:p>
        </p:txBody>
      </p:sp>
    </p:spTree>
    <p:extLst>
      <p:ext uri="{BB962C8B-B14F-4D97-AF65-F5344CB8AC3E}">
        <p14:creationId xmlns:p14="http://schemas.microsoft.com/office/powerpoint/2010/main" val="2254284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type="title"/>
          </p:nvPr>
        </p:nvSpPr>
        <p:spPr>
          <a:xfrm>
            <a:off x="239483" y="117081"/>
            <a:ext cx="11713034" cy="694418"/>
          </a:xfrm>
        </p:spPr>
        <p:txBody>
          <a:bodyPr>
            <a:noAutofit/>
          </a:bodyPr>
          <a:lstStyle/>
          <a:p>
            <a:r>
              <a:rPr lang="ru-RU" sz="3600" i="1" dirty="0">
                <a:solidFill>
                  <a:schemeClr val="tx2">
                    <a:lumMod val="60000"/>
                    <a:lumOff val="40000"/>
                  </a:schemeClr>
                </a:solidFill>
              </a:rPr>
              <a:t>Метод деревьев решений</a:t>
            </a:r>
            <a:r>
              <a:rPr lang="en-US" sz="3600" i="1" dirty="0">
                <a:solidFill>
                  <a:schemeClr val="tx2">
                    <a:lumMod val="60000"/>
                    <a:lumOff val="40000"/>
                  </a:schemeClr>
                </a:solidFill>
              </a:rPr>
              <a:t>. </a:t>
            </a:r>
            <a:r>
              <a:rPr lang="ru-RU" sz="3600" i="1" dirty="0" smtClean="0">
                <a:solidFill>
                  <a:schemeClr val="tx2">
                    <a:lumMod val="60000"/>
                    <a:lumOff val="40000"/>
                  </a:schemeClr>
                </a:solidFill>
              </a:rPr>
              <a:t>Пример разбиения </a:t>
            </a:r>
            <a:endParaRPr lang="ru-RU" sz="3600" i="1" dirty="0">
              <a:solidFill>
                <a:schemeClr val="tx2">
                  <a:lumMod val="60000"/>
                  <a:lumOff val="40000"/>
                </a:schemeClr>
              </a:solidFill>
            </a:endParaRPr>
          </a:p>
        </p:txBody>
      </p:sp>
      <p:sp>
        <p:nvSpPr>
          <p:cNvPr id="7" name="Нижний колонтитул 6"/>
          <p:cNvSpPr>
            <a:spLocks noGrp="1"/>
          </p:cNvSpPr>
          <p:nvPr>
            <p:ph type="ftr" sz="quarter" idx="11"/>
          </p:nvPr>
        </p:nvSpPr>
        <p:spPr/>
        <p:txBody>
          <a:bodyPr/>
          <a:lstStyle/>
          <a:p>
            <a:r>
              <a:rPr lang="ru-RU" dirty="0" smtClean="0"/>
              <a:t>НИУ "МЭИ", Каф. УИТ, </a:t>
            </a:r>
            <a:r>
              <a:rPr lang="ru-RU" dirty="0"/>
              <a:t>2020</a:t>
            </a:r>
            <a:r>
              <a:rPr lang="en-US" dirty="0"/>
              <a:t>-2021</a:t>
            </a:r>
            <a:endParaRPr lang="ru-RU" dirty="0"/>
          </a:p>
        </p:txBody>
      </p:sp>
      <p:sp>
        <p:nvSpPr>
          <p:cNvPr id="6" name="Номер слайда 5"/>
          <p:cNvSpPr>
            <a:spLocks noGrp="1"/>
          </p:cNvSpPr>
          <p:nvPr>
            <p:ph type="sldNum" sz="quarter" idx="12"/>
          </p:nvPr>
        </p:nvSpPr>
        <p:spPr/>
        <p:txBody>
          <a:bodyPr/>
          <a:lstStyle/>
          <a:p>
            <a:fld id="{42B5FB3D-FCB6-4F02-96CD-8C0D52B29842}" type="slidenum">
              <a:rPr lang="ru-RU" smtClean="0"/>
              <a:t>12</a:t>
            </a:fld>
            <a:endParaRPr lang="ru-RU"/>
          </a:p>
        </p:txBody>
      </p:sp>
      <p:sp>
        <p:nvSpPr>
          <p:cNvPr id="3"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8"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1" name="Rectangle 7"/>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3" name="Rectangle 9"/>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37888"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37890"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37892" name="Rectangle 6"/>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pic>
        <p:nvPicPr>
          <p:cNvPr id="40962" name="Picture 2" descr="https://habrastorage.org/getpro/habr/post_images/64f/ec3/120/64fec3120cdc76553df31a518c94524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4875" y="1069975"/>
            <a:ext cx="7419975" cy="4495800"/>
          </a:xfrm>
          <a:prstGeom prst="rect">
            <a:avLst/>
          </a:prstGeom>
          <a:noFill/>
          <a:extLst>
            <a:ext uri="{909E8E84-426E-40DD-AFC4-6F175D3DCCD1}">
              <a14:hiddenFill xmlns:a14="http://schemas.microsoft.com/office/drawing/2010/main">
                <a:solidFill>
                  <a:srgbClr val="FFFFFF"/>
                </a:solidFill>
              </a14:hiddenFill>
            </a:ext>
          </a:extLst>
        </p:spPr>
      </p:pic>
      <p:pic>
        <p:nvPicPr>
          <p:cNvPr id="40964" name="Picture 4" descr="https://habrastorage.org/getpro/habr/post_images/648/bb4/554/648bb4554ef1f3f54332165a2172717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74874" y="1069975"/>
            <a:ext cx="7419975" cy="4495800"/>
          </a:xfrm>
          <a:prstGeom prst="rect">
            <a:avLst/>
          </a:prstGeom>
          <a:noFill/>
          <a:extLst>
            <a:ext uri="{909E8E84-426E-40DD-AFC4-6F175D3DCCD1}">
              <a14:hiddenFill xmlns:a14="http://schemas.microsoft.com/office/drawing/2010/main">
                <a:solidFill>
                  <a:srgbClr val="FFFFFF"/>
                </a:solidFill>
              </a14:hiddenFill>
            </a:ext>
          </a:extLst>
        </p:spPr>
      </p:pic>
      <p:pic>
        <p:nvPicPr>
          <p:cNvPr id="40966" name="Picture 6" descr="https://habrastorage.org/files/e74/68c/875/e7468c875acd4abba1b557e456ed52ed.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5603" y="777875"/>
            <a:ext cx="10963275" cy="5610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7099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6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6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type="title"/>
          </p:nvPr>
        </p:nvSpPr>
        <p:spPr>
          <a:xfrm>
            <a:off x="246744" y="103869"/>
            <a:ext cx="11713034" cy="694418"/>
          </a:xfrm>
        </p:spPr>
        <p:txBody>
          <a:bodyPr>
            <a:noAutofit/>
          </a:bodyPr>
          <a:lstStyle/>
          <a:p>
            <a:r>
              <a:rPr lang="ru-RU" sz="3600" i="1" dirty="0" smtClean="0">
                <a:solidFill>
                  <a:schemeClr val="tx2">
                    <a:lumMod val="60000"/>
                    <a:lumOff val="40000"/>
                  </a:schemeClr>
                </a:solidFill>
              </a:rPr>
              <a:t>Систематизация методов классификации</a:t>
            </a:r>
            <a:endParaRPr lang="ru-RU" sz="3600" i="1" dirty="0">
              <a:solidFill>
                <a:schemeClr val="tx2">
                  <a:lumMod val="60000"/>
                  <a:lumOff val="40000"/>
                </a:schemeClr>
              </a:solidFill>
            </a:endParaRPr>
          </a:p>
        </p:txBody>
      </p:sp>
      <p:sp>
        <p:nvSpPr>
          <p:cNvPr id="7" name="Нижний колонтитул 6"/>
          <p:cNvSpPr>
            <a:spLocks noGrp="1"/>
          </p:cNvSpPr>
          <p:nvPr>
            <p:ph type="ftr" sz="quarter" idx="11"/>
          </p:nvPr>
        </p:nvSpPr>
        <p:spPr/>
        <p:txBody>
          <a:bodyPr/>
          <a:lstStyle/>
          <a:p>
            <a:r>
              <a:rPr lang="ru-RU" dirty="0" smtClean="0"/>
              <a:t>НИУ "МЭИ", Каф. УИТ, </a:t>
            </a:r>
            <a:r>
              <a:rPr lang="ru-RU" dirty="0"/>
              <a:t>2020</a:t>
            </a:r>
            <a:r>
              <a:rPr lang="en-US" dirty="0"/>
              <a:t>-2021</a:t>
            </a:r>
            <a:endParaRPr lang="ru-RU" dirty="0"/>
          </a:p>
        </p:txBody>
      </p:sp>
      <p:sp>
        <p:nvSpPr>
          <p:cNvPr id="6" name="Номер слайда 5"/>
          <p:cNvSpPr>
            <a:spLocks noGrp="1"/>
          </p:cNvSpPr>
          <p:nvPr>
            <p:ph type="sldNum" sz="quarter" idx="12"/>
          </p:nvPr>
        </p:nvSpPr>
        <p:spPr/>
        <p:txBody>
          <a:bodyPr/>
          <a:lstStyle/>
          <a:p>
            <a:fld id="{42B5FB3D-FCB6-4F02-96CD-8C0D52B29842}" type="slidenum">
              <a:rPr lang="ru-RU" smtClean="0"/>
              <a:t>2</a:t>
            </a:fld>
            <a:endParaRPr lang="ru-RU"/>
          </a:p>
        </p:txBody>
      </p:sp>
      <p:pic>
        <p:nvPicPr>
          <p:cNvPr id="8" name="Рисунок 7" descr="C:\Users\А\Desktop\методы классиф.bmp"/>
          <p:cNvPicPr/>
          <p:nvPr/>
        </p:nvPicPr>
        <p:blipFill>
          <a:blip r:embed="rId2">
            <a:extLst>
              <a:ext uri="{28A0092B-C50C-407E-A947-70E740481C1C}">
                <a14:useLocalDpi xmlns:a14="http://schemas.microsoft.com/office/drawing/2010/main" val="0"/>
              </a:ext>
            </a:extLst>
          </a:blip>
          <a:srcRect/>
          <a:stretch>
            <a:fillRect/>
          </a:stretch>
        </p:blipFill>
        <p:spPr bwMode="auto">
          <a:xfrm>
            <a:off x="1569325" y="976974"/>
            <a:ext cx="9053349" cy="4913518"/>
          </a:xfrm>
          <a:prstGeom prst="rect">
            <a:avLst/>
          </a:prstGeom>
          <a:noFill/>
          <a:ln>
            <a:noFill/>
          </a:ln>
        </p:spPr>
      </p:pic>
    </p:spTree>
    <p:extLst>
      <p:ext uri="{BB962C8B-B14F-4D97-AF65-F5344CB8AC3E}">
        <p14:creationId xmlns:p14="http://schemas.microsoft.com/office/powerpoint/2010/main" val="2111447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Рисунок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99703" y="3217140"/>
            <a:ext cx="6003176" cy="3125463"/>
          </a:xfrm>
          <a:prstGeom prst="rect">
            <a:avLst/>
          </a:prstGeom>
        </p:spPr>
      </p:pic>
      <p:sp>
        <p:nvSpPr>
          <p:cNvPr id="5" name="Заголовок 1"/>
          <p:cNvSpPr>
            <a:spLocks noGrp="1"/>
          </p:cNvSpPr>
          <p:nvPr>
            <p:ph type="title"/>
          </p:nvPr>
        </p:nvSpPr>
        <p:spPr>
          <a:xfrm>
            <a:off x="246744" y="103869"/>
            <a:ext cx="11713034" cy="694418"/>
          </a:xfrm>
        </p:spPr>
        <p:txBody>
          <a:bodyPr>
            <a:noAutofit/>
          </a:bodyPr>
          <a:lstStyle/>
          <a:p>
            <a:r>
              <a:rPr lang="ru-RU" sz="3600" i="1" dirty="0" err="1" smtClean="0">
                <a:solidFill>
                  <a:schemeClr val="tx2">
                    <a:lumMod val="60000"/>
                    <a:lumOff val="40000"/>
                  </a:schemeClr>
                </a:solidFill>
              </a:rPr>
              <a:t>Центроидный</a:t>
            </a:r>
            <a:r>
              <a:rPr lang="ru-RU" sz="3600" i="1" dirty="0" smtClean="0">
                <a:solidFill>
                  <a:schemeClr val="tx2">
                    <a:lumMod val="60000"/>
                    <a:lumOff val="40000"/>
                  </a:schemeClr>
                </a:solidFill>
              </a:rPr>
              <a:t> метод</a:t>
            </a:r>
            <a:endParaRPr lang="ru-RU" sz="3600" i="1" dirty="0">
              <a:solidFill>
                <a:schemeClr val="tx2">
                  <a:lumMod val="60000"/>
                  <a:lumOff val="40000"/>
                </a:schemeClr>
              </a:solidFill>
            </a:endParaRPr>
          </a:p>
        </p:txBody>
      </p:sp>
      <p:sp>
        <p:nvSpPr>
          <p:cNvPr id="7" name="Нижний колонтитул 6"/>
          <p:cNvSpPr>
            <a:spLocks noGrp="1"/>
          </p:cNvSpPr>
          <p:nvPr>
            <p:ph type="ftr" sz="quarter" idx="11"/>
          </p:nvPr>
        </p:nvSpPr>
        <p:spPr/>
        <p:txBody>
          <a:bodyPr/>
          <a:lstStyle/>
          <a:p>
            <a:r>
              <a:rPr lang="ru-RU" dirty="0" smtClean="0"/>
              <a:t>НИУ "МЭИ", Каф. УИТ, </a:t>
            </a:r>
            <a:r>
              <a:rPr lang="ru-RU" dirty="0"/>
              <a:t>2020</a:t>
            </a:r>
            <a:r>
              <a:rPr lang="en-US" dirty="0"/>
              <a:t>-2021</a:t>
            </a:r>
            <a:endParaRPr lang="ru-RU" dirty="0"/>
          </a:p>
        </p:txBody>
      </p:sp>
      <p:sp>
        <p:nvSpPr>
          <p:cNvPr id="6" name="Номер слайда 5"/>
          <p:cNvSpPr>
            <a:spLocks noGrp="1"/>
          </p:cNvSpPr>
          <p:nvPr>
            <p:ph type="sldNum" sz="quarter" idx="12"/>
          </p:nvPr>
        </p:nvSpPr>
        <p:spPr/>
        <p:txBody>
          <a:bodyPr/>
          <a:lstStyle/>
          <a:p>
            <a:fld id="{42B5FB3D-FCB6-4F02-96CD-8C0D52B29842}" type="slidenum">
              <a:rPr lang="ru-RU" smtClean="0"/>
              <a:t>3</a:t>
            </a:fld>
            <a:endParaRPr lang="ru-RU"/>
          </a:p>
        </p:txBody>
      </p:sp>
      <p:graphicFrame>
        <p:nvGraphicFramePr>
          <p:cNvPr id="4" name="Объект 3"/>
          <p:cNvGraphicFramePr>
            <a:graphicFrameLocks noChangeAspect="1"/>
          </p:cNvGraphicFramePr>
          <p:nvPr>
            <p:extLst/>
          </p:nvPr>
        </p:nvGraphicFramePr>
        <p:xfrm>
          <a:off x="1791067" y="2244341"/>
          <a:ext cx="1545454" cy="720211"/>
        </p:xfrm>
        <a:graphic>
          <a:graphicData uri="http://schemas.openxmlformats.org/presentationml/2006/ole">
            <mc:AlternateContent xmlns:mc="http://schemas.openxmlformats.org/markup-compatibility/2006">
              <mc:Choice xmlns:v="urn:schemas-microsoft-com:vml" Requires="v">
                <p:oleObj spid="_x0000_s19474" name="Уравнение" r:id="rId4" imgW="977900" imgH="457200" progId="Equation.3">
                  <p:embed/>
                </p:oleObj>
              </mc:Choice>
              <mc:Fallback>
                <p:oleObj name="Уравнение" r:id="rId4" imgW="977900" imgH="4572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91067" y="2244341"/>
                        <a:ext cx="1545454" cy="720211"/>
                      </a:xfrm>
                      <a:prstGeom prst="rect">
                        <a:avLst/>
                      </a:prstGeom>
                      <a:noFill/>
                    </p:spPr>
                  </p:pic>
                </p:oleObj>
              </mc:Fallback>
            </mc:AlternateContent>
          </a:graphicData>
        </a:graphic>
      </p:graphicFrame>
      <p:sp>
        <p:nvSpPr>
          <p:cNvPr id="10" name="TextBox 9"/>
          <p:cNvSpPr txBox="1"/>
          <p:nvPr/>
        </p:nvSpPr>
        <p:spPr>
          <a:xfrm>
            <a:off x="246744" y="1064619"/>
            <a:ext cx="11830955" cy="707886"/>
          </a:xfrm>
          <a:prstGeom prst="rect">
            <a:avLst/>
          </a:prstGeom>
          <a:noFill/>
        </p:spPr>
        <p:txBody>
          <a:bodyPr wrap="square" rtlCol="0">
            <a:spAutoFit/>
          </a:bodyPr>
          <a:lstStyle/>
          <a:p>
            <a:r>
              <a:rPr lang="ru-RU" sz="2000" dirty="0" err="1" smtClean="0"/>
              <a:t>Центроид</a:t>
            </a:r>
            <a:r>
              <a:rPr lang="ru-RU" sz="2000" dirty="0" smtClean="0"/>
              <a:t> – вектор со средними значениями весов признаков объектов данного класса. «Центр тяжести». </a:t>
            </a:r>
          </a:p>
          <a:p>
            <a:r>
              <a:rPr lang="ru-RU" sz="2000" dirty="0" smtClean="0"/>
              <a:t>Классифицируемый объект относится к классу с наиболее близким </a:t>
            </a:r>
            <a:r>
              <a:rPr lang="ru-RU" sz="2000" dirty="0" err="1" smtClean="0"/>
              <a:t>центроидом</a:t>
            </a:r>
            <a:r>
              <a:rPr lang="ru-RU" sz="2000" dirty="0" smtClean="0"/>
              <a:t>. </a:t>
            </a:r>
            <a:endParaRPr lang="ru-RU" sz="2000" dirty="0"/>
          </a:p>
        </p:txBody>
      </p:sp>
      <p:pic>
        <p:nvPicPr>
          <p:cNvPr id="14" name="Рисунок 1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099703" y="3223945"/>
            <a:ext cx="6003176" cy="3125463"/>
          </a:xfrm>
          <a:prstGeom prst="rect">
            <a:avLst/>
          </a:prstGeom>
        </p:spPr>
      </p:pic>
      <p:pic>
        <p:nvPicPr>
          <p:cNvPr id="15" name="Рисунок 1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099256" y="3224550"/>
            <a:ext cx="6003176" cy="3125463"/>
          </a:xfrm>
          <a:prstGeom prst="rect">
            <a:avLst/>
          </a:prstGeom>
        </p:spPr>
      </p:pic>
      <p:pic>
        <p:nvPicPr>
          <p:cNvPr id="16" name="Рисунок 1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098413" y="3222890"/>
            <a:ext cx="6003176" cy="3125463"/>
          </a:xfrm>
          <a:prstGeom prst="rect">
            <a:avLst/>
          </a:prstGeom>
        </p:spPr>
      </p:pic>
      <p:sp>
        <p:nvSpPr>
          <p:cNvPr id="12" name="TextBox 11"/>
          <p:cNvSpPr txBox="1"/>
          <p:nvPr/>
        </p:nvSpPr>
        <p:spPr>
          <a:xfrm>
            <a:off x="5378279" y="2394524"/>
            <a:ext cx="945900" cy="369332"/>
          </a:xfrm>
          <a:prstGeom prst="rect">
            <a:avLst/>
          </a:prstGeom>
          <a:noFill/>
        </p:spPr>
        <p:txBody>
          <a:bodyPr wrap="none" rtlCol="0">
            <a:spAutoFit/>
          </a:bodyPr>
          <a:lstStyle/>
          <a:p>
            <a:r>
              <a:rPr lang="ru-RU" dirty="0" err="1" smtClean="0"/>
              <a:t>Роккио</a:t>
            </a:r>
            <a:r>
              <a:rPr lang="ru-RU" dirty="0" smtClean="0"/>
              <a:t>:</a:t>
            </a:r>
            <a:endParaRPr lang="ru-RU" dirty="0"/>
          </a:p>
        </p:txBody>
      </p:sp>
      <mc:AlternateContent xmlns:mc="http://schemas.openxmlformats.org/markup-compatibility/2006" xmlns:a14="http://schemas.microsoft.com/office/drawing/2010/main">
        <mc:Choice Requires="a14">
          <p:sp>
            <p:nvSpPr>
              <p:cNvPr id="2" name="TextBox 1"/>
              <p:cNvSpPr txBox="1"/>
              <p:nvPr/>
            </p:nvSpPr>
            <p:spPr>
              <a:xfrm>
                <a:off x="6596525" y="2174079"/>
                <a:ext cx="3674660" cy="81022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ru-RU" i="1" smtClean="0">
                              <a:latin typeface="Cambria Math" panose="02040503050406030204" pitchFamily="18" charset="0"/>
                            </a:rPr>
                          </m:ctrlPr>
                        </m:sSubPr>
                        <m:e>
                          <m:acc>
                            <m:accPr>
                              <m:chr m:val="⃗"/>
                              <m:ctrlPr>
                                <a:rPr lang="ru-RU" i="1" smtClean="0">
                                  <a:latin typeface="Cambria Math" panose="02040503050406030204" pitchFamily="18" charset="0"/>
                                </a:rPr>
                              </m:ctrlPr>
                            </m:accPr>
                            <m:e>
                              <m:r>
                                <a:rPr lang="en-US" b="0" i="1" smtClean="0">
                                  <a:latin typeface="Cambria Math" panose="02040503050406030204" pitchFamily="18" charset="0"/>
                                </a:rPr>
                                <m:t>𝐶</m:t>
                              </m:r>
                            </m:e>
                          </m:acc>
                        </m:e>
                        <m:sub>
                          <m:r>
                            <a:rPr lang="en-US" b="0" i="1" smtClean="0">
                              <a:latin typeface="Cambria Math" panose="02040503050406030204" pitchFamily="18" charset="0"/>
                            </a:rPr>
                            <m:t>𝑘</m:t>
                          </m:r>
                        </m:sub>
                      </m:sSub>
                      <m:r>
                        <a:rPr lang="en-US" b="0" i="1" smtClean="0">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𝛼</m:t>
                      </m:r>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1</m:t>
                          </m:r>
                        </m:num>
                        <m:den>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𝑁</m:t>
                              </m:r>
                            </m:e>
                            <m:sub>
                              <m:r>
                                <a:rPr lang="en-US" b="0" i="1" smtClean="0">
                                  <a:latin typeface="Cambria Math" panose="02040503050406030204" pitchFamily="18" charset="0"/>
                                  <a:ea typeface="Cambria Math" panose="02040503050406030204" pitchFamily="18" charset="0"/>
                                </a:rPr>
                                <m:t>𝑘</m:t>
                              </m:r>
                            </m:sub>
                          </m:sSub>
                        </m:den>
                      </m:f>
                      <m:nary>
                        <m:naryPr>
                          <m:chr m:val="∑"/>
                          <m:ctrlPr>
                            <a:rPr lang="en-US" b="0" i="1" smtClean="0">
                              <a:latin typeface="Cambria Math" panose="02040503050406030204" pitchFamily="18" charset="0"/>
                              <a:ea typeface="Cambria Math" panose="02040503050406030204" pitchFamily="18" charset="0"/>
                            </a:rPr>
                          </m:ctrlPr>
                        </m:naryPr>
                        <m:sub>
                          <m:r>
                            <m:rPr>
                              <m:brk m:alnAt="23"/>
                            </m:rPr>
                            <a:rPr lang="en-US" b="0" i="1" smtClean="0">
                              <a:latin typeface="Cambria Math" panose="02040503050406030204" pitchFamily="18" charset="0"/>
                              <a:ea typeface="Cambria Math" panose="02040503050406030204" pitchFamily="18" charset="0"/>
                            </a:rPr>
                            <m:t>𝑗</m:t>
                          </m:r>
                          <m:r>
                            <a:rPr lang="en-US" b="0" i="1" smtClean="0">
                              <a:latin typeface="Cambria Math" panose="02040503050406030204" pitchFamily="18" charset="0"/>
                              <a:ea typeface="Cambria Math" panose="02040503050406030204" pitchFamily="18" charset="0"/>
                            </a:rPr>
                            <m:t>=1</m:t>
                          </m:r>
                        </m:sub>
                        <m:sup>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𝑁</m:t>
                              </m:r>
                            </m:e>
                            <m:sub>
                              <m:r>
                                <a:rPr lang="en-US" b="0" i="1" smtClean="0">
                                  <a:latin typeface="Cambria Math" panose="02040503050406030204" pitchFamily="18" charset="0"/>
                                  <a:ea typeface="Cambria Math" panose="02040503050406030204" pitchFamily="18" charset="0"/>
                                </a:rPr>
                                <m:t>𝑘</m:t>
                              </m:r>
                            </m:sub>
                          </m:sSub>
                        </m:sup>
                        <m:e>
                          <m:sSub>
                            <m:sSubPr>
                              <m:ctrlPr>
                                <a:rPr lang="ru-RU" i="1">
                                  <a:latin typeface="Cambria Math" panose="02040503050406030204" pitchFamily="18" charset="0"/>
                                </a:rPr>
                              </m:ctrlPr>
                            </m:sSubPr>
                            <m:e>
                              <m:acc>
                                <m:accPr>
                                  <m:chr m:val="⃗"/>
                                  <m:ctrlPr>
                                    <a:rPr lang="ru-RU" i="1">
                                      <a:latin typeface="Cambria Math" panose="02040503050406030204" pitchFamily="18" charset="0"/>
                                    </a:rPr>
                                  </m:ctrlPr>
                                </m:accPr>
                                <m:e>
                                  <m:r>
                                    <a:rPr lang="en-US" b="0" i="1" smtClean="0">
                                      <a:latin typeface="Cambria Math" panose="02040503050406030204" pitchFamily="18" charset="0"/>
                                    </a:rPr>
                                    <m:t>𝑋</m:t>
                                  </m:r>
                                </m:e>
                              </m:acc>
                            </m:e>
                            <m:sub>
                              <m:r>
                                <a:rPr lang="en-US" b="0" i="1" smtClean="0">
                                  <a:latin typeface="Cambria Math" panose="02040503050406030204" pitchFamily="18" charset="0"/>
                                </a:rPr>
                                <m:t>𝑗</m:t>
                              </m:r>
                            </m:sub>
                          </m:sSub>
                          <m:r>
                            <a:rPr lang="en-US" b="0" i="1" smtClean="0">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𝛽</m:t>
                          </m:r>
                          <m:f>
                            <m:fPr>
                              <m:ctrlPr>
                                <a:rPr lang="en-US" i="1">
                                  <a:latin typeface="Cambria Math" panose="02040503050406030204" pitchFamily="18" charset="0"/>
                                  <a:ea typeface="Cambria Math" panose="02040503050406030204" pitchFamily="18" charset="0"/>
                                </a:rPr>
                              </m:ctrlPr>
                            </m:fPr>
                            <m:num>
                              <m:r>
                                <a:rPr lang="en-US" i="1">
                                  <a:latin typeface="Cambria Math" panose="02040503050406030204" pitchFamily="18" charset="0"/>
                                  <a:ea typeface="Cambria Math" panose="02040503050406030204" pitchFamily="18" charset="0"/>
                                </a:rPr>
                                <m:t>1</m:t>
                              </m:r>
                            </m:num>
                            <m:den>
                              <m:sSub>
                                <m:sSubPr>
                                  <m:ctrlPr>
                                    <a:rPr lang="en-US" i="1">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𝑁</m:t>
                                  </m:r>
                                  <m:r>
                                    <a:rPr lang="en-US" b="0" i="1" smtClean="0">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𝑁</m:t>
                                  </m:r>
                                </m:e>
                                <m:sub>
                                  <m:r>
                                    <a:rPr lang="en-US" i="1">
                                      <a:latin typeface="Cambria Math" panose="02040503050406030204" pitchFamily="18" charset="0"/>
                                      <a:ea typeface="Cambria Math" panose="02040503050406030204" pitchFamily="18" charset="0"/>
                                    </a:rPr>
                                    <m:t>𝑘</m:t>
                                  </m:r>
                                </m:sub>
                              </m:sSub>
                            </m:den>
                          </m:f>
                          <m:nary>
                            <m:naryPr>
                              <m:chr m:val="∑"/>
                              <m:ctrlPr>
                                <a:rPr lang="en-US" i="1">
                                  <a:latin typeface="Cambria Math" panose="02040503050406030204" pitchFamily="18" charset="0"/>
                                  <a:ea typeface="Cambria Math" panose="02040503050406030204" pitchFamily="18" charset="0"/>
                                </a:rPr>
                              </m:ctrlPr>
                            </m:naryPr>
                            <m:sub>
                              <m:r>
                                <a:rPr lang="en-US" b="0" i="1" smtClean="0">
                                  <a:latin typeface="Cambria Math" panose="02040503050406030204" pitchFamily="18" charset="0"/>
                                  <a:ea typeface="Cambria Math" panose="02040503050406030204" pitchFamily="18" charset="0"/>
                                </a:rPr>
                                <m:t>𝑙</m:t>
                              </m:r>
                              <m:r>
                                <a:rPr lang="en-US" i="1">
                                  <a:latin typeface="Cambria Math" panose="02040503050406030204" pitchFamily="18" charset="0"/>
                                  <a:ea typeface="Cambria Math" panose="02040503050406030204" pitchFamily="18" charset="0"/>
                                </a:rPr>
                                <m:t>=1</m:t>
                              </m:r>
                            </m:sub>
                            <m:sup>
                              <m:sSub>
                                <m:sSubPr>
                                  <m:ctrlPr>
                                    <a:rPr lang="en-US" i="1">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𝑁</m:t>
                                  </m:r>
                                  <m:r>
                                    <a:rPr lang="en-US" b="0" i="1" smtClean="0">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𝑁</m:t>
                                  </m:r>
                                </m:e>
                                <m:sub>
                                  <m:r>
                                    <a:rPr lang="en-US" i="1">
                                      <a:latin typeface="Cambria Math" panose="02040503050406030204" pitchFamily="18" charset="0"/>
                                      <a:ea typeface="Cambria Math" panose="02040503050406030204" pitchFamily="18" charset="0"/>
                                    </a:rPr>
                                    <m:t>𝑘</m:t>
                                  </m:r>
                                </m:sub>
                              </m:sSub>
                            </m:sup>
                            <m:e>
                              <m:sSub>
                                <m:sSubPr>
                                  <m:ctrlPr>
                                    <a:rPr lang="ru-RU" i="1" smtClean="0">
                                      <a:latin typeface="Cambria Math" panose="02040503050406030204" pitchFamily="18" charset="0"/>
                                    </a:rPr>
                                  </m:ctrlPr>
                                </m:sSubPr>
                                <m:e>
                                  <m:acc>
                                    <m:accPr>
                                      <m:chr m:val="⃗"/>
                                      <m:ctrlPr>
                                        <a:rPr lang="ru-RU" i="1">
                                          <a:latin typeface="Cambria Math" panose="02040503050406030204" pitchFamily="18" charset="0"/>
                                        </a:rPr>
                                      </m:ctrlPr>
                                    </m:accPr>
                                    <m:e>
                                      <m:r>
                                        <a:rPr lang="en-US" i="1">
                                          <a:latin typeface="Cambria Math" panose="02040503050406030204" pitchFamily="18" charset="0"/>
                                        </a:rPr>
                                        <m:t>𝑋</m:t>
                                      </m:r>
                                    </m:e>
                                  </m:acc>
                                </m:e>
                                <m:sub>
                                  <m:r>
                                    <a:rPr lang="en-US" b="0" i="1" smtClean="0">
                                      <a:latin typeface="Cambria Math" panose="02040503050406030204" pitchFamily="18" charset="0"/>
                                    </a:rPr>
                                    <m:t>𝑙</m:t>
                                  </m:r>
                                </m:sub>
                              </m:sSub>
                            </m:e>
                          </m:nary>
                          <m:r>
                            <m:rPr>
                              <m:nor/>
                            </m:rPr>
                            <a:rPr lang="ru-RU" dirty="0"/>
                            <m:t> </m:t>
                          </m:r>
                        </m:e>
                      </m:nary>
                    </m:oMath>
                  </m:oMathPara>
                </a14:m>
                <a:endParaRPr lang="ru-RU" dirty="0"/>
              </a:p>
            </p:txBody>
          </p:sp>
        </mc:Choice>
        <mc:Fallback xmlns="">
          <p:sp>
            <p:nvSpPr>
              <p:cNvPr id="2" name="TextBox 1"/>
              <p:cNvSpPr txBox="1">
                <a:spLocks noRot="1" noChangeAspect="1" noMove="1" noResize="1" noEditPoints="1" noAdjustHandles="1" noChangeArrowheads="1" noChangeShapeType="1" noTextEdit="1"/>
              </p:cNvSpPr>
              <p:nvPr/>
            </p:nvSpPr>
            <p:spPr>
              <a:xfrm>
                <a:off x="6596525" y="2174079"/>
                <a:ext cx="3674660" cy="810222"/>
              </a:xfrm>
              <a:prstGeom prst="rect">
                <a:avLst/>
              </a:prstGeom>
              <a:blipFill rotWithShape="0">
                <a:blip r:embed="rId9"/>
                <a:stretch>
                  <a:fillRect/>
                </a:stretch>
              </a:blipFill>
            </p:spPr>
            <p:txBody>
              <a:bodyPr/>
              <a:lstStyle/>
              <a:p>
                <a:r>
                  <a:rPr lang="ru-RU">
                    <a:noFill/>
                  </a:rPr>
                  <a:t> </a:t>
                </a:r>
              </a:p>
            </p:txBody>
          </p:sp>
        </mc:Fallback>
      </mc:AlternateContent>
    </p:spTree>
    <p:extLst>
      <p:ext uri="{BB962C8B-B14F-4D97-AF65-F5344CB8AC3E}">
        <p14:creationId xmlns:p14="http://schemas.microsoft.com/office/powerpoint/2010/main" val="2237730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type="title"/>
          </p:nvPr>
        </p:nvSpPr>
        <p:spPr>
          <a:xfrm>
            <a:off x="0" y="92595"/>
            <a:ext cx="11713034" cy="694418"/>
          </a:xfrm>
        </p:spPr>
        <p:txBody>
          <a:bodyPr>
            <a:noAutofit/>
          </a:bodyPr>
          <a:lstStyle/>
          <a:p>
            <a:r>
              <a:rPr lang="ru-RU" sz="3600" i="1" dirty="0" smtClean="0">
                <a:solidFill>
                  <a:schemeClr val="tx2">
                    <a:lumMod val="60000"/>
                    <a:lumOff val="40000"/>
                  </a:schemeClr>
                </a:solidFill>
              </a:rPr>
              <a:t>Правило ближайшего соседа (БС)</a:t>
            </a:r>
            <a:endParaRPr lang="ru-RU" sz="3600" i="1" dirty="0">
              <a:solidFill>
                <a:schemeClr val="tx2">
                  <a:lumMod val="60000"/>
                  <a:lumOff val="40000"/>
                </a:schemeClr>
              </a:solidFill>
            </a:endParaRPr>
          </a:p>
        </p:txBody>
      </p:sp>
      <p:sp>
        <p:nvSpPr>
          <p:cNvPr id="7" name="Нижний колонтитул 6"/>
          <p:cNvSpPr>
            <a:spLocks noGrp="1"/>
          </p:cNvSpPr>
          <p:nvPr>
            <p:ph type="ftr" sz="quarter" idx="11"/>
          </p:nvPr>
        </p:nvSpPr>
        <p:spPr/>
        <p:txBody>
          <a:bodyPr/>
          <a:lstStyle/>
          <a:p>
            <a:r>
              <a:rPr lang="ru-RU" dirty="0" smtClean="0"/>
              <a:t>НИУ "МЭИ", Каф. УИТ, </a:t>
            </a:r>
            <a:r>
              <a:rPr lang="ru-RU" dirty="0"/>
              <a:t>2020</a:t>
            </a:r>
            <a:r>
              <a:rPr lang="en-US" dirty="0"/>
              <a:t>-2021</a:t>
            </a:r>
            <a:endParaRPr lang="ru-RU" dirty="0"/>
          </a:p>
        </p:txBody>
      </p:sp>
      <p:sp>
        <p:nvSpPr>
          <p:cNvPr id="6" name="Номер слайда 5"/>
          <p:cNvSpPr>
            <a:spLocks noGrp="1"/>
          </p:cNvSpPr>
          <p:nvPr>
            <p:ph type="sldNum" sz="quarter" idx="12"/>
          </p:nvPr>
        </p:nvSpPr>
        <p:spPr/>
        <p:txBody>
          <a:bodyPr/>
          <a:lstStyle/>
          <a:p>
            <a:fld id="{42B5FB3D-FCB6-4F02-96CD-8C0D52B29842}" type="slidenum">
              <a:rPr lang="ru-RU" smtClean="0"/>
              <a:t>4</a:t>
            </a:fld>
            <a:endParaRPr lang="ru-RU"/>
          </a:p>
        </p:txBody>
      </p:sp>
      <p:sp>
        <p:nvSpPr>
          <p:cNvPr id="3" name="Rectangle 4"/>
          <p:cNvSpPr>
            <a:spLocks noChangeArrowheads="1"/>
          </p:cNvSpPr>
          <p:nvPr/>
        </p:nvSpPr>
        <p:spPr bwMode="auto">
          <a:xfrm>
            <a:off x="5478162" y="129334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pic>
        <p:nvPicPr>
          <p:cNvPr id="18" name="Рисунок 1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96000" y="2905320"/>
            <a:ext cx="6000000" cy="3123809"/>
          </a:xfrm>
          <a:prstGeom prst="rect">
            <a:avLst/>
          </a:prstGeom>
        </p:spPr>
      </p:pic>
      <p:pic>
        <p:nvPicPr>
          <p:cNvPr id="19" name="Рисунок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96000" y="2905320"/>
            <a:ext cx="6000000" cy="3123809"/>
          </a:xfrm>
          <a:prstGeom prst="rect">
            <a:avLst/>
          </a:prstGeom>
        </p:spPr>
      </p:pic>
      <p:pic>
        <p:nvPicPr>
          <p:cNvPr id="20" name="Рисунок 1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96000" y="2905320"/>
            <a:ext cx="6000000" cy="3123809"/>
          </a:xfrm>
          <a:prstGeom prst="rect">
            <a:avLst/>
          </a:prstGeom>
        </p:spPr>
      </p:pic>
      <p:pic>
        <p:nvPicPr>
          <p:cNvPr id="21" name="Рисунок 2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096000" y="2905320"/>
            <a:ext cx="6000000" cy="3123809"/>
          </a:xfrm>
          <a:prstGeom prst="rect">
            <a:avLst/>
          </a:prstGeom>
        </p:spPr>
      </p:pic>
      <p:pic>
        <p:nvPicPr>
          <p:cNvPr id="22" name="Рисунок 2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096000" y="2905320"/>
            <a:ext cx="6000000" cy="3123809"/>
          </a:xfrm>
          <a:prstGeom prst="rect">
            <a:avLst/>
          </a:prstGeom>
        </p:spPr>
      </p:pic>
      <p:sp>
        <p:nvSpPr>
          <p:cNvPr id="23" name="TextBox 22"/>
          <p:cNvSpPr txBox="1"/>
          <p:nvPr/>
        </p:nvSpPr>
        <p:spPr>
          <a:xfrm>
            <a:off x="990600" y="1292168"/>
            <a:ext cx="11176329" cy="707886"/>
          </a:xfrm>
          <a:prstGeom prst="rect">
            <a:avLst/>
          </a:prstGeom>
          <a:noFill/>
        </p:spPr>
        <p:txBody>
          <a:bodyPr wrap="none" rtlCol="0">
            <a:spAutoFit/>
          </a:bodyPr>
          <a:lstStyle/>
          <a:p>
            <a:r>
              <a:rPr lang="ru-RU" sz="2000" dirty="0" smtClean="0"/>
              <a:t>Классифицируемый объект относится к тому классу, к которому относится ближайший к нему сосед.</a:t>
            </a:r>
          </a:p>
          <a:p>
            <a:endParaRPr lang="ru-RU" sz="2000" dirty="0"/>
          </a:p>
        </p:txBody>
      </p:sp>
    </p:spTree>
    <p:extLst>
      <p:ext uri="{BB962C8B-B14F-4D97-AF65-F5344CB8AC3E}">
        <p14:creationId xmlns:p14="http://schemas.microsoft.com/office/powerpoint/2010/main" val="50786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type="title"/>
          </p:nvPr>
        </p:nvSpPr>
        <p:spPr>
          <a:xfrm>
            <a:off x="0" y="92595"/>
            <a:ext cx="11713034" cy="694418"/>
          </a:xfrm>
        </p:spPr>
        <p:txBody>
          <a:bodyPr>
            <a:noAutofit/>
          </a:bodyPr>
          <a:lstStyle/>
          <a:p>
            <a:r>
              <a:rPr lang="ru-RU" sz="3600" i="1" dirty="0" smtClean="0">
                <a:solidFill>
                  <a:schemeClr val="tx2">
                    <a:lumMod val="60000"/>
                    <a:lumOff val="40000"/>
                  </a:schemeClr>
                </a:solidFill>
              </a:rPr>
              <a:t>Семейство методов БС</a:t>
            </a:r>
            <a:endParaRPr lang="ru-RU" sz="3600" i="1" dirty="0">
              <a:solidFill>
                <a:schemeClr val="tx2">
                  <a:lumMod val="60000"/>
                  <a:lumOff val="40000"/>
                </a:schemeClr>
              </a:solidFill>
            </a:endParaRPr>
          </a:p>
        </p:txBody>
      </p:sp>
      <p:sp>
        <p:nvSpPr>
          <p:cNvPr id="7" name="Нижний колонтитул 6"/>
          <p:cNvSpPr>
            <a:spLocks noGrp="1"/>
          </p:cNvSpPr>
          <p:nvPr>
            <p:ph type="ftr" sz="quarter" idx="11"/>
          </p:nvPr>
        </p:nvSpPr>
        <p:spPr/>
        <p:txBody>
          <a:bodyPr/>
          <a:lstStyle/>
          <a:p>
            <a:r>
              <a:rPr lang="ru-RU" dirty="0" smtClean="0"/>
              <a:t>НИУ "МЭИ", Каф. УИТ, </a:t>
            </a:r>
            <a:r>
              <a:rPr lang="ru-RU" dirty="0"/>
              <a:t>2020</a:t>
            </a:r>
            <a:r>
              <a:rPr lang="en-US" dirty="0"/>
              <a:t>-2021</a:t>
            </a:r>
            <a:endParaRPr lang="ru-RU" dirty="0"/>
          </a:p>
        </p:txBody>
      </p:sp>
      <p:sp>
        <p:nvSpPr>
          <p:cNvPr id="6" name="Номер слайда 5"/>
          <p:cNvSpPr>
            <a:spLocks noGrp="1"/>
          </p:cNvSpPr>
          <p:nvPr>
            <p:ph type="sldNum" sz="quarter" idx="12"/>
          </p:nvPr>
        </p:nvSpPr>
        <p:spPr/>
        <p:txBody>
          <a:bodyPr/>
          <a:lstStyle/>
          <a:p>
            <a:fld id="{42B5FB3D-FCB6-4F02-96CD-8C0D52B29842}" type="slidenum">
              <a:rPr lang="ru-RU" smtClean="0"/>
              <a:t>5</a:t>
            </a:fld>
            <a:endParaRPr lang="ru-RU"/>
          </a:p>
        </p:txBody>
      </p:sp>
      <p:sp>
        <p:nvSpPr>
          <p:cNvPr id="4" name="TextBox 3"/>
          <p:cNvSpPr txBox="1"/>
          <p:nvPr/>
        </p:nvSpPr>
        <p:spPr>
          <a:xfrm>
            <a:off x="380999" y="1357052"/>
            <a:ext cx="11332035" cy="1938992"/>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ru-RU" sz="2000" dirty="0" err="1" smtClean="0"/>
              <a:t>кБС</a:t>
            </a:r>
            <a:r>
              <a:rPr lang="ru-RU" sz="2000" dirty="0" smtClean="0"/>
              <a:t> – Решение принимается на основании анализа к ближайших соседей. Обычно к - нечетное число </a:t>
            </a:r>
            <a:r>
              <a:rPr lang="en-US" sz="2000" dirty="0" smtClean="0"/>
              <a:t>[5;25]</a:t>
            </a:r>
            <a:endParaRPr lang="ru-RU" sz="2000" dirty="0" smtClean="0"/>
          </a:p>
          <a:p>
            <a:pPr marL="285750" indent="-285750">
              <a:spcAft>
                <a:spcPts val="1200"/>
              </a:spcAft>
              <a:buFont typeface="Arial" panose="020B0604020202020204" pitchFamily="34" charset="0"/>
              <a:buChar char="•"/>
            </a:pPr>
            <a:r>
              <a:rPr lang="ru-RU" sz="2000" dirty="0" smtClean="0"/>
              <a:t>Взвешенный </a:t>
            </a:r>
            <a:r>
              <a:rPr lang="ru-RU" sz="2000" dirty="0" err="1" smtClean="0"/>
              <a:t>кБС</a:t>
            </a:r>
            <a:r>
              <a:rPr lang="en-US" sz="2000" dirty="0" smtClean="0"/>
              <a:t> – </a:t>
            </a:r>
            <a:r>
              <a:rPr lang="ru-RU" sz="2000" dirty="0" smtClean="0"/>
              <a:t>наиболее близкие соседи имеют больший вес при голосовании. </a:t>
            </a:r>
          </a:p>
          <a:p>
            <a:pPr marL="285750" indent="-285750">
              <a:spcAft>
                <a:spcPts val="1200"/>
              </a:spcAft>
              <a:buFont typeface="Arial" panose="020B0604020202020204" pitchFamily="34" charset="0"/>
              <a:buChar char="•"/>
            </a:pPr>
            <a:r>
              <a:rPr lang="ru-RU" sz="2000" dirty="0" smtClean="0"/>
              <a:t>Модифицированный МБС – поиск соседей только определенной области признакового пространства, с целью сокращения вычислительных  операций. </a:t>
            </a:r>
          </a:p>
        </p:txBody>
      </p:sp>
      <p:pic>
        <p:nvPicPr>
          <p:cNvPr id="8" name="Рисунок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61279" y="3633926"/>
            <a:ext cx="2190476" cy="2219048"/>
          </a:xfrm>
          <a:prstGeom prst="rect">
            <a:avLst/>
          </a:prstGeom>
        </p:spPr>
      </p:pic>
    </p:spTree>
    <p:extLst>
      <p:ext uri="{BB962C8B-B14F-4D97-AF65-F5344CB8AC3E}">
        <p14:creationId xmlns:p14="http://schemas.microsoft.com/office/powerpoint/2010/main" val="29229522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506412"/>
          </a:xfrm>
        </p:spPr>
        <p:txBody>
          <a:bodyPr>
            <a:noAutofit/>
          </a:bodyPr>
          <a:lstStyle/>
          <a:p>
            <a:r>
              <a:rPr lang="ru-RU" sz="3600" i="1" dirty="0">
                <a:solidFill>
                  <a:schemeClr val="tx2">
                    <a:lumMod val="60000"/>
                    <a:lumOff val="40000"/>
                  </a:schemeClr>
                </a:solidFill>
              </a:rPr>
              <a:t>Наивный байесовский метод (НБ)</a:t>
            </a:r>
          </a:p>
        </p:txBody>
      </p:sp>
      <p:sp>
        <p:nvSpPr>
          <p:cNvPr id="3" name="Объект 2"/>
          <p:cNvSpPr>
            <a:spLocks noGrp="1"/>
          </p:cNvSpPr>
          <p:nvPr>
            <p:ph idx="1"/>
          </p:nvPr>
        </p:nvSpPr>
        <p:spPr>
          <a:xfrm>
            <a:off x="752475" y="1136651"/>
            <a:ext cx="2495550" cy="396874"/>
          </a:xfrm>
        </p:spPr>
        <p:txBody>
          <a:bodyPr>
            <a:normAutofit/>
          </a:bodyPr>
          <a:lstStyle/>
          <a:p>
            <a:pPr marL="0" indent="0">
              <a:buNone/>
            </a:pPr>
            <a:r>
              <a:rPr lang="ru-RU" sz="2000" dirty="0"/>
              <a:t>теорема </a:t>
            </a:r>
            <a:r>
              <a:rPr lang="ru-RU" sz="2000" dirty="0" smtClean="0"/>
              <a:t>Байеса: </a:t>
            </a:r>
            <a:endParaRPr lang="ru-RU" sz="2000" dirty="0"/>
          </a:p>
        </p:txBody>
      </p:sp>
      <p:sp>
        <p:nvSpPr>
          <p:cNvPr id="4" name="Нижний колонтитул 3"/>
          <p:cNvSpPr>
            <a:spLocks noGrp="1"/>
          </p:cNvSpPr>
          <p:nvPr>
            <p:ph type="ftr" sz="quarter" idx="11"/>
          </p:nvPr>
        </p:nvSpPr>
        <p:spPr/>
        <p:txBody>
          <a:bodyPr/>
          <a:lstStyle/>
          <a:p>
            <a:r>
              <a:rPr lang="ru-RU" dirty="0" smtClean="0"/>
              <a:t>НИУ "МЭИ", Каф. УИТ, </a:t>
            </a:r>
            <a:r>
              <a:rPr lang="ru-RU" dirty="0"/>
              <a:t>2020</a:t>
            </a:r>
            <a:r>
              <a:rPr lang="en-US" dirty="0"/>
              <a:t>-2021</a:t>
            </a:r>
            <a:endParaRPr lang="ru-RU" dirty="0"/>
          </a:p>
        </p:txBody>
      </p:sp>
      <p:sp>
        <p:nvSpPr>
          <p:cNvPr id="5" name="Номер слайда 4"/>
          <p:cNvSpPr>
            <a:spLocks noGrp="1"/>
          </p:cNvSpPr>
          <p:nvPr>
            <p:ph type="sldNum" sz="quarter" idx="12"/>
          </p:nvPr>
        </p:nvSpPr>
        <p:spPr/>
        <p:txBody>
          <a:bodyPr/>
          <a:lstStyle/>
          <a:p>
            <a:fld id="{42B5FB3D-FCB6-4F02-96CD-8C0D52B29842}" type="slidenum">
              <a:rPr lang="ru-RU" smtClean="0"/>
              <a:t>6</a:t>
            </a:fld>
            <a:endParaRPr lang="ru-RU"/>
          </a:p>
        </p:txBody>
      </p:sp>
      <p:sp>
        <p:nvSpPr>
          <p:cNvPr id="6" name="Rectangle 2"/>
          <p:cNvSpPr>
            <a:spLocks noChangeArrowheads="1"/>
          </p:cNvSpPr>
          <p:nvPr/>
        </p:nvSpPr>
        <p:spPr bwMode="auto">
          <a:xfrm>
            <a:off x="0" y="412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7" name="Объект 6"/>
          <p:cNvGraphicFramePr>
            <a:graphicFrameLocks noChangeAspect="1"/>
          </p:cNvGraphicFramePr>
          <p:nvPr>
            <p:extLst>
              <p:ext uri="{D42A27DB-BD31-4B8C-83A1-F6EECF244321}">
                <p14:modId xmlns:p14="http://schemas.microsoft.com/office/powerpoint/2010/main" val="585935599"/>
              </p:ext>
            </p:extLst>
          </p:nvPr>
        </p:nvGraphicFramePr>
        <p:xfrm>
          <a:off x="3593843" y="987058"/>
          <a:ext cx="2730757" cy="696912"/>
        </p:xfrm>
        <a:graphic>
          <a:graphicData uri="http://schemas.openxmlformats.org/presentationml/2006/ole">
            <mc:AlternateContent xmlns:mc="http://schemas.openxmlformats.org/markup-compatibility/2006">
              <mc:Choice xmlns:v="urn:schemas-microsoft-com:vml" Requires="v">
                <p:oleObj spid="_x0000_s14432" name="Уравнение" r:id="rId3" imgW="1828800" imgH="469900" progId="Equation.3">
                  <p:embed/>
                </p:oleObj>
              </mc:Choice>
              <mc:Fallback>
                <p:oleObj name="Уравнение" r:id="rId3" imgW="1828800" imgH="4699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93843" y="987058"/>
                        <a:ext cx="2730757" cy="696912"/>
                      </a:xfrm>
                      <a:prstGeom prst="rect">
                        <a:avLst/>
                      </a:prstGeom>
                      <a:noFill/>
                    </p:spPr>
                  </p:pic>
                </p:oleObj>
              </mc:Fallback>
            </mc:AlternateContent>
          </a:graphicData>
        </a:graphic>
      </p:graphicFrame>
      <p:sp>
        <p:nvSpPr>
          <p:cNvPr id="8" name="Прямоугольник 7"/>
          <p:cNvSpPr/>
          <p:nvPr/>
        </p:nvSpPr>
        <p:spPr>
          <a:xfrm>
            <a:off x="752474" y="1801883"/>
            <a:ext cx="10829925" cy="707886"/>
          </a:xfrm>
          <a:prstGeom prst="rect">
            <a:avLst/>
          </a:prstGeom>
        </p:spPr>
        <p:txBody>
          <a:bodyPr wrap="square">
            <a:spAutoFit/>
          </a:bodyPr>
          <a:lstStyle/>
          <a:p>
            <a:r>
              <a:rPr lang="ru-RU" sz="2000" dirty="0"/>
              <a:t>позволяет определить вероятность какого-либо события при условии, что произошло другое статистически взаимозависимое с ним событие.</a:t>
            </a:r>
          </a:p>
        </p:txBody>
      </p:sp>
      <mc:AlternateContent xmlns:mc="http://schemas.openxmlformats.org/markup-compatibility/2006" xmlns:a14="http://schemas.microsoft.com/office/drawing/2010/main">
        <mc:Choice Requires="a14">
          <p:sp>
            <p:nvSpPr>
              <p:cNvPr id="16" name="TextBox 15"/>
              <p:cNvSpPr txBox="1"/>
              <p:nvPr/>
            </p:nvSpPr>
            <p:spPr>
              <a:xfrm>
                <a:off x="609600" y="2778127"/>
                <a:ext cx="11315700" cy="3352649"/>
              </a:xfrm>
              <a:prstGeom prst="rect">
                <a:avLst/>
              </a:prstGeom>
              <a:noFill/>
            </p:spPr>
            <p:txBody>
              <a:bodyPr wrap="square" rtlCol="0">
                <a:spAutoFit/>
              </a:bodyPr>
              <a:lstStyle/>
              <a:p>
                <a:r>
                  <a:rPr lang="en-US" sz="2000" dirty="0" smtClean="0"/>
                  <a:t>P (“</a:t>
                </a:r>
                <a:r>
                  <a:rPr lang="ru-RU" sz="2000" dirty="0" smtClean="0"/>
                  <a:t>болен</a:t>
                </a:r>
                <a:r>
                  <a:rPr lang="en-US" sz="2000" dirty="0" smtClean="0"/>
                  <a:t>”| </a:t>
                </a:r>
                <a:r>
                  <a:rPr lang="ru-RU" sz="2000" dirty="0" smtClean="0"/>
                  <a:t>болен) = 0.9</a:t>
                </a:r>
              </a:p>
              <a:p>
                <a:r>
                  <a:rPr lang="en-US" sz="2000" dirty="0"/>
                  <a:t>P (“</a:t>
                </a:r>
                <a:r>
                  <a:rPr lang="ru-RU" sz="2000" dirty="0"/>
                  <a:t>болен</a:t>
                </a:r>
                <a:r>
                  <a:rPr lang="en-US" sz="2000" dirty="0"/>
                  <a:t>”| </a:t>
                </a:r>
                <a:r>
                  <a:rPr lang="ru-RU" sz="2000" dirty="0" smtClean="0"/>
                  <a:t>здоров) </a:t>
                </a:r>
                <a:r>
                  <a:rPr lang="ru-RU" sz="2000" dirty="0"/>
                  <a:t>= </a:t>
                </a:r>
                <a:r>
                  <a:rPr lang="ru-RU" sz="2000" dirty="0" smtClean="0"/>
                  <a:t>0.01</a:t>
                </a:r>
              </a:p>
              <a:p>
                <a:r>
                  <a:rPr lang="en-US" sz="2000" dirty="0"/>
                  <a:t>P </a:t>
                </a:r>
                <a:r>
                  <a:rPr lang="ru-RU" sz="2000" dirty="0" smtClean="0"/>
                  <a:t>(болен</a:t>
                </a:r>
                <a:r>
                  <a:rPr lang="ru-RU" sz="2000" dirty="0"/>
                  <a:t>) = </a:t>
                </a:r>
                <a:r>
                  <a:rPr lang="ru-RU" sz="2000" dirty="0" smtClean="0"/>
                  <a:t>0.001; </a:t>
                </a:r>
                <a:r>
                  <a:rPr lang="en-US" sz="2000" dirty="0"/>
                  <a:t>P </a:t>
                </a:r>
                <a:r>
                  <a:rPr lang="ru-RU" sz="2000" dirty="0" smtClean="0"/>
                  <a:t>(здоров) </a:t>
                </a:r>
                <a:r>
                  <a:rPr lang="ru-RU" sz="2000" dirty="0"/>
                  <a:t>= </a:t>
                </a:r>
                <a:r>
                  <a:rPr lang="ru-RU" sz="2000" dirty="0" smtClean="0"/>
                  <a:t>1 - 0.001 = 0.999</a:t>
                </a:r>
              </a:p>
              <a:p>
                <a:r>
                  <a:rPr lang="ru-RU" sz="2000" dirty="0" smtClean="0"/>
                  <a:t>Р(«болен») = </a:t>
                </a:r>
                <a:r>
                  <a:rPr lang="en-US" sz="2000" dirty="0"/>
                  <a:t>P (“</a:t>
                </a:r>
                <a:r>
                  <a:rPr lang="ru-RU" sz="2000" dirty="0"/>
                  <a:t>болен</a:t>
                </a:r>
                <a:r>
                  <a:rPr lang="en-US" sz="2000" dirty="0"/>
                  <a:t>”| </a:t>
                </a:r>
                <a:r>
                  <a:rPr lang="ru-RU" sz="2000" dirty="0"/>
                  <a:t>болен) </a:t>
                </a:r>
                <a:r>
                  <a:rPr lang="ru-RU" sz="2000" dirty="0" smtClean="0"/>
                  <a:t>* </a:t>
                </a:r>
                <a:r>
                  <a:rPr lang="en-US" sz="2000" dirty="0"/>
                  <a:t>P </a:t>
                </a:r>
                <a:r>
                  <a:rPr lang="ru-RU" sz="2000" dirty="0"/>
                  <a:t>(болен) </a:t>
                </a:r>
                <a:r>
                  <a:rPr lang="ru-RU" sz="2000" dirty="0" smtClean="0"/>
                  <a:t> + </a:t>
                </a:r>
                <a:r>
                  <a:rPr lang="en-US" sz="2000" dirty="0"/>
                  <a:t>P (“</a:t>
                </a:r>
                <a:r>
                  <a:rPr lang="ru-RU" sz="2000" dirty="0"/>
                  <a:t>болен</a:t>
                </a:r>
                <a:r>
                  <a:rPr lang="en-US" sz="2000" dirty="0"/>
                  <a:t>”| </a:t>
                </a:r>
                <a:r>
                  <a:rPr lang="ru-RU" sz="2000" dirty="0"/>
                  <a:t>здоров) </a:t>
                </a:r>
                <a:r>
                  <a:rPr lang="ru-RU" sz="2000" dirty="0" smtClean="0"/>
                  <a:t>*</a:t>
                </a:r>
                <a:r>
                  <a:rPr lang="en-US" sz="2000" dirty="0"/>
                  <a:t> P </a:t>
                </a:r>
                <a:r>
                  <a:rPr lang="ru-RU" sz="2000" dirty="0"/>
                  <a:t>(здоров) </a:t>
                </a:r>
                <a:r>
                  <a:rPr lang="ru-RU" sz="2000" dirty="0" smtClean="0"/>
                  <a:t> = 0.0109</a:t>
                </a:r>
              </a:p>
              <a:p>
                <a:endParaRPr lang="ru-RU" sz="2000" dirty="0"/>
              </a:p>
              <a:p>
                <a:r>
                  <a:rPr lang="en-US" sz="2000" dirty="0"/>
                  <a:t>P </a:t>
                </a:r>
                <a:r>
                  <a:rPr lang="en-US" sz="2000" dirty="0" smtClean="0"/>
                  <a:t>(</a:t>
                </a:r>
                <a:r>
                  <a:rPr lang="ru-RU" sz="2000" dirty="0"/>
                  <a:t>здоров </a:t>
                </a:r>
                <a:r>
                  <a:rPr lang="en-US" sz="2000" dirty="0" smtClean="0"/>
                  <a:t>| </a:t>
                </a:r>
                <a:r>
                  <a:rPr lang="ru-RU" sz="2000" dirty="0" smtClean="0"/>
                  <a:t>«болен») </a:t>
                </a:r>
                <a14:m>
                  <m:oMath xmlns:m="http://schemas.openxmlformats.org/officeDocument/2006/math">
                    <m:r>
                      <a:rPr lang="en-US" sz="2000" i="1">
                        <a:latin typeface="Cambria Math" panose="02040503050406030204" pitchFamily="18" charset="0"/>
                      </a:rPr>
                      <m:t>=</m:t>
                    </m:r>
                    <m:f>
                      <m:fPr>
                        <m:ctrlPr>
                          <a:rPr lang="en-US" sz="2000" i="1">
                            <a:latin typeface="Cambria Math" panose="02040503050406030204" pitchFamily="18" charset="0"/>
                          </a:rPr>
                        </m:ctrlPr>
                      </m:fPr>
                      <m:num>
                        <m:r>
                          <a:rPr lang="en-US" sz="2000" b="0" i="1" smtClean="0">
                            <a:latin typeface="Cambria Math" panose="02040503050406030204" pitchFamily="18" charset="0"/>
                          </a:rPr>
                          <m:t>𝑃</m:t>
                        </m:r>
                        <m:r>
                          <a:rPr lang="ru-RU" sz="2000" b="0" i="1" smtClean="0">
                            <a:latin typeface="Cambria Math" panose="02040503050406030204" pitchFamily="18" charset="0"/>
                          </a:rPr>
                          <m:t>("болен"</m:t>
                        </m:r>
                        <m:r>
                          <a:rPr lang="en-US" sz="2000" b="0" i="1" smtClean="0">
                            <a:latin typeface="Cambria Math" panose="02040503050406030204" pitchFamily="18" charset="0"/>
                          </a:rPr>
                          <m:t>|</m:t>
                        </m:r>
                        <m:r>
                          <a:rPr lang="ru-RU" sz="2000" b="0" i="1" smtClean="0">
                            <a:latin typeface="Cambria Math" panose="02040503050406030204" pitchFamily="18" charset="0"/>
                          </a:rPr>
                          <m:t>здоров)∗</m:t>
                        </m:r>
                        <m:r>
                          <a:rPr lang="en-US" sz="2000" b="0" i="1" smtClean="0">
                            <a:latin typeface="Cambria Math" panose="02040503050406030204" pitchFamily="18" charset="0"/>
                          </a:rPr>
                          <m:t>𝑃</m:t>
                        </m:r>
                        <m:r>
                          <a:rPr lang="en-US" sz="2000" b="0" i="1" smtClean="0">
                            <a:latin typeface="Cambria Math" panose="02040503050406030204" pitchFamily="18" charset="0"/>
                          </a:rPr>
                          <m:t>(здоров)</m:t>
                        </m:r>
                      </m:num>
                      <m:den>
                        <m:r>
                          <a:rPr lang="en-US" sz="2000" b="0" i="1" smtClean="0">
                            <a:latin typeface="Cambria Math" panose="02040503050406030204" pitchFamily="18" charset="0"/>
                            <a:ea typeface="Cambria Math" panose="02040503050406030204" pitchFamily="18" charset="0"/>
                          </a:rPr>
                          <m:t>𝑃</m:t>
                        </m:r>
                        <m:r>
                          <a:rPr lang="en-US" sz="2000" b="0" i="1" smtClean="0">
                            <a:latin typeface="Cambria Math" panose="02040503050406030204" pitchFamily="18" charset="0"/>
                            <a:ea typeface="Cambria Math" panose="02040503050406030204" pitchFamily="18" charset="0"/>
                          </a:rPr>
                          <m:t>("болен")</m:t>
                        </m:r>
                      </m:den>
                    </m:f>
                    <m:r>
                      <a:rPr lang="ru-RU" sz="2000" b="0" i="1" smtClean="0">
                        <a:latin typeface="Cambria Math" panose="02040503050406030204" pitchFamily="18" charset="0"/>
                        <a:ea typeface="Cambria Math" panose="02040503050406030204" pitchFamily="18" charset="0"/>
                      </a:rPr>
                      <m:t>= </m:t>
                    </m:r>
                    <m:f>
                      <m:fPr>
                        <m:ctrlPr>
                          <a:rPr lang="ru-RU" sz="2000" b="0" i="1" smtClean="0">
                            <a:latin typeface="Cambria Math" panose="02040503050406030204" pitchFamily="18" charset="0"/>
                            <a:ea typeface="Cambria Math" panose="02040503050406030204" pitchFamily="18" charset="0"/>
                          </a:rPr>
                        </m:ctrlPr>
                      </m:fPr>
                      <m:num>
                        <m:r>
                          <a:rPr lang="ru-RU" sz="2000" b="0" i="1" smtClean="0">
                            <a:latin typeface="Cambria Math" panose="02040503050406030204" pitchFamily="18" charset="0"/>
                            <a:ea typeface="Cambria Math" panose="02040503050406030204" pitchFamily="18" charset="0"/>
                          </a:rPr>
                          <m:t>0.01∗0.999</m:t>
                        </m:r>
                      </m:num>
                      <m:den>
                        <m:r>
                          <a:rPr lang="ru-RU" sz="2000" b="0" i="1" smtClean="0">
                            <a:latin typeface="Cambria Math" panose="02040503050406030204" pitchFamily="18" charset="0"/>
                            <a:ea typeface="Cambria Math" panose="02040503050406030204" pitchFamily="18" charset="0"/>
                          </a:rPr>
                          <m:t>0.0109</m:t>
                        </m:r>
                      </m:den>
                    </m:f>
                    <m:r>
                      <a:rPr lang="ru-RU" sz="2000" b="0" i="1" smtClean="0">
                        <a:latin typeface="Cambria Math" panose="02040503050406030204" pitchFamily="18" charset="0"/>
                        <a:ea typeface="Cambria Math" panose="02040503050406030204" pitchFamily="18" charset="0"/>
                      </a:rPr>
                      <m:t> ≈0.917 </m:t>
                    </m:r>
                  </m:oMath>
                </a14:m>
                <a:r>
                  <a:rPr lang="ru-RU" sz="2000" dirty="0"/>
                  <a:t> </a:t>
                </a:r>
              </a:p>
              <a:p>
                <a:endParaRPr lang="ru-RU" sz="2000" dirty="0"/>
              </a:p>
              <a:p>
                <a:endParaRPr lang="ru-RU" sz="2000" dirty="0"/>
              </a:p>
              <a:p>
                <a:endParaRPr lang="ru-RU" sz="2000" dirty="0"/>
              </a:p>
              <a:p>
                <a:endParaRPr lang="ru-RU" sz="2000" dirty="0"/>
              </a:p>
            </p:txBody>
          </p:sp>
        </mc:Choice>
        <mc:Fallback xmlns="">
          <p:sp>
            <p:nvSpPr>
              <p:cNvPr id="16" name="TextBox 15"/>
              <p:cNvSpPr txBox="1">
                <a:spLocks noRot="1" noChangeAspect="1" noMove="1" noResize="1" noEditPoints="1" noAdjustHandles="1" noChangeArrowheads="1" noChangeShapeType="1" noTextEdit="1"/>
              </p:cNvSpPr>
              <p:nvPr/>
            </p:nvSpPr>
            <p:spPr>
              <a:xfrm>
                <a:off x="609600" y="2778127"/>
                <a:ext cx="11315700" cy="3352649"/>
              </a:xfrm>
              <a:prstGeom prst="rect">
                <a:avLst/>
              </a:prstGeom>
              <a:blipFill rotWithShape="0">
                <a:blip r:embed="rId5"/>
                <a:stretch>
                  <a:fillRect l="-539" t="-1091"/>
                </a:stretch>
              </a:blipFill>
            </p:spPr>
            <p:txBody>
              <a:bodyPr/>
              <a:lstStyle/>
              <a:p>
                <a:r>
                  <a:rPr lang="ru-RU">
                    <a:noFill/>
                  </a:rPr>
                  <a:t> </a:t>
                </a:r>
              </a:p>
            </p:txBody>
          </p:sp>
        </mc:Fallback>
      </mc:AlternateContent>
      <p:sp>
        <p:nvSpPr>
          <p:cNvPr id="19" name="Rectangle 12"/>
          <p:cNvSpPr>
            <a:spLocks noChangeArrowheads="1"/>
          </p:cNvSpPr>
          <p:nvPr/>
        </p:nvSpPr>
        <p:spPr bwMode="auto">
          <a:xfrm flipV="1">
            <a:off x="4392483" y="5603658"/>
            <a:ext cx="1416040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Tree>
    <p:extLst>
      <p:ext uri="{BB962C8B-B14F-4D97-AF65-F5344CB8AC3E}">
        <p14:creationId xmlns:p14="http://schemas.microsoft.com/office/powerpoint/2010/main" val="20182332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506412"/>
          </a:xfrm>
        </p:spPr>
        <p:txBody>
          <a:bodyPr>
            <a:noAutofit/>
          </a:bodyPr>
          <a:lstStyle/>
          <a:p>
            <a:r>
              <a:rPr lang="ru-RU" sz="3600" i="1" dirty="0">
                <a:solidFill>
                  <a:schemeClr val="tx2">
                    <a:lumMod val="60000"/>
                    <a:lumOff val="40000"/>
                  </a:schemeClr>
                </a:solidFill>
              </a:rPr>
              <a:t>Наивный байесовский метод (НБ)</a:t>
            </a:r>
          </a:p>
        </p:txBody>
      </p:sp>
      <p:sp>
        <p:nvSpPr>
          <p:cNvPr id="3" name="Объект 2"/>
          <p:cNvSpPr>
            <a:spLocks noGrp="1"/>
          </p:cNvSpPr>
          <p:nvPr>
            <p:ph idx="1"/>
          </p:nvPr>
        </p:nvSpPr>
        <p:spPr>
          <a:xfrm>
            <a:off x="781050" y="1660813"/>
            <a:ext cx="2495550" cy="396874"/>
          </a:xfrm>
        </p:spPr>
        <p:txBody>
          <a:bodyPr>
            <a:normAutofit/>
          </a:bodyPr>
          <a:lstStyle/>
          <a:p>
            <a:pPr marL="0" indent="0">
              <a:buNone/>
            </a:pPr>
            <a:r>
              <a:rPr lang="ru-RU" sz="2000" dirty="0"/>
              <a:t>теорема </a:t>
            </a:r>
            <a:r>
              <a:rPr lang="ru-RU" sz="2000" dirty="0" smtClean="0"/>
              <a:t>Байеса: </a:t>
            </a:r>
            <a:endParaRPr lang="ru-RU" sz="2000" dirty="0"/>
          </a:p>
        </p:txBody>
      </p:sp>
      <p:sp>
        <p:nvSpPr>
          <p:cNvPr id="4" name="Нижний колонтитул 3"/>
          <p:cNvSpPr>
            <a:spLocks noGrp="1"/>
          </p:cNvSpPr>
          <p:nvPr>
            <p:ph type="ftr" sz="quarter" idx="11"/>
          </p:nvPr>
        </p:nvSpPr>
        <p:spPr/>
        <p:txBody>
          <a:bodyPr/>
          <a:lstStyle/>
          <a:p>
            <a:r>
              <a:rPr lang="ru-RU" dirty="0" smtClean="0"/>
              <a:t>НИУ "МЭИ", Каф. УИТ, </a:t>
            </a:r>
            <a:r>
              <a:rPr lang="ru-RU" dirty="0"/>
              <a:t>2020</a:t>
            </a:r>
            <a:r>
              <a:rPr lang="en-US" dirty="0"/>
              <a:t>-2021</a:t>
            </a:r>
            <a:endParaRPr lang="ru-RU" dirty="0"/>
          </a:p>
        </p:txBody>
      </p:sp>
      <p:sp>
        <p:nvSpPr>
          <p:cNvPr id="5" name="Номер слайда 4"/>
          <p:cNvSpPr>
            <a:spLocks noGrp="1"/>
          </p:cNvSpPr>
          <p:nvPr>
            <p:ph type="sldNum" sz="quarter" idx="12"/>
          </p:nvPr>
        </p:nvSpPr>
        <p:spPr/>
        <p:txBody>
          <a:bodyPr/>
          <a:lstStyle/>
          <a:p>
            <a:fld id="{42B5FB3D-FCB6-4F02-96CD-8C0D52B29842}" type="slidenum">
              <a:rPr lang="ru-RU" smtClean="0"/>
              <a:t>7</a:t>
            </a:fld>
            <a:endParaRPr lang="ru-RU"/>
          </a:p>
        </p:txBody>
      </p:sp>
      <p:sp>
        <p:nvSpPr>
          <p:cNvPr id="6" name="Rectangle 2"/>
          <p:cNvSpPr>
            <a:spLocks noChangeArrowheads="1"/>
          </p:cNvSpPr>
          <p:nvPr/>
        </p:nvSpPr>
        <p:spPr bwMode="auto">
          <a:xfrm>
            <a:off x="0" y="412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7" name="Объект 6"/>
          <p:cNvGraphicFramePr>
            <a:graphicFrameLocks noChangeAspect="1"/>
          </p:cNvGraphicFramePr>
          <p:nvPr>
            <p:extLst>
              <p:ext uri="{D42A27DB-BD31-4B8C-83A1-F6EECF244321}">
                <p14:modId xmlns:p14="http://schemas.microsoft.com/office/powerpoint/2010/main" val="3380212930"/>
              </p:ext>
            </p:extLst>
          </p:nvPr>
        </p:nvGraphicFramePr>
        <p:xfrm>
          <a:off x="3622418" y="1511220"/>
          <a:ext cx="2730757" cy="696912"/>
        </p:xfrm>
        <a:graphic>
          <a:graphicData uri="http://schemas.openxmlformats.org/presentationml/2006/ole">
            <mc:AlternateContent xmlns:mc="http://schemas.openxmlformats.org/markup-compatibility/2006">
              <mc:Choice xmlns:v="urn:schemas-microsoft-com:vml" Requires="v">
                <p:oleObj spid="_x0000_s20490" name="Уравнение" r:id="rId3" imgW="1828800" imgH="469900" progId="Equation.3">
                  <p:embed/>
                </p:oleObj>
              </mc:Choice>
              <mc:Fallback>
                <p:oleObj name="Уравнение" r:id="rId3" imgW="1828800" imgH="4699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22418" y="1511220"/>
                        <a:ext cx="2730757" cy="696912"/>
                      </a:xfrm>
                      <a:prstGeom prst="rect">
                        <a:avLst/>
                      </a:prstGeom>
                      <a:noFill/>
                    </p:spPr>
                  </p:pic>
                </p:oleObj>
              </mc:Fallback>
            </mc:AlternateContent>
          </a:graphicData>
        </a:graphic>
      </p:graphicFrame>
      <p:graphicFrame>
        <p:nvGraphicFramePr>
          <p:cNvPr id="13" name="Объект 12"/>
          <p:cNvGraphicFramePr>
            <a:graphicFrameLocks noChangeAspect="1"/>
          </p:cNvGraphicFramePr>
          <p:nvPr>
            <p:extLst>
              <p:ext uri="{D42A27DB-BD31-4B8C-83A1-F6EECF244321}">
                <p14:modId xmlns:p14="http://schemas.microsoft.com/office/powerpoint/2010/main" val="3116316326"/>
              </p:ext>
            </p:extLst>
          </p:nvPr>
        </p:nvGraphicFramePr>
        <p:xfrm>
          <a:off x="781050" y="2761497"/>
          <a:ext cx="560858" cy="334128"/>
        </p:xfrm>
        <a:graphic>
          <a:graphicData uri="http://schemas.openxmlformats.org/presentationml/2006/ole">
            <mc:AlternateContent xmlns:mc="http://schemas.openxmlformats.org/markup-compatibility/2006">
              <mc:Choice xmlns:v="urn:schemas-microsoft-com:vml" Requires="v">
                <p:oleObj spid="_x0000_s20491" name="Уравнение" r:id="rId5" imgW="444114" imgH="266469" progId="Equation.3">
                  <p:embed/>
                </p:oleObj>
              </mc:Choice>
              <mc:Fallback>
                <p:oleObj name="Уравнение" r:id="rId5" imgW="444114" imgH="266469"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1050" y="2761497"/>
                        <a:ext cx="560858" cy="334128"/>
                      </a:xfrm>
                      <a:prstGeom prst="rect">
                        <a:avLst/>
                      </a:prstGeom>
                      <a:noFill/>
                    </p:spPr>
                  </p:pic>
                </p:oleObj>
              </mc:Fallback>
            </mc:AlternateContent>
          </a:graphicData>
        </a:graphic>
      </p:graphicFrame>
      <p:sp>
        <p:nvSpPr>
          <p:cNvPr id="15" name="Прямоугольник 14"/>
          <p:cNvSpPr/>
          <p:nvPr/>
        </p:nvSpPr>
        <p:spPr>
          <a:xfrm>
            <a:off x="470233" y="2714344"/>
            <a:ext cx="10326217" cy="707886"/>
          </a:xfrm>
          <a:prstGeom prst="rect">
            <a:avLst/>
          </a:prstGeom>
        </p:spPr>
        <p:txBody>
          <a:bodyPr wrap="square">
            <a:spAutoFit/>
          </a:bodyPr>
          <a:lstStyle/>
          <a:p>
            <a:pPr marL="342900" indent="-342900">
              <a:buFont typeface="Arial" panose="020B0604020202020204" pitchFamily="34" charset="0"/>
              <a:buChar char="•"/>
            </a:pPr>
            <a:r>
              <a:rPr lang="ru-RU" sz="2000" dirty="0" smtClean="0"/>
              <a:t>         - одинакова </a:t>
            </a:r>
            <a:r>
              <a:rPr lang="ru-RU" sz="2000" dirty="0"/>
              <a:t>для различных классов и может быть исключена из дальнейшего </a:t>
            </a:r>
            <a:r>
              <a:rPr lang="ru-RU" sz="2000" dirty="0" smtClean="0"/>
              <a:t>рассмотрения  </a:t>
            </a:r>
            <a:endParaRPr lang="ru-RU" sz="2000" dirty="0"/>
          </a:p>
        </p:txBody>
      </p:sp>
      <p:sp>
        <p:nvSpPr>
          <p:cNvPr id="16" name="TextBox 15"/>
          <p:cNvSpPr txBox="1"/>
          <p:nvPr/>
        </p:nvSpPr>
        <p:spPr>
          <a:xfrm>
            <a:off x="470233" y="3411190"/>
            <a:ext cx="11315700" cy="1015663"/>
          </a:xfrm>
          <a:prstGeom prst="rect">
            <a:avLst/>
          </a:prstGeom>
          <a:noFill/>
        </p:spPr>
        <p:txBody>
          <a:bodyPr wrap="square" rtlCol="0">
            <a:spAutoFit/>
          </a:bodyPr>
          <a:lstStyle/>
          <a:p>
            <a:pPr marL="342900" indent="-342900">
              <a:buFont typeface="Arial" panose="020B0604020202020204" pitchFamily="34" charset="0"/>
              <a:buChar char="•"/>
            </a:pPr>
            <a:r>
              <a:rPr lang="ru-RU" sz="2000" u="sng" dirty="0"/>
              <a:t>Допущение</a:t>
            </a:r>
            <a:r>
              <a:rPr lang="ru-RU" sz="2000" dirty="0"/>
              <a:t>: </a:t>
            </a:r>
            <a:r>
              <a:rPr lang="ru-RU" sz="2000" dirty="0" smtClean="0"/>
              <a:t>признаки (свойства, термины,…), которыми описывается объект, независимы между собой.</a:t>
            </a:r>
          </a:p>
          <a:p>
            <a:pPr marL="342900" indent="-342900">
              <a:buFont typeface="Arial" panose="020B0604020202020204" pitchFamily="34" charset="0"/>
              <a:buChar char="•"/>
            </a:pPr>
            <a:r>
              <a:rPr lang="ru-RU" sz="2000" dirty="0" smtClean="0"/>
              <a:t>Данное допущение значительно упрощает задачу, но крайне редко выполняется на практике</a:t>
            </a:r>
            <a:endParaRPr lang="ru-RU" sz="2000" dirty="0"/>
          </a:p>
        </p:txBody>
      </p:sp>
      <p:graphicFrame>
        <p:nvGraphicFramePr>
          <p:cNvPr id="18" name="Объект 17"/>
          <p:cNvGraphicFramePr>
            <a:graphicFrameLocks noChangeAspect="1"/>
          </p:cNvGraphicFramePr>
          <p:nvPr>
            <p:extLst>
              <p:ext uri="{D42A27DB-BD31-4B8C-83A1-F6EECF244321}">
                <p14:modId xmlns:p14="http://schemas.microsoft.com/office/powerpoint/2010/main" val="3368736256"/>
              </p:ext>
            </p:extLst>
          </p:nvPr>
        </p:nvGraphicFramePr>
        <p:xfrm>
          <a:off x="4506783" y="4339735"/>
          <a:ext cx="2253118" cy="585556"/>
        </p:xfrm>
        <a:graphic>
          <a:graphicData uri="http://schemas.openxmlformats.org/presentationml/2006/ole">
            <mc:AlternateContent xmlns:mc="http://schemas.openxmlformats.org/markup-compatibility/2006">
              <mc:Choice xmlns:v="urn:schemas-microsoft-com:vml" Requires="v">
                <p:oleObj spid="_x0000_s20492" name="Уравнение" r:id="rId7" imgW="1688367" imgH="431613" progId="Equation.3">
                  <p:embed/>
                </p:oleObj>
              </mc:Choice>
              <mc:Fallback>
                <p:oleObj name="Уравнение" r:id="rId7" imgW="1688367" imgH="431613"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06783" y="4339735"/>
                        <a:ext cx="2253118" cy="585556"/>
                      </a:xfrm>
                      <a:prstGeom prst="rect">
                        <a:avLst/>
                      </a:prstGeom>
                      <a:noFill/>
                    </p:spPr>
                  </p:pic>
                </p:oleObj>
              </mc:Fallback>
            </mc:AlternateContent>
          </a:graphicData>
        </a:graphic>
      </p:graphicFrame>
      <p:sp>
        <p:nvSpPr>
          <p:cNvPr id="19" name="Rectangle 12"/>
          <p:cNvSpPr>
            <a:spLocks noChangeArrowheads="1"/>
          </p:cNvSpPr>
          <p:nvPr/>
        </p:nvSpPr>
        <p:spPr bwMode="auto">
          <a:xfrm flipV="1">
            <a:off x="4392483" y="5603658"/>
            <a:ext cx="1416040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graphicFrame>
        <p:nvGraphicFramePr>
          <p:cNvPr id="20" name="Объект 19"/>
          <p:cNvGraphicFramePr>
            <a:graphicFrameLocks noChangeAspect="1"/>
          </p:cNvGraphicFramePr>
          <p:nvPr>
            <p:extLst>
              <p:ext uri="{D42A27DB-BD31-4B8C-83A1-F6EECF244321}">
                <p14:modId xmlns:p14="http://schemas.microsoft.com/office/powerpoint/2010/main" val="1020968075"/>
              </p:ext>
            </p:extLst>
          </p:nvPr>
        </p:nvGraphicFramePr>
        <p:xfrm>
          <a:off x="4233896" y="5439278"/>
          <a:ext cx="2798892" cy="608455"/>
        </p:xfrm>
        <a:graphic>
          <a:graphicData uri="http://schemas.openxmlformats.org/presentationml/2006/ole">
            <mc:AlternateContent xmlns:mc="http://schemas.openxmlformats.org/markup-compatibility/2006">
              <mc:Choice xmlns:v="urn:schemas-microsoft-com:vml" Requires="v">
                <p:oleObj spid="_x0000_s20493" name="Уравнение" r:id="rId9" imgW="2413000" imgH="520700" progId="Equation.3">
                  <p:embed/>
                </p:oleObj>
              </mc:Choice>
              <mc:Fallback>
                <p:oleObj name="Уравнение" r:id="rId9" imgW="2413000" imgH="5207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233896" y="5439278"/>
                        <a:ext cx="2798892" cy="608455"/>
                      </a:xfrm>
                      <a:prstGeom prst="rect">
                        <a:avLst/>
                      </a:prstGeom>
                      <a:noFill/>
                    </p:spPr>
                  </p:pic>
                </p:oleObj>
              </mc:Fallback>
            </mc:AlternateContent>
          </a:graphicData>
        </a:graphic>
      </p:graphicFrame>
      <p:sp>
        <p:nvSpPr>
          <p:cNvPr id="21" name="Стрелка вниз 20"/>
          <p:cNvSpPr/>
          <p:nvPr/>
        </p:nvSpPr>
        <p:spPr>
          <a:xfrm>
            <a:off x="5458717" y="5016475"/>
            <a:ext cx="349250" cy="33167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3125270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506412"/>
          </a:xfrm>
        </p:spPr>
        <p:txBody>
          <a:bodyPr>
            <a:noAutofit/>
          </a:bodyPr>
          <a:lstStyle/>
          <a:p>
            <a:r>
              <a:rPr lang="ru-RU" sz="3600" i="1" dirty="0">
                <a:solidFill>
                  <a:schemeClr val="tx2">
                    <a:lumMod val="60000"/>
                    <a:lumOff val="40000"/>
                  </a:schemeClr>
                </a:solidFill>
              </a:rPr>
              <a:t>Наивный байесовский метод </a:t>
            </a:r>
            <a:r>
              <a:rPr lang="ru-RU" sz="3600" i="1" dirty="0" smtClean="0">
                <a:solidFill>
                  <a:schemeClr val="tx2">
                    <a:lumMod val="60000"/>
                    <a:lumOff val="40000"/>
                  </a:schemeClr>
                </a:solidFill>
              </a:rPr>
              <a:t>(2)</a:t>
            </a:r>
            <a:endParaRPr lang="ru-RU" sz="3600" i="1" dirty="0">
              <a:solidFill>
                <a:schemeClr val="tx2">
                  <a:lumMod val="60000"/>
                  <a:lumOff val="40000"/>
                </a:schemeClr>
              </a:solidFill>
            </a:endParaRPr>
          </a:p>
        </p:txBody>
      </p:sp>
      <p:sp>
        <p:nvSpPr>
          <p:cNvPr id="4" name="Нижний колонтитул 3"/>
          <p:cNvSpPr>
            <a:spLocks noGrp="1"/>
          </p:cNvSpPr>
          <p:nvPr>
            <p:ph type="ftr" sz="quarter" idx="11"/>
          </p:nvPr>
        </p:nvSpPr>
        <p:spPr/>
        <p:txBody>
          <a:bodyPr/>
          <a:lstStyle/>
          <a:p>
            <a:r>
              <a:rPr lang="ru-RU" dirty="0" smtClean="0"/>
              <a:t>НИУ "МЭИ", Каф. УИТ, </a:t>
            </a:r>
            <a:r>
              <a:rPr lang="ru-RU" dirty="0"/>
              <a:t>2020</a:t>
            </a:r>
            <a:r>
              <a:rPr lang="en-US" dirty="0"/>
              <a:t>-2021</a:t>
            </a:r>
            <a:endParaRPr lang="ru-RU" dirty="0"/>
          </a:p>
        </p:txBody>
      </p:sp>
      <p:sp>
        <p:nvSpPr>
          <p:cNvPr id="5" name="Номер слайда 4"/>
          <p:cNvSpPr>
            <a:spLocks noGrp="1"/>
          </p:cNvSpPr>
          <p:nvPr>
            <p:ph type="sldNum" sz="quarter" idx="12"/>
          </p:nvPr>
        </p:nvSpPr>
        <p:spPr/>
        <p:txBody>
          <a:bodyPr/>
          <a:lstStyle/>
          <a:p>
            <a:fld id="{42B5FB3D-FCB6-4F02-96CD-8C0D52B29842}" type="slidenum">
              <a:rPr lang="ru-RU" smtClean="0"/>
              <a:t>8</a:t>
            </a:fld>
            <a:endParaRPr lang="ru-RU"/>
          </a:p>
        </p:txBody>
      </p:sp>
      <p:graphicFrame>
        <p:nvGraphicFramePr>
          <p:cNvPr id="14" name="Объект 13"/>
          <p:cNvGraphicFramePr>
            <a:graphicFrameLocks noChangeAspect="1"/>
          </p:cNvGraphicFramePr>
          <p:nvPr>
            <p:extLst>
              <p:ext uri="{D42A27DB-BD31-4B8C-83A1-F6EECF244321}">
                <p14:modId xmlns:p14="http://schemas.microsoft.com/office/powerpoint/2010/main" val="3355716642"/>
              </p:ext>
            </p:extLst>
          </p:nvPr>
        </p:nvGraphicFramePr>
        <p:xfrm>
          <a:off x="4429125" y="938213"/>
          <a:ext cx="2803525" cy="600075"/>
        </p:xfrm>
        <a:graphic>
          <a:graphicData uri="http://schemas.openxmlformats.org/presentationml/2006/ole">
            <mc:AlternateContent xmlns:mc="http://schemas.openxmlformats.org/markup-compatibility/2006">
              <mc:Choice xmlns:v="urn:schemas-microsoft-com:vml" Requires="v">
                <p:oleObj spid="_x0000_s16484" name="Уравнение" r:id="rId3" imgW="2031840" imgH="431640" progId="Equation.3">
                  <p:embed/>
                </p:oleObj>
              </mc:Choice>
              <mc:Fallback>
                <p:oleObj name="Уравнение" r:id="rId3" imgW="2031840" imgH="431640" progId="Equation.3">
                  <p:embed/>
                  <p:pic>
                    <p:nvPicPr>
                      <p:cNvPr id="0" name=""/>
                      <p:cNvPicPr>
                        <a:picLocks noChangeAspect="1" noChangeArrowheads="1"/>
                      </p:cNvPicPr>
                      <p:nvPr/>
                    </p:nvPicPr>
                    <p:blipFill>
                      <a:blip r:embed="rId4"/>
                      <a:srcRect/>
                      <a:stretch>
                        <a:fillRect/>
                      </a:stretch>
                    </p:blipFill>
                    <p:spPr bwMode="auto">
                      <a:xfrm>
                        <a:off x="4429125" y="938213"/>
                        <a:ext cx="2803525" cy="600075"/>
                      </a:xfrm>
                      <a:prstGeom prst="rect">
                        <a:avLst/>
                      </a:prstGeom>
                      <a:noFill/>
                    </p:spPr>
                  </p:pic>
                </p:oleObj>
              </mc:Fallback>
            </mc:AlternateContent>
          </a:graphicData>
        </a:graphic>
      </p:graphicFrame>
      <p:graphicFrame>
        <p:nvGraphicFramePr>
          <p:cNvPr id="11" name="Объект 10"/>
          <p:cNvGraphicFramePr>
            <a:graphicFrameLocks noChangeAspect="1"/>
          </p:cNvGraphicFramePr>
          <p:nvPr>
            <p:extLst>
              <p:ext uri="{D42A27DB-BD31-4B8C-83A1-F6EECF244321}">
                <p14:modId xmlns:p14="http://schemas.microsoft.com/office/powerpoint/2010/main" val="3966606091"/>
              </p:ext>
            </p:extLst>
          </p:nvPr>
        </p:nvGraphicFramePr>
        <p:xfrm>
          <a:off x="973138" y="1641475"/>
          <a:ext cx="1006475" cy="439738"/>
        </p:xfrm>
        <a:graphic>
          <a:graphicData uri="http://schemas.openxmlformats.org/presentationml/2006/ole">
            <mc:AlternateContent xmlns:mc="http://schemas.openxmlformats.org/markup-compatibility/2006">
              <mc:Choice xmlns:v="urn:schemas-microsoft-com:vml" Requires="v">
                <p:oleObj spid="_x0000_s16485" name="Уравнение" r:id="rId5" imgW="787320" imgH="393480" progId="Equation.3">
                  <p:embed/>
                </p:oleObj>
              </mc:Choice>
              <mc:Fallback>
                <p:oleObj name="Уравнение" r:id="rId5" imgW="787320" imgH="393480" progId="Equation.3">
                  <p:embed/>
                  <p:pic>
                    <p:nvPicPr>
                      <p:cNvPr id="0" name="Object 1"/>
                      <p:cNvPicPr>
                        <a:picLocks noChangeAspect="1" noChangeArrowheads="1"/>
                      </p:cNvPicPr>
                      <p:nvPr/>
                    </p:nvPicPr>
                    <p:blipFill>
                      <a:blip r:embed="rId6"/>
                      <a:srcRect/>
                      <a:stretch>
                        <a:fillRect/>
                      </a:stretch>
                    </p:blipFill>
                    <p:spPr bwMode="auto">
                      <a:xfrm>
                        <a:off x="973138" y="1641475"/>
                        <a:ext cx="1006475" cy="439738"/>
                      </a:xfrm>
                      <a:prstGeom prst="rect">
                        <a:avLst/>
                      </a:prstGeom>
                      <a:noFill/>
                    </p:spPr>
                  </p:pic>
                </p:oleObj>
              </mc:Fallback>
            </mc:AlternateContent>
          </a:graphicData>
        </a:graphic>
      </p:graphicFrame>
      <p:sp>
        <p:nvSpPr>
          <p:cNvPr id="17" name="Прямоугольник 16"/>
          <p:cNvSpPr/>
          <p:nvPr/>
        </p:nvSpPr>
        <p:spPr>
          <a:xfrm>
            <a:off x="609600" y="1679720"/>
            <a:ext cx="10326217" cy="477054"/>
          </a:xfrm>
          <a:prstGeom prst="rect">
            <a:avLst/>
          </a:prstGeom>
        </p:spPr>
        <p:txBody>
          <a:bodyPr wrap="square">
            <a:spAutoFit/>
          </a:bodyPr>
          <a:lstStyle/>
          <a:p>
            <a:pPr marL="342900" indent="-342900">
              <a:lnSpc>
                <a:spcPct val="125000"/>
              </a:lnSpc>
              <a:buFont typeface="Arial" panose="020B0604020202020204" pitchFamily="34" charset="0"/>
              <a:buChar char="•"/>
            </a:pPr>
            <a:r>
              <a:rPr lang="ru-RU" sz="2000" dirty="0" smtClean="0"/>
              <a:t>       </a:t>
            </a:r>
            <a:r>
              <a:rPr lang="en-US" sz="2000" dirty="0" smtClean="0"/>
              <a:t>         </a:t>
            </a:r>
            <a:r>
              <a:rPr lang="ru-RU" sz="2000" dirty="0" smtClean="0"/>
              <a:t> </a:t>
            </a:r>
            <a:r>
              <a:rPr lang="en-US" sz="2000" dirty="0" smtClean="0"/>
              <a:t> </a:t>
            </a:r>
            <a:r>
              <a:rPr lang="ru-RU" sz="2000" dirty="0" smtClean="0"/>
              <a:t> - </a:t>
            </a:r>
            <a:r>
              <a:rPr lang="ru-RU" sz="2000" dirty="0"/>
              <a:t>оценка</a:t>
            </a:r>
            <a:r>
              <a:rPr lang="ru-RU" sz="2000" dirty="0" smtClean="0"/>
              <a:t> для </a:t>
            </a:r>
            <a:r>
              <a:rPr lang="en-US" sz="2000" dirty="0"/>
              <a:t>P</a:t>
            </a:r>
            <a:r>
              <a:rPr lang="en-US" sz="2000" dirty="0" smtClean="0"/>
              <a:t>(</a:t>
            </a:r>
            <a:r>
              <a:rPr lang="en-US" sz="2000" dirty="0" err="1" smtClean="0"/>
              <a:t>Q</a:t>
            </a:r>
            <a:r>
              <a:rPr lang="en-US" sz="1400" dirty="0" err="1" smtClean="0"/>
              <a:t>k</a:t>
            </a:r>
            <a:r>
              <a:rPr lang="en-US" sz="2000" dirty="0" smtClean="0"/>
              <a:t>) – </a:t>
            </a:r>
            <a:r>
              <a:rPr lang="ru-RU" sz="2000" dirty="0" smtClean="0"/>
              <a:t>вероятность встретить объект класса </a:t>
            </a:r>
            <a:r>
              <a:rPr lang="en-US" sz="2000" dirty="0" err="1" smtClean="0"/>
              <a:t>Q</a:t>
            </a:r>
            <a:r>
              <a:rPr lang="en-US" sz="1400" dirty="0" err="1" smtClean="0"/>
              <a:t>k</a:t>
            </a:r>
            <a:r>
              <a:rPr lang="ru-RU" sz="2000" dirty="0" smtClean="0"/>
              <a:t> в выборке</a:t>
            </a:r>
            <a:endParaRPr lang="ru-RU" sz="2000" dirty="0"/>
          </a:p>
        </p:txBody>
      </p:sp>
      <mc:AlternateContent xmlns:mc="http://schemas.openxmlformats.org/markup-compatibility/2006" xmlns:a14="http://schemas.microsoft.com/office/drawing/2010/main">
        <mc:Choice Requires="a14">
          <p:sp>
            <p:nvSpPr>
              <p:cNvPr id="22" name="Прямоугольник 21"/>
              <p:cNvSpPr/>
              <p:nvPr/>
            </p:nvSpPr>
            <p:spPr>
              <a:xfrm>
                <a:off x="609599" y="2684830"/>
                <a:ext cx="10326217" cy="3498330"/>
              </a:xfrm>
              <a:prstGeom prst="rect">
                <a:avLst/>
              </a:prstGeom>
            </p:spPr>
            <p:txBody>
              <a:bodyPr wrap="square">
                <a:spAutoFit/>
              </a:bodyPr>
              <a:lstStyle/>
              <a:p>
                <a:pPr marL="342900" indent="-342900">
                  <a:lnSpc>
                    <a:spcPct val="125000"/>
                  </a:lnSpc>
                  <a:buFont typeface="Arial" panose="020B0604020202020204" pitchFamily="34" charset="0"/>
                  <a:buChar char="•"/>
                </a:pPr>
                <a:r>
                  <a:rPr lang="ru-RU" sz="2000" dirty="0" smtClean="0"/>
                  <a:t>       </a:t>
                </a:r>
                <a:r>
                  <a:rPr lang="en-US" sz="2000" dirty="0" smtClean="0"/>
                  <a:t>               </a:t>
                </a:r>
                <a:r>
                  <a:rPr lang="ru-RU" sz="2000" dirty="0" smtClean="0"/>
                  <a:t> </a:t>
                </a:r>
                <a:r>
                  <a:rPr lang="en-US" sz="2000" dirty="0" smtClean="0"/>
                  <a:t>  </a:t>
                </a:r>
                <a:r>
                  <a:rPr lang="ru-RU" sz="2000" dirty="0" smtClean="0"/>
                  <a:t>-</a:t>
                </a:r>
                <a:r>
                  <a:rPr lang="en-US" sz="2000" dirty="0" smtClean="0"/>
                  <a:t> </a:t>
                </a:r>
                <a:r>
                  <a:rPr lang="ru-RU" sz="2000" dirty="0" smtClean="0"/>
                  <a:t>вероятность встретить признак </a:t>
                </a:r>
                <a:r>
                  <a:rPr lang="en-US" sz="2000" dirty="0" smtClean="0"/>
                  <a:t>x</a:t>
                </a:r>
                <a:r>
                  <a:rPr lang="ru-RU" sz="2000" dirty="0" smtClean="0"/>
                  <a:t>(</a:t>
                </a:r>
                <a:r>
                  <a:rPr lang="en-US" sz="2000" dirty="0" err="1" smtClean="0"/>
                  <a:t>i</a:t>
                </a:r>
                <a:r>
                  <a:rPr lang="ru-RU" sz="2000" dirty="0" smtClean="0"/>
                  <a:t>) в классе </a:t>
                </a:r>
                <a:r>
                  <a:rPr lang="en-US" sz="2000" dirty="0" err="1" smtClean="0"/>
                  <a:t>Qk</a:t>
                </a:r>
                <a:endParaRPr lang="ru-RU" sz="2000" dirty="0" smtClean="0"/>
              </a:p>
              <a:p>
                <a:pPr>
                  <a:lnSpc>
                    <a:spcPct val="125000"/>
                  </a:lnSpc>
                </a:pPr>
                <a:r>
                  <a:rPr lang="ru-RU" sz="2000" dirty="0" smtClean="0"/>
                  <a:t> </a:t>
                </a:r>
              </a:p>
              <a:p>
                <a:pPr marL="342900" indent="-342900">
                  <a:lnSpc>
                    <a:spcPct val="125000"/>
                  </a:lnSpc>
                  <a:buFont typeface="Arial" panose="020B0604020202020204" pitchFamily="34" charset="0"/>
                  <a:buChar char="•"/>
                </a:pPr>
                <a:r>
                  <a:rPr lang="ru-RU" sz="2000" dirty="0" smtClean="0"/>
                  <a:t>Часто (особенно в задачах </a:t>
                </a:r>
                <a:r>
                  <a:rPr lang="en-US" sz="2000" dirty="0" smtClean="0">
                    <a:solidFill>
                      <a:srgbClr val="0070C0"/>
                    </a:solidFill>
                  </a:rPr>
                  <a:t>Text Mining</a:t>
                </a:r>
                <a:r>
                  <a:rPr lang="en-US" sz="2000" dirty="0" smtClean="0"/>
                  <a:t>)</a:t>
                </a:r>
                <a:r>
                  <a:rPr lang="ru-RU" sz="2000" dirty="0" smtClean="0"/>
                  <a:t> используется </a:t>
                </a:r>
                <a:r>
                  <a:rPr lang="ru-RU" sz="2000" dirty="0" err="1" smtClean="0"/>
                  <a:t>мультиномиальная</a:t>
                </a:r>
                <a:r>
                  <a:rPr lang="ru-RU" sz="2000" dirty="0" smtClean="0"/>
                  <a:t> реализация:</a:t>
                </a:r>
                <a:endParaRPr lang="en-US" sz="2000" dirty="0" smtClean="0"/>
              </a:p>
              <a:p>
                <a:pPr lvl="5" algn="just">
                  <a:lnSpc>
                    <a:spcPct val="125000"/>
                  </a:lnSpc>
                </a:pPr>
                <a14:m>
                  <m:oMathPara xmlns:m="http://schemas.openxmlformats.org/officeDocument/2006/math">
                    <m:oMathParaPr>
                      <m:jc m:val="center"/>
                    </m:oMathParaPr>
                    <m:oMath xmlns:m="http://schemas.openxmlformats.org/officeDocument/2006/math">
                      <m:acc>
                        <m:accPr>
                          <m:chr m:val="̂"/>
                          <m:ctrlPr>
                            <a:rPr lang="en-US" sz="2000" i="1">
                              <a:latin typeface="Cambria Math" panose="02040503050406030204" pitchFamily="18" charset="0"/>
                            </a:rPr>
                          </m:ctrlPr>
                        </m:accPr>
                        <m:e>
                          <m:r>
                            <a:rPr lang="en-US" sz="2000" i="1">
                              <a:latin typeface="Cambria Math" panose="02040503050406030204" pitchFamily="18" charset="0"/>
                            </a:rPr>
                            <m:t>𝑃</m:t>
                          </m:r>
                        </m:e>
                      </m:acc>
                      <m:d>
                        <m:dPr>
                          <m:ctrlPr>
                            <a:rPr lang="en-US" sz="2000" i="1">
                              <a:latin typeface="Cambria Math" panose="02040503050406030204" pitchFamily="18" charset="0"/>
                            </a:rPr>
                          </m:ctrlPr>
                        </m:dPr>
                        <m:e>
                          <m:sSup>
                            <m:sSupPr>
                              <m:ctrlPr>
                                <a:rPr lang="en-US" sz="2000" i="1">
                                  <a:latin typeface="Cambria Math" panose="02040503050406030204" pitchFamily="18" charset="0"/>
                                </a:rPr>
                              </m:ctrlPr>
                            </m:sSupPr>
                            <m:e>
                              <m:r>
                                <a:rPr lang="en-US" sz="2000" i="1">
                                  <a:latin typeface="Cambria Math" panose="02040503050406030204" pitchFamily="18" charset="0"/>
                                </a:rPr>
                                <m:t>𝑥</m:t>
                              </m:r>
                            </m:e>
                            <m:sup>
                              <m:d>
                                <m:dPr>
                                  <m:ctrlPr>
                                    <a:rPr lang="en-US" sz="2000" i="1">
                                      <a:latin typeface="Cambria Math" panose="02040503050406030204" pitchFamily="18" charset="0"/>
                                    </a:rPr>
                                  </m:ctrlPr>
                                </m:dPr>
                                <m:e>
                                  <m:r>
                                    <a:rPr lang="en-US" sz="2000" i="1">
                                      <a:latin typeface="Cambria Math" panose="02040503050406030204" pitchFamily="18" charset="0"/>
                                    </a:rPr>
                                    <m:t>𝑖</m:t>
                                  </m:r>
                                </m:e>
                              </m:d>
                            </m:sup>
                          </m:sSup>
                        </m:e>
                        <m:e>
                          <m:sSub>
                            <m:sSubPr>
                              <m:ctrlPr>
                                <a:rPr lang="en-US" sz="2000" i="1">
                                  <a:latin typeface="Cambria Math" panose="02040503050406030204" pitchFamily="18" charset="0"/>
                                </a:rPr>
                              </m:ctrlPr>
                            </m:sSubPr>
                            <m:e>
                              <m:r>
                                <a:rPr lang="en-US" sz="2000" i="1">
                                  <a:latin typeface="Cambria Math" panose="02040503050406030204" pitchFamily="18" charset="0"/>
                                </a:rPr>
                                <m:t>𝑄</m:t>
                              </m:r>
                            </m:e>
                            <m:sub>
                              <m:r>
                                <a:rPr lang="en-US" sz="2000" i="1">
                                  <a:latin typeface="Cambria Math" panose="02040503050406030204" pitchFamily="18" charset="0"/>
                                </a:rPr>
                                <m:t>𝑘</m:t>
                              </m:r>
                            </m:sub>
                          </m:sSub>
                        </m:e>
                      </m:d>
                      <m:r>
                        <a:rPr lang="en-US" sz="2000" i="1">
                          <a:latin typeface="Cambria Math" panose="02040503050406030204" pitchFamily="18" charset="0"/>
                        </a:rPr>
                        <m:t>=</m:t>
                      </m:r>
                      <m:f>
                        <m:fPr>
                          <m:ctrlPr>
                            <a:rPr lang="en-US" sz="2000" i="1">
                              <a:latin typeface="Cambria Math" panose="02040503050406030204" pitchFamily="18" charset="0"/>
                            </a:rPr>
                          </m:ctrlPr>
                        </m:fPr>
                        <m:num>
                          <m:r>
                            <a:rPr lang="en-US" sz="2000" i="1">
                              <a:latin typeface="Cambria Math" panose="02040503050406030204" pitchFamily="18" charset="0"/>
                              <a:ea typeface="Cambria Math" panose="02040503050406030204" pitchFamily="18" charset="0"/>
                            </a:rPr>
                            <m:t>𝛼</m:t>
                          </m:r>
                          <m:r>
                            <a:rPr lang="en-US" sz="2000" i="1">
                              <a:latin typeface="Cambria Math" panose="02040503050406030204" pitchFamily="18" charset="0"/>
                              <a:ea typeface="Cambria Math" panose="02040503050406030204" pitchFamily="18" charset="0"/>
                            </a:rPr>
                            <m:t>+</m:t>
                          </m:r>
                          <m:sSub>
                            <m:sSubPr>
                              <m:ctrlPr>
                                <a:rPr lang="en-US" sz="2000" i="1">
                                  <a:latin typeface="Cambria Math" panose="02040503050406030204" pitchFamily="18" charset="0"/>
                                  <a:ea typeface="Cambria Math" panose="02040503050406030204" pitchFamily="18" charset="0"/>
                                </a:rPr>
                              </m:ctrlPr>
                            </m:sSubPr>
                            <m:e>
                              <m:r>
                                <a:rPr lang="en-US" sz="2000" i="1">
                                  <a:latin typeface="Cambria Math" panose="02040503050406030204" pitchFamily="18" charset="0"/>
                                  <a:ea typeface="Cambria Math" panose="02040503050406030204" pitchFamily="18" charset="0"/>
                                </a:rPr>
                                <m:t>𝑁</m:t>
                              </m:r>
                            </m:e>
                            <m:sub>
                              <m:r>
                                <a:rPr lang="en-US" sz="2000" i="1">
                                  <a:latin typeface="Cambria Math" panose="02040503050406030204" pitchFamily="18" charset="0"/>
                                  <a:ea typeface="Cambria Math" panose="02040503050406030204" pitchFamily="18" charset="0"/>
                                </a:rPr>
                                <m:t>𝑖𝑘</m:t>
                              </m:r>
                            </m:sub>
                          </m:sSub>
                        </m:num>
                        <m:den>
                          <m:r>
                            <a:rPr lang="en-US" sz="2000" i="1">
                              <a:latin typeface="Cambria Math" panose="02040503050406030204" pitchFamily="18" charset="0"/>
                              <a:ea typeface="Cambria Math" panose="02040503050406030204" pitchFamily="18" charset="0"/>
                            </a:rPr>
                            <m:t>𝛼</m:t>
                          </m:r>
                          <m:r>
                            <a:rPr lang="en-US" sz="2000" i="1">
                              <a:latin typeface="Cambria Math" panose="02040503050406030204" pitchFamily="18" charset="0"/>
                              <a:ea typeface="Cambria Math" panose="02040503050406030204" pitchFamily="18" charset="0"/>
                            </a:rPr>
                            <m:t>𝑀</m:t>
                          </m:r>
                          <m:r>
                            <a:rPr lang="en-US" sz="2000" i="1">
                              <a:latin typeface="Cambria Math" panose="02040503050406030204" pitchFamily="18" charset="0"/>
                              <a:ea typeface="Cambria Math" panose="02040503050406030204" pitchFamily="18" charset="0"/>
                            </a:rPr>
                            <m:t>+</m:t>
                          </m:r>
                          <m:sSub>
                            <m:sSubPr>
                              <m:ctrlPr>
                                <a:rPr lang="en-US" sz="2000" i="1">
                                  <a:latin typeface="Cambria Math" panose="02040503050406030204" pitchFamily="18" charset="0"/>
                                  <a:ea typeface="Cambria Math" panose="02040503050406030204" pitchFamily="18" charset="0"/>
                                </a:rPr>
                              </m:ctrlPr>
                            </m:sSubPr>
                            <m:e>
                              <m:r>
                                <a:rPr lang="en-US" sz="2000" i="1">
                                  <a:latin typeface="Cambria Math" panose="02040503050406030204" pitchFamily="18" charset="0"/>
                                  <a:ea typeface="Cambria Math" panose="02040503050406030204" pitchFamily="18" charset="0"/>
                                </a:rPr>
                                <m:t>𝑁</m:t>
                              </m:r>
                            </m:e>
                            <m:sub>
                              <m:r>
                                <a:rPr lang="en-US" sz="2000" i="1">
                                  <a:latin typeface="Cambria Math" panose="02040503050406030204" pitchFamily="18" charset="0"/>
                                  <a:ea typeface="Cambria Math" panose="02040503050406030204" pitchFamily="18" charset="0"/>
                                </a:rPr>
                                <m:t>𝑘</m:t>
                              </m:r>
                            </m:sub>
                          </m:sSub>
                        </m:den>
                      </m:f>
                    </m:oMath>
                  </m:oMathPara>
                </a14:m>
                <a:endParaRPr lang="en-US" sz="2000" dirty="0"/>
              </a:p>
              <a:p>
                <a:pPr>
                  <a:lnSpc>
                    <a:spcPct val="125000"/>
                  </a:lnSpc>
                </a:pPr>
                <a:r>
                  <a:rPr lang="ru-RU" sz="2000" dirty="0" smtClean="0"/>
                  <a:t>где М </a:t>
                </a:r>
                <a:r>
                  <a:rPr lang="ru-RU" sz="2000" dirty="0"/>
                  <a:t>– общее </a:t>
                </a:r>
                <a:r>
                  <a:rPr lang="ru-RU" sz="2000" dirty="0" smtClean="0"/>
                  <a:t>количество</a:t>
                </a:r>
                <a:r>
                  <a:rPr lang="en-US" sz="2000" dirty="0" smtClean="0"/>
                  <a:t> </a:t>
                </a:r>
                <a:r>
                  <a:rPr lang="ru-RU" sz="2000" dirty="0" smtClean="0"/>
                  <a:t>признаков (</a:t>
                </a:r>
                <a:r>
                  <a:rPr lang="ru-RU" sz="2000" dirty="0" smtClean="0">
                    <a:solidFill>
                      <a:srgbClr val="0070C0"/>
                    </a:solidFill>
                  </a:rPr>
                  <a:t>терминов</a:t>
                </a:r>
                <a:r>
                  <a:rPr lang="ru-RU" sz="2000" dirty="0" smtClean="0"/>
                  <a:t>) </a:t>
                </a:r>
                <a:r>
                  <a:rPr lang="ru-RU" sz="2000" dirty="0"/>
                  <a:t>во всех </a:t>
                </a:r>
                <a:r>
                  <a:rPr lang="ru-RU" sz="2000" dirty="0" smtClean="0"/>
                  <a:t>объектах (</a:t>
                </a:r>
                <a:r>
                  <a:rPr lang="ru-RU" sz="2000" dirty="0" smtClean="0">
                    <a:solidFill>
                      <a:srgbClr val="0070C0"/>
                    </a:solidFill>
                  </a:rPr>
                  <a:t>документах</a:t>
                </a:r>
                <a:r>
                  <a:rPr lang="ru-RU" sz="2000" dirty="0" smtClean="0"/>
                  <a:t>) выборки</a:t>
                </a:r>
                <a:endParaRPr lang="en-US" sz="2000" dirty="0" smtClean="0"/>
              </a:p>
              <a:p>
                <a:pPr algn="just">
                  <a:lnSpc>
                    <a:spcPct val="125000"/>
                  </a:lnSpc>
                </a:pPr>
                <a14:m>
                  <m:oMathPara xmlns:m="http://schemas.openxmlformats.org/officeDocument/2006/math">
                    <m:oMathParaPr>
                      <m:jc m:val="center"/>
                    </m:oMathParaPr>
                    <m:oMath xmlns:m="http://schemas.openxmlformats.org/officeDocument/2006/math">
                      <m:r>
                        <a:rPr lang="en-US" sz="2000" b="0" i="1" smtClean="0">
                          <a:latin typeface="Cambria Math" panose="02040503050406030204" pitchFamily="18" charset="0"/>
                        </a:rPr>
                        <m:t>𝑃</m:t>
                      </m:r>
                      <m:d>
                        <m:dPr>
                          <m:ctrlPr>
                            <a:rPr lang="en-US" sz="2000" i="1">
                              <a:latin typeface="Cambria Math" panose="02040503050406030204" pitchFamily="18" charset="0"/>
                            </a:rPr>
                          </m:ctrlPr>
                        </m:dPr>
                        <m:e>
                          <m:sSub>
                            <m:sSubPr>
                              <m:ctrlPr>
                                <a:rPr lang="en-US" sz="2000" i="1">
                                  <a:latin typeface="Cambria Math" panose="02040503050406030204" pitchFamily="18" charset="0"/>
                                </a:rPr>
                              </m:ctrlPr>
                            </m:sSubPr>
                            <m:e>
                              <m:r>
                                <a:rPr lang="en-US" sz="2000" i="1">
                                  <a:latin typeface="Cambria Math" panose="02040503050406030204" pitchFamily="18" charset="0"/>
                                </a:rPr>
                                <m:t>𝑄</m:t>
                              </m:r>
                            </m:e>
                            <m:sub>
                              <m:r>
                                <a:rPr lang="en-US" sz="2000" i="1">
                                  <a:latin typeface="Cambria Math" panose="02040503050406030204" pitchFamily="18" charset="0"/>
                                </a:rPr>
                                <m:t>𝑘</m:t>
                              </m:r>
                            </m:sub>
                          </m:sSub>
                        </m:e>
                        <m:e>
                          <m:acc>
                            <m:accPr>
                              <m:chr m:val="⃗"/>
                              <m:ctrlPr>
                                <a:rPr lang="en-US" sz="2000" b="0" i="1" smtClean="0">
                                  <a:latin typeface="Cambria Math" panose="02040503050406030204" pitchFamily="18" charset="0"/>
                                </a:rPr>
                              </m:ctrlPr>
                            </m:accPr>
                            <m:e>
                              <m:r>
                                <a:rPr lang="en-US" sz="2000" b="0" i="1" smtClean="0">
                                  <a:latin typeface="Cambria Math" panose="02040503050406030204" pitchFamily="18" charset="0"/>
                                </a:rPr>
                                <m:t>𝑋</m:t>
                              </m:r>
                            </m:e>
                          </m:acc>
                        </m:e>
                      </m:d>
                      <m:r>
                        <a:rPr lang="en-US" sz="2000" i="1">
                          <a:latin typeface="Cambria Math" panose="02040503050406030204" pitchFamily="18" charset="0"/>
                        </a:rPr>
                        <m:t>=</m:t>
                      </m:r>
                      <m:r>
                        <a:rPr lang="en-US" sz="2000" b="0" i="1" smtClean="0">
                          <a:latin typeface="Cambria Math" panose="02040503050406030204" pitchFamily="18" charset="0"/>
                        </a:rPr>
                        <m:t>𝑎𝑟𝑔𝑚𝑎𝑥</m:t>
                      </m:r>
                      <m:r>
                        <a:rPr lang="en-US" sz="2000" b="0" i="1" smtClean="0">
                          <a:latin typeface="Cambria Math" panose="02040503050406030204" pitchFamily="18" charset="0"/>
                        </a:rPr>
                        <m:t> </m:t>
                      </m:r>
                      <m:f>
                        <m:fPr>
                          <m:ctrlPr>
                            <a:rPr lang="en-US" sz="2000" b="0" i="1" smtClean="0">
                              <a:latin typeface="Cambria Math" panose="02040503050406030204" pitchFamily="18" charset="0"/>
                            </a:rPr>
                          </m:ctrlPr>
                        </m:fPr>
                        <m:num>
                          <m:sSub>
                            <m:sSubPr>
                              <m:ctrlPr>
                                <a:rPr lang="en-US" sz="2000" i="1">
                                  <a:latin typeface="Cambria Math" panose="02040503050406030204" pitchFamily="18" charset="0"/>
                                  <a:ea typeface="Cambria Math" panose="02040503050406030204" pitchFamily="18" charset="0"/>
                                </a:rPr>
                              </m:ctrlPr>
                            </m:sSubPr>
                            <m:e>
                              <m:r>
                                <a:rPr lang="en-US" sz="2000" i="1">
                                  <a:latin typeface="Cambria Math" panose="02040503050406030204" pitchFamily="18" charset="0"/>
                                  <a:ea typeface="Cambria Math" panose="02040503050406030204" pitchFamily="18" charset="0"/>
                                </a:rPr>
                                <m:t>𝑁</m:t>
                              </m:r>
                            </m:e>
                            <m:sub>
                              <m:r>
                                <a:rPr lang="en-US" sz="2000" i="1">
                                  <a:latin typeface="Cambria Math" panose="02040503050406030204" pitchFamily="18" charset="0"/>
                                  <a:ea typeface="Cambria Math" panose="02040503050406030204" pitchFamily="18" charset="0"/>
                                </a:rPr>
                                <m:t>𝑘</m:t>
                              </m:r>
                            </m:sub>
                          </m:sSub>
                        </m:num>
                        <m:den>
                          <m:r>
                            <a:rPr lang="en-US" sz="2000" b="0" i="1" smtClean="0">
                              <a:latin typeface="Cambria Math" panose="02040503050406030204" pitchFamily="18" charset="0"/>
                              <a:ea typeface="Cambria Math" panose="02040503050406030204" pitchFamily="18" charset="0"/>
                            </a:rPr>
                            <m:t>𝑁</m:t>
                          </m:r>
                        </m:den>
                      </m:f>
                      <m:nary>
                        <m:naryPr>
                          <m:chr m:val="∏"/>
                          <m:ctrlPr>
                            <a:rPr lang="en-US" sz="2000" b="0" i="1" smtClean="0">
                              <a:latin typeface="Cambria Math" panose="02040503050406030204" pitchFamily="18" charset="0"/>
                            </a:rPr>
                          </m:ctrlPr>
                        </m:naryPr>
                        <m:sub>
                          <m:r>
                            <m:rPr>
                              <m:brk m:alnAt="23"/>
                            </m:rPr>
                            <a:rPr lang="en-US" sz="2000" b="0" i="1" smtClean="0">
                              <a:latin typeface="Cambria Math" panose="02040503050406030204" pitchFamily="18" charset="0"/>
                            </a:rPr>
                            <m:t>𝑖</m:t>
                          </m:r>
                          <m:r>
                            <a:rPr lang="en-US" sz="2000" b="0" i="1" smtClean="0">
                              <a:latin typeface="Cambria Math" panose="02040503050406030204" pitchFamily="18" charset="0"/>
                            </a:rPr>
                            <m:t>=1</m:t>
                          </m:r>
                        </m:sub>
                        <m:sup>
                          <m:r>
                            <a:rPr lang="en-US" sz="2000" b="0" i="1" smtClean="0">
                              <a:latin typeface="Cambria Math" panose="02040503050406030204" pitchFamily="18" charset="0"/>
                            </a:rPr>
                            <m:t>𝑀</m:t>
                          </m:r>
                        </m:sup>
                        <m:e>
                          <m:f>
                            <m:fPr>
                              <m:ctrlPr>
                                <a:rPr lang="en-US" sz="2000" i="1">
                                  <a:latin typeface="Cambria Math" panose="02040503050406030204" pitchFamily="18" charset="0"/>
                                </a:rPr>
                              </m:ctrlPr>
                            </m:fPr>
                            <m:num>
                              <m:r>
                                <a:rPr lang="en-US" sz="2000" i="1">
                                  <a:latin typeface="Cambria Math" panose="02040503050406030204" pitchFamily="18" charset="0"/>
                                  <a:ea typeface="Cambria Math" panose="02040503050406030204" pitchFamily="18" charset="0"/>
                                </a:rPr>
                                <m:t>𝛼</m:t>
                              </m:r>
                              <m:r>
                                <a:rPr lang="en-US" sz="2000" i="1">
                                  <a:latin typeface="Cambria Math" panose="02040503050406030204" pitchFamily="18" charset="0"/>
                                  <a:ea typeface="Cambria Math" panose="02040503050406030204" pitchFamily="18" charset="0"/>
                                </a:rPr>
                                <m:t>+</m:t>
                              </m:r>
                              <m:sSub>
                                <m:sSubPr>
                                  <m:ctrlPr>
                                    <a:rPr lang="en-US" sz="2000" i="1">
                                      <a:latin typeface="Cambria Math" panose="02040503050406030204" pitchFamily="18" charset="0"/>
                                      <a:ea typeface="Cambria Math" panose="02040503050406030204" pitchFamily="18" charset="0"/>
                                    </a:rPr>
                                  </m:ctrlPr>
                                </m:sSubPr>
                                <m:e>
                                  <m:r>
                                    <a:rPr lang="en-US" sz="2000" i="1">
                                      <a:latin typeface="Cambria Math" panose="02040503050406030204" pitchFamily="18" charset="0"/>
                                      <a:ea typeface="Cambria Math" panose="02040503050406030204" pitchFamily="18" charset="0"/>
                                    </a:rPr>
                                    <m:t>𝑁</m:t>
                                  </m:r>
                                </m:e>
                                <m:sub>
                                  <m:r>
                                    <a:rPr lang="en-US" sz="2000" i="1">
                                      <a:latin typeface="Cambria Math" panose="02040503050406030204" pitchFamily="18" charset="0"/>
                                      <a:ea typeface="Cambria Math" panose="02040503050406030204" pitchFamily="18" charset="0"/>
                                    </a:rPr>
                                    <m:t>𝑖𝑘</m:t>
                                  </m:r>
                                </m:sub>
                              </m:sSub>
                            </m:num>
                            <m:den>
                              <m:r>
                                <a:rPr lang="en-US" sz="2000" i="1">
                                  <a:latin typeface="Cambria Math" panose="02040503050406030204" pitchFamily="18" charset="0"/>
                                  <a:ea typeface="Cambria Math" panose="02040503050406030204" pitchFamily="18" charset="0"/>
                                </a:rPr>
                                <m:t>𝛼</m:t>
                              </m:r>
                              <m:r>
                                <a:rPr lang="en-US" sz="2000" i="1">
                                  <a:latin typeface="Cambria Math" panose="02040503050406030204" pitchFamily="18" charset="0"/>
                                  <a:ea typeface="Cambria Math" panose="02040503050406030204" pitchFamily="18" charset="0"/>
                                </a:rPr>
                                <m:t>𝑀</m:t>
                              </m:r>
                              <m:r>
                                <a:rPr lang="en-US" sz="2000" i="1">
                                  <a:latin typeface="Cambria Math" panose="02040503050406030204" pitchFamily="18" charset="0"/>
                                  <a:ea typeface="Cambria Math" panose="02040503050406030204" pitchFamily="18" charset="0"/>
                                </a:rPr>
                                <m:t>+</m:t>
                              </m:r>
                              <m:sSub>
                                <m:sSubPr>
                                  <m:ctrlPr>
                                    <a:rPr lang="en-US" sz="2000" i="1">
                                      <a:latin typeface="Cambria Math" panose="02040503050406030204" pitchFamily="18" charset="0"/>
                                      <a:ea typeface="Cambria Math" panose="02040503050406030204" pitchFamily="18" charset="0"/>
                                    </a:rPr>
                                  </m:ctrlPr>
                                </m:sSubPr>
                                <m:e>
                                  <m:r>
                                    <a:rPr lang="en-US" sz="2000" i="1">
                                      <a:latin typeface="Cambria Math" panose="02040503050406030204" pitchFamily="18" charset="0"/>
                                      <a:ea typeface="Cambria Math" panose="02040503050406030204" pitchFamily="18" charset="0"/>
                                    </a:rPr>
                                    <m:t>𝑁</m:t>
                                  </m:r>
                                </m:e>
                                <m:sub>
                                  <m:r>
                                    <a:rPr lang="en-US" sz="2000" i="1">
                                      <a:latin typeface="Cambria Math" panose="02040503050406030204" pitchFamily="18" charset="0"/>
                                      <a:ea typeface="Cambria Math" panose="02040503050406030204" pitchFamily="18" charset="0"/>
                                    </a:rPr>
                                    <m:t>𝑘</m:t>
                                  </m:r>
                                </m:sub>
                              </m:sSub>
                            </m:den>
                          </m:f>
                        </m:e>
                      </m:nary>
                    </m:oMath>
                  </m:oMathPara>
                </a14:m>
                <a:endParaRPr lang="ru-RU" sz="2000" dirty="0"/>
              </a:p>
            </p:txBody>
          </p:sp>
        </mc:Choice>
        <mc:Fallback xmlns="">
          <p:sp>
            <p:nvSpPr>
              <p:cNvPr id="22" name="Прямоугольник 21"/>
              <p:cNvSpPr>
                <a:spLocks noRot="1" noChangeAspect="1" noMove="1" noResize="1" noEditPoints="1" noAdjustHandles="1" noChangeArrowheads="1" noChangeShapeType="1" noTextEdit="1"/>
              </p:cNvSpPr>
              <p:nvPr/>
            </p:nvSpPr>
            <p:spPr>
              <a:xfrm>
                <a:off x="609599" y="2684830"/>
                <a:ext cx="10326217" cy="3498330"/>
              </a:xfrm>
              <a:prstGeom prst="rect">
                <a:avLst/>
              </a:prstGeom>
              <a:blipFill rotWithShape="0">
                <a:blip r:embed="rId7"/>
                <a:stretch>
                  <a:fillRect l="-590"/>
                </a:stretch>
              </a:blipFill>
            </p:spPr>
            <p:txBody>
              <a:bodyPr/>
              <a:lstStyle/>
              <a:p>
                <a:r>
                  <a:rPr lang="ru-RU">
                    <a:noFill/>
                  </a:rPr>
                  <a:t> </a:t>
                </a:r>
              </a:p>
            </p:txBody>
          </p:sp>
        </mc:Fallback>
      </mc:AlternateContent>
      <p:sp>
        <p:nvSpPr>
          <p:cNvPr id="23" name="Rectangle 8"/>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24" name="Объект 23"/>
          <p:cNvGraphicFramePr>
            <a:graphicFrameLocks noChangeAspect="1"/>
          </p:cNvGraphicFramePr>
          <p:nvPr>
            <p:extLst>
              <p:ext uri="{D42A27DB-BD31-4B8C-83A1-F6EECF244321}">
                <p14:modId xmlns:p14="http://schemas.microsoft.com/office/powerpoint/2010/main" val="2246681758"/>
              </p:ext>
            </p:extLst>
          </p:nvPr>
        </p:nvGraphicFramePr>
        <p:xfrm>
          <a:off x="884238" y="2595563"/>
          <a:ext cx="1446212" cy="581025"/>
        </p:xfrm>
        <a:graphic>
          <a:graphicData uri="http://schemas.openxmlformats.org/presentationml/2006/ole">
            <mc:AlternateContent xmlns:mc="http://schemas.openxmlformats.org/markup-compatibility/2006">
              <mc:Choice xmlns:v="urn:schemas-microsoft-com:vml" Requires="v">
                <p:oleObj spid="_x0000_s16486" name="Уравнение" r:id="rId8" imgW="1091880" imgH="431640" progId="Equation.3">
                  <p:embed/>
                </p:oleObj>
              </mc:Choice>
              <mc:Fallback>
                <p:oleObj name="Уравнение" r:id="rId8" imgW="1091880" imgH="431640" progId="Equation.3">
                  <p:embed/>
                  <p:pic>
                    <p:nvPicPr>
                      <p:cNvPr id="0" name="Object 7"/>
                      <p:cNvPicPr>
                        <a:picLocks noChangeAspect="1" noChangeArrowheads="1"/>
                      </p:cNvPicPr>
                      <p:nvPr/>
                    </p:nvPicPr>
                    <p:blipFill>
                      <a:blip r:embed="rId9"/>
                      <a:srcRect/>
                      <a:stretch>
                        <a:fillRect/>
                      </a:stretch>
                    </p:blipFill>
                    <p:spPr bwMode="auto">
                      <a:xfrm>
                        <a:off x="884238" y="2595563"/>
                        <a:ext cx="1446212" cy="581025"/>
                      </a:xfrm>
                      <a:prstGeom prst="rect">
                        <a:avLst/>
                      </a:prstGeom>
                      <a:noFill/>
                    </p:spPr>
                  </p:pic>
                </p:oleObj>
              </mc:Fallback>
            </mc:AlternateContent>
          </a:graphicData>
        </a:graphic>
      </p:graphicFrame>
      <p:sp>
        <p:nvSpPr>
          <p:cNvPr id="27" name="Стрелка вниз 26"/>
          <p:cNvSpPr/>
          <p:nvPr/>
        </p:nvSpPr>
        <p:spPr>
          <a:xfrm>
            <a:off x="5200727" y="5086113"/>
            <a:ext cx="349250" cy="33167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7948606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type="title"/>
          </p:nvPr>
        </p:nvSpPr>
        <p:spPr>
          <a:xfrm>
            <a:off x="239483" y="66281"/>
            <a:ext cx="11713034" cy="694418"/>
          </a:xfrm>
        </p:spPr>
        <p:txBody>
          <a:bodyPr>
            <a:noAutofit/>
          </a:bodyPr>
          <a:lstStyle/>
          <a:p>
            <a:r>
              <a:rPr lang="ru-RU" sz="3600" i="1" dirty="0" smtClean="0">
                <a:solidFill>
                  <a:schemeClr val="tx2">
                    <a:lumMod val="60000"/>
                    <a:lumOff val="40000"/>
                  </a:schemeClr>
                </a:solidFill>
              </a:rPr>
              <a:t>Метод деревьев решений</a:t>
            </a:r>
            <a:endParaRPr lang="ru-RU" sz="3600" i="1" dirty="0">
              <a:solidFill>
                <a:schemeClr val="tx2">
                  <a:lumMod val="60000"/>
                  <a:lumOff val="40000"/>
                </a:schemeClr>
              </a:solidFill>
            </a:endParaRPr>
          </a:p>
        </p:txBody>
      </p:sp>
      <p:sp>
        <p:nvSpPr>
          <p:cNvPr id="7" name="Нижний колонтитул 6"/>
          <p:cNvSpPr>
            <a:spLocks noGrp="1"/>
          </p:cNvSpPr>
          <p:nvPr>
            <p:ph type="ftr" sz="quarter" idx="11"/>
          </p:nvPr>
        </p:nvSpPr>
        <p:spPr/>
        <p:txBody>
          <a:bodyPr/>
          <a:lstStyle/>
          <a:p>
            <a:r>
              <a:rPr lang="ru-RU" dirty="0" smtClean="0"/>
              <a:t>НИУ "МЭИ", Каф. УИТ, 2020</a:t>
            </a:r>
            <a:r>
              <a:rPr lang="en-US" dirty="0"/>
              <a:t>-2021</a:t>
            </a:r>
            <a:endParaRPr lang="ru-RU" dirty="0"/>
          </a:p>
        </p:txBody>
      </p:sp>
      <p:sp>
        <p:nvSpPr>
          <p:cNvPr id="6" name="Номер слайда 5"/>
          <p:cNvSpPr>
            <a:spLocks noGrp="1"/>
          </p:cNvSpPr>
          <p:nvPr>
            <p:ph type="sldNum" sz="quarter" idx="12"/>
          </p:nvPr>
        </p:nvSpPr>
        <p:spPr/>
        <p:txBody>
          <a:bodyPr/>
          <a:lstStyle/>
          <a:p>
            <a:fld id="{42B5FB3D-FCB6-4F02-96CD-8C0D52B29842}" type="slidenum">
              <a:rPr lang="ru-RU" smtClean="0"/>
              <a:t>9</a:t>
            </a:fld>
            <a:endParaRPr lang="ru-RU"/>
          </a:p>
        </p:txBody>
      </p:sp>
      <p:sp>
        <p:nvSpPr>
          <p:cNvPr id="3"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8"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1" name="Rectangle 7"/>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3" name="Rectangle 9"/>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7" name="TextBox 16"/>
          <p:cNvSpPr txBox="1"/>
          <p:nvPr/>
        </p:nvSpPr>
        <p:spPr>
          <a:xfrm>
            <a:off x="510121" y="993507"/>
            <a:ext cx="3287179" cy="5355312"/>
          </a:xfrm>
          <a:prstGeom prst="rect">
            <a:avLst/>
          </a:prstGeom>
          <a:noFill/>
        </p:spPr>
        <p:txBody>
          <a:bodyPr wrap="square" rtlCol="0">
            <a:spAutoFit/>
          </a:bodyPr>
          <a:lstStyle/>
          <a:p>
            <a:pPr algn="just"/>
            <a:r>
              <a:rPr lang="ru-RU" dirty="0" smtClean="0"/>
              <a:t>Средство </a:t>
            </a:r>
            <a:r>
              <a:rPr lang="ru-RU" dirty="0"/>
              <a:t>поддержки принятия решений, использующееся в статистике и анализе данных для прогнозных </a:t>
            </a:r>
            <a:r>
              <a:rPr lang="ru-RU" dirty="0" smtClean="0"/>
              <a:t>моделей.</a:t>
            </a:r>
          </a:p>
          <a:p>
            <a:pPr algn="just"/>
            <a:r>
              <a:rPr lang="ru-RU" dirty="0"/>
              <a:t>В методе деревьев решений </a:t>
            </a:r>
            <a:r>
              <a:rPr lang="ru-RU" dirty="0" smtClean="0"/>
              <a:t>проводится </a:t>
            </a:r>
            <a:r>
              <a:rPr lang="ru-RU" dirty="0"/>
              <a:t>последовательное </a:t>
            </a:r>
            <a:r>
              <a:rPr lang="ru-RU" dirty="0" smtClean="0"/>
              <a:t>разделение множества объектов на </a:t>
            </a:r>
            <a:r>
              <a:rPr lang="ru-RU" dirty="0"/>
              <a:t>основе значений выбранного </a:t>
            </a:r>
            <a:r>
              <a:rPr lang="ru-RU" dirty="0" smtClean="0"/>
              <a:t>признака, </a:t>
            </a:r>
            <a:r>
              <a:rPr lang="ru-RU" dirty="0"/>
              <a:t>в результате чего строится дерево, содержащее нетерминальные узлы (узлы проверок), в которых происходит разбиение по выбранному атрибуту, и терминальные узлы (узлы ответа), в которых должны находиться элементы одного </a:t>
            </a:r>
            <a:r>
              <a:rPr lang="ru-RU" dirty="0" smtClean="0"/>
              <a:t>класса.</a:t>
            </a:r>
            <a:endParaRPr lang="ru-RU" dirty="0"/>
          </a:p>
        </p:txBody>
      </p:sp>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04304" y="993507"/>
            <a:ext cx="7444191" cy="3986599"/>
          </a:xfrm>
          <a:prstGeom prst="rect">
            <a:avLst/>
          </a:prstGeom>
        </p:spPr>
      </p:pic>
    </p:spTree>
    <p:extLst>
      <p:ext uri="{BB962C8B-B14F-4D97-AF65-F5344CB8AC3E}">
        <p14:creationId xmlns:p14="http://schemas.microsoft.com/office/powerpoint/2010/main" val="3834398808"/>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Другая 2">
      <a:majorFont>
        <a:latin typeface="Calibri"/>
        <a:ea typeface=""/>
        <a:cs typeface=""/>
      </a:majorFont>
      <a:minorFont>
        <a:latin typeface="Calibri"/>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6471</TotalTime>
  <Words>717</Words>
  <Application>Microsoft Office PowerPoint</Application>
  <PresentationFormat>Широкоэкранный</PresentationFormat>
  <Paragraphs>78</Paragraphs>
  <Slides>12</Slides>
  <Notes>0</Notes>
  <HiddenSlides>0</HiddenSlides>
  <MMClips>0</MMClips>
  <ScaleCrop>false</ScaleCrop>
  <HeadingPairs>
    <vt:vector size="8" baseType="variant">
      <vt:variant>
        <vt:lpstr>Использованные шрифты</vt:lpstr>
      </vt:variant>
      <vt:variant>
        <vt:i4>3</vt:i4>
      </vt:variant>
      <vt:variant>
        <vt:lpstr>Тема</vt:lpstr>
      </vt:variant>
      <vt:variant>
        <vt:i4>1</vt:i4>
      </vt:variant>
      <vt:variant>
        <vt:lpstr>Внедренные серверы OLE</vt:lpstr>
      </vt:variant>
      <vt:variant>
        <vt:i4>2</vt:i4>
      </vt:variant>
      <vt:variant>
        <vt:lpstr>Заголовки слайдов</vt:lpstr>
      </vt:variant>
      <vt:variant>
        <vt:i4>12</vt:i4>
      </vt:variant>
    </vt:vector>
  </HeadingPairs>
  <TitlesOfParts>
    <vt:vector size="18" baseType="lpstr">
      <vt:lpstr>Arial</vt:lpstr>
      <vt:lpstr>Calibri</vt:lpstr>
      <vt:lpstr>Cambria Math</vt:lpstr>
      <vt:lpstr>Тема Office</vt:lpstr>
      <vt:lpstr>Уравнение</vt:lpstr>
      <vt:lpstr>Формула</vt:lpstr>
      <vt:lpstr>Обзор методов классификации</vt:lpstr>
      <vt:lpstr>Систематизация методов классификации</vt:lpstr>
      <vt:lpstr>Центроидный метод</vt:lpstr>
      <vt:lpstr>Правило ближайшего соседа (БС)</vt:lpstr>
      <vt:lpstr>Семейство методов БС</vt:lpstr>
      <vt:lpstr>Наивный байесовский метод (НБ)</vt:lpstr>
      <vt:lpstr>Наивный байесовский метод (НБ)</vt:lpstr>
      <vt:lpstr>Наивный байесовский метод (2)</vt:lpstr>
      <vt:lpstr>Метод деревьев решений</vt:lpstr>
      <vt:lpstr>Метод деревьев решений. Критерий прироста информации</vt:lpstr>
      <vt:lpstr>Метод деревьев решений. Меры неоднородности</vt:lpstr>
      <vt:lpstr>Метод деревьев решений. Пример разбиения </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dc:title>
  <dc:creator>Администратор</dc:creator>
  <cp:lastModifiedBy>Andrey Mm</cp:lastModifiedBy>
  <cp:revision>95</cp:revision>
  <dcterms:created xsi:type="dcterms:W3CDTF">2017-09-07T11:29:30Z</dcterms:created>
  <dcterms:modified xsi:type="dcterms:W3CDTF">2022-09-27T04:59:05Z</dcterms:modified>
</cp:coreProperties>
</file>