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84" r:id="rId1"/>
  </p:sldMasterIdLst>
  <p:notesMasterIdLst>
    <p:notesMasterId r:id="rId19"/>
  </p:notesMasterIdLst>
  <p:sldIdLst>
    <p:sldId id="278" r:id="rId2"/>
    <p:sldId id="271" r:id="rId3"/>
    <p:sldId id="280" r:id="rId4"/>
    <p:sldId id="272" r:id="rId5"/>
    <p:sldId id="273" r:id="rId6"/>
    <p:sldId id="274" r:id="rId7"/>
    <p:sldId id="275" r:id="rId8"/>
    <p:sldId id="277" r:id="rId9"/>
    <p:sldId id="290" r:id="rId10"/>
    <p:sldId id="276" r:id="rId11"/>
    <p:sldId id="288" r:id="rId12"/>
    <p:sldId id="289" r:id="rId13"/>
    <p:sldId id="291" r:id="rId14"/>
    <p:sldId id="292" r:id="rId15"/>
    <p:sldId id="293" r:id="rId16"/>
    <p:sldId id="286" r:id="rId17"/>
    <p:sldId id="28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82DC0-A7C2-4D6B-A659-1A08DD2913B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2D4C4-7928-4C84-9E39-9F4E981657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83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ABE8-6F76-41C8-B009-27E1CF092874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9CCE-63A0-4EEF-BBC8-913EC1BEF941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8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963B-4822-411F-8E3C-1423F6774503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66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A836-88CC-458A-AC97-77B0F1BFA1F2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6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63B5E-E802-4570-8B54-E37573BF60E8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3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6B29-CA98-4454-9581-9696AAAEE3B8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07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1359-3C03-4208-8C10-37618AD6AAF9}" type="datetime1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4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44069-E999-40AB-A7D6-EB045B798918}" type="datetime1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0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4ECE-E864-4882-BC26-C114F263A3FC}" type="datetime1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6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DA29-9429-4ADE-BC3F-9F7A3C7F2CED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4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F5EC-CA88-4D46-8013-20F61D2C7B5B}" type="datetime1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3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B943-7F87-404B-A19B-4EC5C3D17EF6}" type="datetime1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4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9.png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42"/>
            <a:ext cx="10972800" cy="1583187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Классификация данных. Основные понятия</a:t>
            </a:r>
            <a:endParaRPr lang="ru-RU" sz="4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3556004"/>
            <a:ext cx="10972800" cy="257016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Курс «Интеллектуальные информационные системы»</a:t>
            </a:r>
          </a:p>
          <a:p>
            <a:pPr marL="0" indent="0" algn="ctr">
              <a:buNone/>
            </a:pPr>
            <a:r>
              <a:rPr lang="ru-RU" dirty="0" smtClean="0"/>
              <a:t>Кафедра управления и интеллектуальных технологий </a:t>
            </a:r>
          </a:p>
          <a:p>
            <a:pPr marL="0" indent="0" algn="ctr">
              <a:buNone/>
            </a:pPr>
            <a:r>
              <a:rPr lang="ru-RU" dirty="0" smtClean="0"/>
              <a:t>НИУ «МЭИ»</a:t>
            </a:r>
          </a:p>
          <a:p>
            <a:pPr marL="0" indent="0" algn="ctr">
              <a:buNone/>
            </a:pPr>
            <a:r>
              <a:rPr lang="ru-RU" dirty="0" smtClean="0"/>
              <a:t>Осень 2021 г.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184" y="103869"/>
            <a:ext cx="11745593" cy="694418"/>
          </a:xfrm>
        </p:spPr>
        <p:txBody>
          <a:bodyPr>
            <a:noAutofit/>
          </a:bodyPr>
          <a:lstStyle/>
          <a:p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Оценка </a:t>
            </a: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качества классификации </a:t>
            </a: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задачах </a:t>
            </a:r>
            <a:r>
              <a:rPr lang="en-US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Text 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Mining (2)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0915" y="815212"/>
            <a:ext cx="11350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Ошибка классификации – несовпадение метки, назначенной классификатором с меткой, назначенной экспертом (учителем).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4184" y="2037350"/>
                <a:ext cx="5950859" cy="4050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Точность (правильность, аккуратность) </a:t>
                </a:r>
                <a:r>
                  <a:rPr lang="en-US" sz="2400" dirty="0" smtClean="0"/>
                  <a:t>Accuracy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ru-RU" sz="2400" b="0" i="0" smtClean="0">
                        <a:latin typeface="Cambria Math"/>
                      </a:rPr>
                      <m:t> </m:t>
                    </m:r>
                  </m:oMath>
                </a14:m>
                <a:endParaRPr lang="en-US" sz="2400" dirty="0" smtClean="0"/>
              </a:p>
              <a:p>
                <a:endParaRPr lang="ru-RU" sz="2400" dirty="0" smtClean="0"/>
              </a:p>
              <a:p>
                <a:endParaRPr lang="en-US" sz="2400" dirty="0" smtClean="0"/>
              </a:p>
              <a:p>
                <a:r>
                  <a:rPr lang="ru-RU" sz="2400" b="0" dirty="0" smtClean="0"/>
                  <a:t>Точность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𝑃𝑟𝑒𝑐𝑖𝑠𝑖𝑜𝑛</m:t>
                    </m:r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𝑇𝑃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𝑇𝑃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𝐹𝑃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ru-RU" sz="2400" dirty="0" smtClean="0"/>
                  <a:t>Полнота </a:t>
                </a:r>
                <a:r>
                  <a:rPr lang="en-US" sz="2400" dirty="0" smtClean="0"/>
                  <a:t>Recall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𝑇𝑃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𝑇𝑃</m:t>
                        </m:r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𝐹𝑁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F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measure</m:t>
                    </m:r>
                    <m:r>
                      <a:rPr lang="en-US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𝑃𝑟𝑒𝑐𝑖𝑠𝑖𝑜𝑛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𝑅𝑒𝑐𝑎𝑙𝑙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𝑃𝑟𝑒𝑐𝑖𝑠𝑖𝑜𝑛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</a:rPr>
                          <m:t>𝑅𝑒𝑐𝑎𝑙𝑙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84" y="2037350"/>
                <a:ext cx="5950859" cy="4050981"/>
              </a:xfrm>
              <a:prstGeom prst="rect">
                <a:avLst/>
              </a:prstGeom>
              <a:blipFill rotWithShape="0">
                <a:blip r:embed="rId2"/>
                <a:stretch>
                  <a:fillRect l="-1537" t="-1203" b="-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0747"/>
              </p:ext>
            </p:extLst>
          </p:nvPr>
        </p:nvGraphicFramePr>
        <p:xfrm>
          <a:off x="5598543" y="3549625"/>
          <a:ext cx="6041918" cy="185014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0944"/>
                <a:gridCol w="2064373"/>
                <a:gridCol w="2036601"/>
              </a:tblGrid>
              <a:tr h="367930">
                <a:tc>
                  <a:txBody>
                    <a:bodyPr/>
                    <a:lstStyle/>
                    <a:p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эксперта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2474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</a:t>
                      </a:r>
                    </a:p>
                    <a:p>
                      <a:r>
                        <a:rPr lang="ru-RU" dirty="0" smtClean="0"/>
                        <a:t>классификатора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Положительная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Отрицательная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79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Положительная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FP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42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Отрицательная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N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71775" y="1884705"/>
            <a:ext cx="5050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P- </a:t>
            </a:r>
            <a:r>
              <a:rPr lang="ru-RU" dirty="0" smtClean="0"/>
              <a:t>количество объектов, по которым классификатор принял правильное решение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61186" y="3180293"/>
            <a:ext cx="413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Матрица неточностей (</a:t>
            </a:r>
            <a:r>
              <a:rPr lang="en-US" dirty="0" smtClean="0"/>
              <a:t>Confusion matrix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7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192" y="0"/>
            <a:ext cx="10972800" cy="682894"/>
          </a:xfrm>
        </p:spPr>
        <p:txBody>
          <a:bodyPr>
            <a:normAutofit fontScale="90000"/>
          </a:bodyPr>
          <a:lstStyle/>
          <a:p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Матрица</a:t>
            </a:r>
            <a:r>
              <a:rPr lang="ru-RU" dirty="0" smtClean="0"/>
              <a:t> </a:t>
            </a: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неточностей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16750" y="1017068"/>
                <a:ext cx="3625970" cy="3798075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Precision</a:t>
                </a:r>
                <a:r>
                  <a:rPr lang="en-US" baseline="-25000" dirty="0" err="1" smtClean="0"/>
                  <a:t>k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baseline="-25000" smtClean="0">
                            <a:latin typeface="Cambria Math" panose="02040503050406030204" pitchFamily="18" charset="0"/>
                          </a:rPr>
                          <m:t>𝑘𝑘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 baseline="-2500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Recall</a:t>
                </a:r>
                <a:r>
                  <a:rPr lang="en-US" baseline="-25000" dirty="0" err="1" smtClean="0"/>
                  <a:t>k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</a:rPr>
                          <m:t>𝑘𝑘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 baseline="-2500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baseline="-2500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dirty="0"/>
                  <a:t> </a:t>
                </a:r>
                <a:endParaRPr lang="ru-RU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ru-RU" sz="2800" dirty="0" smtClean="0"/>
                  <a:t>Точность классификатора = среднее его точности по всем классам </a:t>
                </a:r>
                <a:r>
                  <a:rPr lang="en-US" sz="2800" dirty="0" smtClean="0"/>
                  <a:t>k (macro average)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Micro average Precision: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𝑇𝑃</m:t>
                            </m:r>
                          </m:e>
                        </m:nary>
                        <m:r>
                          <a:rPr lang="en-US" sz="18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𝑇𝑃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𝐹𝑁</m:t>
                                </m:r>
                              </m:e>
                            </m:nary>
                          </m:e>
                        </m:nary>
                        <m:r>
                          <a:rPr lang="en-US" sz="1800" i="1" baseline="-2500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800" b="0" i="1" baseline="-25000" smtClean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ru-RU" sz="1800" dirty="0" smtClean="0"/>
                  <a:t>Аналогично – другие показатели по </a:t>
                </a:r>
                <a:r>
                  <a:rPr lang="en-US" sz="1800" dirty="0" smtClean="0"/>
                  <a:t>micro-</a:t>
                </a:r>
                <a:r>
                  <a:rPr lang="en-US" sz="1800" dirty="0" err="1" smtClean="0"/>
                  <a:t>ec</a:t>
                </a:r>
                <a:r>
                  <a:rPr lang="en-US" sz="1800" dirty="0" smtClean="0"/>
                  <a:t>	</a:t>
                </a:r>
                <a:endParaRPr lang="ru-RU" sz="18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6750" y="1017068"/>
                <a:ext cx="3625970" cy="3798075"/>
              </a:xfrm>
              <a:blipFill rotWithShape="0">
                <a:blip r:embed="rId2"/>
                <a:stretch>
                  <a:fillRect l="-3697" t="-1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11</a:t>
            </a:fld>
            <a:endParaRPr lang="ru-RU"/>
          </a:p>
        </p:txBody>
      </p:sp>
      <p:pic>
        <p:nvPicPr>
          <p:cNvPr id="14338" name="Picture 2" descr="ÐÐ°ÑÑÐ¸ÑÐ° Ð½ÐµÑÐ¾ÑÐ½Ð¾ÑÑÐµÐ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720" y="805459"/>
            <a:ext cx="7153275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1192" y="5894294"/>
            <a:ext cx="318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Несбалансированная выборка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949569" y="5184475"/>
            <a:ext cx="1993151" cy="709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4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192" y="0"/>
            <a:ext cx="10972800" cy="682894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Несбалансированные выборки 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749" y="1017068"/>
            <a:ext cx="11067243" cy="41674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Несбалансированная выборка (</a:t>
            </a:r>
            <a:r>
              <a:rPr lang="en-US" dirty="0"/>
              <a:t>Unbalances sample</a:t>
            </a:r>
            <a:r>
              <a:rPr lang="ru-RU" dirty="0"/>
              <a:t>) – количество объектов каждого класса очень сильно разнится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</a:p>
          <a:p>
            <a:r>
              <a:rPr lang="ru-RU" sz="2400" dirty="0" smtClean="0"/>
              <a:t>Низкая точность классификации у малых классов</a:t>
            </a:r>
          </a:p>
          <a:p>
            <a:r>
              <a:rPr lang="ru-RU" sz="2400" dirty="0" smtClean="0"/>
              <a:t>Часто классификатору бывает выгодно объекты всех малых классов приписать к самому большому и не обучаться на малых.</a:t>
            </a:r>
            <a:endParaRPr lang="en-US" sz="2400" dirty="0" smtClean="0"/>
          </a:p>
          <a:p>
            <a:endParaRPr lang="ru-RU" sz="2400" dirty="0" smtClean="0"/>
          </a:p>
          <a:p>
            <a:pPr marL="0" indent="0">
              <a:buNone/>
            </a:pPr>
            <a:r>
              <a:rPr lang="ru-RU" dirty="0" smtClean="0"/>
              <a:t> Нужно приводить к сбалансированному виду – </a:t>
            </a:r>
          </a:p>
          <a:p>
            <a:r>
              <a:rPr lang="en-US" sz="2400" dirty="0" smtClean="0"/>
              <a:t>Oversampling – </a:t>
            </a:r>
            <a:r>
              <a:rPr lang="ru-RU" sz="2400" dirty="0" smtClean="0"/>
              <a:t>дублирование объектов малых классов</a:t>
            </a:r>
            <a:endParaRPr lang="ru-RU" sz="2400" dirty="0"/>
          </a:p>
          <a:p>
            <a:r>
              <a:rPr lang="en-US" sz="2400" dirty="0" err="1"/>
              <a:t>Undersampling</a:t>
            </a:r>
            <a:r>
              <a:rPr lang="en-US" sz="2400" dirty="0"/>
              <a:t> – </a:t>
            </a:r>
            <a:r>
              <a:rPr lang="ru-RU" sz="2400" dirty="0"/>
              <a:t>удаление объектов из больших классов</a:t>
            </a:r>
          </a:p>
          <a:p>
            <a:r>
              <a:rPr lang="en-US" sz="2400" dirty="0"/>
              <a:t>SMOTE (Synthetic Minority Over-sampling Technique) – </a:t>
            </a:r>
            <a:r>
              <a:rPr lang="ru-RU" sz="2400" dirty="0"/>
              <a:t>создание искусственных объектов малых классов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4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182562"/>
            <a:ext cx="10972800" cy="1143000"/>
          </a:xfrm>
        </p:spPr>
        <p:txBody>
          <a:bodyPr/>
          <a:lstStyle/>
          <a:p>
            <a:r>
              <a:rPr lang="ru-RU" dirty="0" smtClean="0"/>
              <a:t>Несбалансированные выборки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13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1608" t="2267" r="66500" b="2361"/>
          <a:stretch/>
        </p:blipFill>
        <p:spPr>
          <a:xfrm>
            <a:off x="224287" y="3922024"/>
            <a:ext cx="2441275" cy="2434339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1" y="960438"/>
            <a:ext cx="4430555" cy="289157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27275" y="960438"/>
                <a:ext cx="6262778" cy="5193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Несбалансированные выборки (</a:t>
                </a:r>
                <a:r>
                  <a:rPr lang="en-US" dirty="0"/>
                  <a:t>Imbalanced </a:t>
                </a:r>
                <a:r>
                  <a:rPr lang="en-US" dirty="0" smtClean="0"/>
                  <a:t>Data</a:t>
                </a:r>
                <a:r>
                  <a:rPr lang="ru-RU" dirty="0" smtClean="0"/>
                  <a:t>) – выборки, в которых количество объектов в классах очень сильно разнится.</a:t>
                </a:r>
              </a:p>
              <a:p>
                <a:r>
                  <a:rPr lang="ru-RU" dirty="0" smtClean="0"/>
                  <a:t>Классы, </a:t>
                </a:r>
                <a:r>
                  <a:rPr lang="ru-RU" dirty="0" err="1" smtClean="0"/>
                  <a:t>бОльшие</a:t>
                </a:r>
                <a:r>
                  <a:rPr lang="ru-RU" dirty="0" smtClean="0"/>
                  <a:t> по объему – мажоритарные, классы малых объемов – миноритарные.</a:t>
                </a:r>
              </a:p>
              <a:p>
                <a:r>
                  <a:rPr lang="ru-RU" dirty="0" smtClean="0"/>
                  <a:t>Следствия: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ru-RU" dirty="0" smtClean="0"/>
                  <a:t>Неравномерное обучение на разных классах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ru-RU" dirty="0" smtClean="0"/>
                  <a:t>Плохое распознавание объектов малых классов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ru-RU" dirty="0" smtClean="0"/>
                  <a:t>Нельзя использовать </a:t>
                </a:r>
                <a:r>
                  <a:rPr lang="en-US" dirty="0" smtClean="0"/>
                  <a:t>Accuracy</a:t>
                </a:r>
                <a:endParaRPr lang="ru-RU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ru-RU" dirty="0" smtClean="0"/>
                  <a:t>Выгоднее </a:t>
                </a:r>
                <a:r>
                  <a:rPr lang="ru-RU" dirty="0"/>
                  <a:t>отнести все объекты к мажоритарному классу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ru-RU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ru-RU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K1 = 10 </a:t>
                </a:r>
                <a:r>
                  <a:rPr lang="ru-RU" dirty="0" smtClean="0"/>
                  <a:t>объектов</a:t>
                </a:r>
                <a:r>
                  <a:rPr lang="en-US" dirty="0" smtClean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K2 = 100</a:t>
                </a:r>
                <a:r>
                  <a:rPr lang="ru-RU" dirty="0" smtClean="0"/>
                  <a:t> объектов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ru-RU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r>
                  <a:rPr lang="ru-RU" dirty="0" smtClean="0"/>
                  <a:t> </a:t>
                </a:r>
                <a:r>
                  <a:rPr lang="en-US" dirty="0"/>
                  <a:t>Accuracy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𝑇𝑁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ru-RU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ru-RU" dirty="0" smtClean="0"/>
                  <a:t>	</a:t>
                </a:r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275" y="960438"/>
                <a:ext cx="6262778" cy="5193153"/>
              </a:xfrm>
              <a:prstGeom prst="rect">
                <a:avLst/>
              </a:prstGeom>
              <a:blipFill rotWithShape="0">
                <a:blip r:embed="rId4"/>
                <a:stretch>
                  <a:fillRect l="-778" t="-7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73498"/>
              </p:ext>
            </p:extLst>
          </p:nvPr>
        </p:nvGraphicFramePr>
        <p:xfrm>
          <a:off x="7573992" y="4059314"/>
          <a:ext cx="3226280" cy="2089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091"/>
                <a:gridCol w="983243"/>
                <a:gridCol w="958946"/>
              </a:tblGrid>
              <a:tr h="941764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Эксперт: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Модель: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73992">
                <a:tc>
                  <a:txBody>
                    <a:bodyPr/>
                    <a:lstStyle/>
                    <a:p>
                      <a:r>
                        <a:rPr lang="en-US" dirty="0" smtClean="0"/>
                        <a:t>K1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573992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2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Oversampling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Over Samper </a:t>
            </a:r>
          </a:p>
          <a:p>
            <a:r>
              <a:rPr lang="en-US" dirty="0" smtClean="0"/>
              <a:t>SMOTE –</a:t>
            </a:r>
            <a:r>
              <a:rPr lang="ru-RU" dirty="0"/>
              <a:t> </a:t>
            </a:r>
            <a:r>
              <a:rPr lang="ru-RU" sz="2800" dirty="0"/>
              <a:t>Находит n ближайших соседей, для каждого миноритарного объекта. «Соединяет» их линиями и случайным образом создает новые объекты на этих линиях</a:t>
            </a:r>
            <a:r>
              <a:rPr lang="ru-RU" sz="2800" dirty="0" smtClean="0"/>
              <a:t>.</a:t>
            </a:r>
          </a:p>
          <a:p>
            <a:r>
              <a:rPr lang="en-US" dirty="0" smtClean="0"/>
              <a:t>ADASYN</a:t>
            </a:r>
            <a:r>
              <a:rPr lang="ru-RU" dirty="0"/>
              <a:t> - </a:t>
            </a:r>
            <a:r>
              <a:rPr lang="ru-RU" sz="2800" dirty="0"/>
              <a:t>вместо линейной генерации объектов, добавляется некоторый шум, позволяющий создать нелинейную зависимость между родителем и синтезированным объектом</a:t>
            </a:r>
            <a:endParaRPr lang="en-US" sz="2800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2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093" y="51768"/>
            <a:ext cx="10972800" cy="1143000"/>
          </a:xfrm>
        </p:spPr>
        <p:txBody>
          <a:bodyPr/>
          <a:lstStyle/>
          <a:p>
            <a:r>
              <a:rPr lang="en-US" dirty="0" err="1" smtClean="0"/>
              <a:t>Undersampling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91101"/>
                <a:ext cx="109728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Random Under Sampler</a:t>
                </a:r>
              </a:p>
              <a:p>
                <a:r>
                  <a:rPr lang="en-US" dirty="0" err="1" smtClean="0"/>
                  <a:t>Tomek</a:t>
                </a:r>
                <a:r>
                  <a:rPr lang="en-US" dirty="0" smtClean="0"/>
                  <a:t> Links</a:t>
                </a:r>
                <a:r>
                  <a:rPr lang="ru-RU" dirty="0" smtClean="0"/>
                  <a:t> </a:t>
                </a:r>
                <a:r>
                  <a:rPr lang="ru-RU" sz="2100" dirty="0" smtClean="0"/>
                  <a:t>-</a:t>
                </a:r>
                <a:r>
                  <a:rPr lang="en-US" sz="2100" dirty="0" smtClean="0"/>
                  <a:t> </a:t>
                </a:r>
                <a:r>
                  <a:rPr lang="ru-RU" sz="2100" dirty="0" smtClean="0"/>
                  <a:t>Пара</a:t>
                </a:r>
                <a:r>
                  <a:rPr lang="ru-RU" sz="2100" dirty="0"/>
                  <a:t> (</a:t>
                </a:r>
                <a:r>
                  <a:rPr lang="ru-RU" sz="2100" dirty="0" err="1" smtClean="0"/>
                  <a:t>E</a:t>
                </a:r>
                <a:r>
                  <a:rPr lang="ru-RU" sz="1500" dirty="0" err="1" smtClean="0"/>
                  <a:t>i</a:t>
                </a:r>
                <a:r>
                  <a:rPr lang="ru-RU" sz="2100" dirty="0" err="1" smtClean="0"/>
                  <a:t>,E</a:t>
                </a:r>
                <a:r>
                  <a:rPr lang="ru-RU" sz="1500" dirty="0" err="1" smtClean="0"/>
                  <a:t>j</a:t>
                </a:r>
                <a:r>
                  <a:rPr lang="ru-RU" sz="2100" dirty="0" smtClean="0"/>
                  <a:t>)</a:t>
                </a:r>
                <a:r>
                  <a:rPr lang="en-US" sz="2100" dirty="0" smtClean="0"/>
                  <a:t> </a:t>
                </a:r>
                <a:r>
                  <a:rPr lang="ru-RU" sz="2100" dirty="0" smtClean="0"/>
                  <a:t>называется связью </a:t>
                </a:r>
                <a:r>
                  <a:rPr lang="ru-RU" sz="2100" dirty="0" err="1" smtClean="0"/>
                  <a:t>Томека</a:t>
                </a:r>
                <a:r>
                  <a:rPr lang="ru-RU" sz="2100" dirty="0" smtClean="0"/>
                  <a:t>, если</a:t>
                </a:r>
                <a14:m>
                  <m:oMath xmlns:m="http://schemas.openxmlformats.org/officeDocument/2006/math">
                    <m:r>
                      <a:rPr lang="ru-RU" sz="21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100" b="0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1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1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ru-RU" sz="21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ru-RU" sz="21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u-RU" sz="21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1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ru-RU" sz="21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ru-RU" sz="21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1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en-US" sz="21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ru-RU" sz="21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ru-RU" sz="21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𝑙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u-RU" sz="2100" i="1">
                                <a:latin typeface="Cambria Math" panose="02040503050406030204" pitchFamily="18" charset="0"/>
                              </a:rPr>
                              <m:t>&lt; </m:t>
                            </m:r>
                            <m:r>
                              <a:rPr lang="en-US" sz="21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ru-RU" sz="21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ru-RU" sz="21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1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e>
                        </m:eqArr>
                        <m:r>
                          <a:rPr lang="ru-RU" sz="21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ru-RU" sz="2100" dirty="0" smtClean="0"/>
              </a:p>
              <a:p>
                <a:pPr marL="457200" lvl="1" indent="0">
                  <a:buNone/>
                </a:pPr>
                <a:endParaRPr lang="ru-RU" sz="2100" dirty="0" smtClean="0"/>
              </a:p>
              <a:p>
                <a:pPr marL="457200" lvl="1" indent="0">
                  <a:buNone/>
                </a:pPr>
                <a:endParaRPr lang="en-US" sz="2100" dirty="0" smtClean="0"/>
              </a:p>
              <a:p>
                <a:pPr marL="457200" lvl="1" indent="0">
                  <a:buNone/>
                </a:pPr>
                <a:endParaRPr lang="ru-RU" sz="2100" dirty="0"/>
              </a:p>
              <a:p>
                <a:pPr marL="0" indent="0">
                  <a:buNone/>
                </a:pPr>
                <a:r>
                  <a:rPr lang="ru-RU" sz="2100" dirty="0" smtClean="0"/>
                  <a:t>Объекты </a:t>
                </a:r>
                <a:r>
                  <a:rPr lang="ru-RU" sz="2100" dirty="0"/>
                  <a:t>мажоритарного класса, входящие в связи </a:t>
                </a:r>
                <a:r>
                  <a:rPr lang="ru-RU" sz="2100" dirty="0" err="1"/>
                  <a:t>Томека</a:t>
                </a:r>
                <a:r>
                  <a:rPr lang="ru-RU" sz="2100" dirty="0"/>
                  <a:t> удаляются</a:t>
                </a:r>
              </a:p>
              <a:p>
                <a:endParaRPr lang="en-US" dirty="0" smtClean="0"/>
              </a:p>
              <a:p>
                <a:r>
                  <a:rPr lang="en-US" dirty="0" err="1" smtClean="0"/>
                  <a:t>EditedNearestNeighbors</a:t>
                </a:r>
                <a:r>
                  <a:rPr lang="ru-RU" dirty="0" smtClean="0"/>
                  <a:t> - </a:t>
                </a:r>
                <a:r>
                  <a:rPr lang="ru-RU" sz="1900" dirty="0"/>
                  <a:t>Объект мажоритарного класса удаляется при условии, если не все его </a:t>
                </a:r>
                <a:r>
                  <a:rPr lang="en-US" sz="1900" dirty="0"/>
                  <a:t>k</a:t>
                </a:r>
                <a:r>
                  <a:rPr lang="ru-RU" sz="1900" dirty="0"/>
                  <a:t> ближайших соседей имеют метку мажоритарного класса.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91101"/>
                <a:ext cx="10972800" cy="4525963"/>
              </a:xfrm>
              <a:blipFill rotWithShape="0">
                <a:blip r:embed="rId2"/>
                <a:stretch>
                  <a:fillRect l="-1111" t="-2695" b="-2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15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7252" y="2199737"/>
            <a:ext cx="5283769" cy="1550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64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184" y="103869"/>
            <a:ext cx="11745593" cy="694418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AUC ROC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3447" y="666746"/>
            <a:ext cx="72050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ROC </a:t>
            </a:r>
            <a:r>
              <a:rPr lang="en-US" sz="2000" dirty="0"/>
              <a:t>- receiver operating characteristic</a:t>
            </a:r>
            <a:r>
              <a:rPr lang="ru-RU" sz="2000" dirty="0"/>
              <a:t>, кривая ошибок</a:t>
            </a:r>
          </a:p>
          <a:p>
            <a:r>
              <a:rPr lang="ru-RU" sz="2000" b="1" dirty="0" smtClean="0"/>
              <a:t>AUC </a:t>
            </a:r>
            <a:r>
              <a:rPr lang="ru-RU" sz="2000" b="1" dirty="0"/>
              <a:t>ROC </a:t>
            </a:r>
            <a:r>
              <a:rPr lang="en-US" sz="2000" b="1" dirty="0" smtClean="0"/>
              <a:t> </a:t>
            </a:r>
            <a:r>
              <a:rPr lang="en-US" sz="2000" dirty="0" smtClean="0"/>
              <a:t>- </a:t>
            </a:r>
            <a:r>
              <a:rPr lang="ru-RU" sz="2000" dirty="0" smtClean="0"/>
              <a:t>площадь </a:t>
            </a:r>
            <a:r>
              <a:rPr lang="ru-RU" sz="2000" dirty="0"/>
              <a:t>под кривой </a:t>
            </a:r>
            <a:r>
              <a:rPr lang="ru-RU" sz="2000" dirty="0" smtClean="0"/>
              <a:t>ошибок, </a:t>
            </a:r>
            <a:r>
              <a:rPr lang="en-US" sz="2000" dirty="0" smtClean="0"/>
              <a:t>Area Under ROC Curve – </a:t>
            </a:r>
          </a:p>
          <a:p>
            <a:r>
              <a:rPr lang="ru-RU" sz="2000" dirty="0" smtClean="0"/>
              <a:t>Зависимость доли верных </a:t>
            </a:r>
            <a:r>
              <a:rPr lang="ru-RU" sz="2000" dirty="0"/>
              <a:t>положительных классификаций от доли ложных положительных классификаций при варьировании порога решающего </a:t>
            </a:r>
            <a:r>
              <a:rPr lang="ru-RU" sz="2000" dirty="0" smtClean="0"/>
              <a:t>правила.</a:t>
            </a:r>
            <a:endParaRPr lang="en-US" sz="2000" dirty="0"/>
          </a:p>
        </p:txBody>
      </p:sp>
      <p:pic>
        <p:nvPicPr>
          <p:cNvPr id="14338" name="Picture 2" descr="https://habrastorage.org/getpro/habr/post_images/800/ecb/955/800ecb9550bc7dafae14dc9f811a0a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482" y="818334"/>
            <a:ext cx="4230529" cy="317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3445" y="3065008"/>
            <a:ext cx="720503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AUC</a:t>
            </a:r>
            <a:r>
              <a:rPr lang="en-US" sz="2000" dirty="0" smtClean="0"/>
              <a:t> ROC</a:t>
            </a:r>
            <a:r>
              <a:rPr lang="ru-RU" sz="2000" dirty="0" smtClean="0"/>
              <a:t> </a:t>
            </a:r>
            <a:r>
              <a:rPr lang="ru-RU" sz="2000" dirty="0"/>
              <a:t>— эквивалентна вероятности, что классификатор присвоит большее значение случайно выбранному позитивному объекту, чем случайно выбранному негативному объекту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dirty="0"/>
              <a:t>Когда </a:t>
            </a:r>
            <a:r>
              <a:rPr lang="ru-RU" sz="2000" b="1" dirty="0"/>
              <a:t>AUC = 0.5</a:t>
            </a:r>
            <a:r>
              <a:rPr lang="ru-RU" sz="2000" dirty="0"/>
              <a:t>, то данный классификатор равен случайному. </a:t>
            </a:r>
            <a:endParaRPr lang="en-US" sz="2000" dirty="0" smtClean="0"/>
          </a:p>
          <a:p>
            <a:r>
              <a:rPr lang="ru-RU" sz="2000" dirty="0" smtClean="0"/>
              <a:t>Если</a:t>
            </a:r>
            <a:r>
              <a:rPr lang="ru-RU" sz="2000" dirty="0"/>
              <a:t> </a:t>
            </a:r>
            <a:r>
              <a:rPr lang="ru-RU" sz="2000" b="1" dirty="0"/>
              <a:t>AUC &lt; 0.5</a:t>
            </a:r>
            <a:r>
              <a:rPr lang="ru-RU" sz="2000" dirty="0"/>
              <a:t>, то можно просто перевернуть выдаваемые значения классификатором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ru-RU" sz="2000" dirty="0" smtClean="0"/>
              <a:t>Визуально - чем больше график прижимается к верхнему левому углу, тем больше значение </a:t>
            </a:r>
            <a:r>
              <a:rPr lang="en-US" sz="2000" dirty="0" smtClean="0"/>
              <a:t>AUC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516685" y="3806566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FPR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7668482" y="2052612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TPR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022811" y="5203463"/>
                <a:ext cx="1824859" cy="6154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𝐹</m:t>
                      </m:r>
                      <m:r>
                        <a:rPr lang="en-US" b="0" i="1" smtClean="0">
                          <a:latin typeface="Cambria Math"/>
                        </a:rPr>
                        <m:t>𝑃𝑅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𝐹𝑃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𝑇𝑁</m:t>
                          </m:r>
                          <m:r>
                            <a:rPr lang="ru-RU" i="1">
                              <a:latin typeface="Cambria Math"/>
                            </a:rPr>
                            <m:t>+</m:t>
                          </m:r>
                          <m:r>
                            <a:rPr lang="ru-RU" i="1">
                              <a:latin typeface="Cambria Math"/>
                            </a:rPr>
                            <m:t>𝐹𝑃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811" y="5203463"/>
                <a:ext cx="1824859" cy="6154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990542" y="4398617"/>
                <a:ext cx="1847365" cy="6154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𝑇</m:t>
                      </m:r>
                      <m:r>
                        <a:rPr lang="en-US" b="0" i="1" smtClean="0">
                          <a:latin typeface="Cambria Math"/>
                        </a:rPr>
                        <m:t>𝑃𝑅</m:t>
                      </m:r>
                      <m:r>
                        <a:rPr lang="ru-RU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  <m:r>
                            <a:rPr lang="ru-RU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ru-RU" i="1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𝐹𝑁</m:t>
                          </m:r>
                        </m:den>
                      </m:f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0542" y="4398617"/>
                <a:ext cx="1847365" cy="6154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2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62" y="112656"/>
            <a:ext cx="11344275" cy="860986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Переобучение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17</a:t>
            </a:fld>
            <a:endParaRPr lang="ru-RU"/>
          </a:p>
        </p:txBody>
      </p:sp>
      <p:pic>
        <p:nvPicPr>
          <p:cNvPr id="14338" name="Picture 2" descr="https://upload.wikimedia.org/wikipedia/commons/thumb/1/19/Overfitting.svg/1024px-Overfitting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4" y="1229497"/>
            <a:ext cx="4010025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658225" y="98815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      </a:t>
            </a:r>
            <a:r>
              <a:rPr lang="en-US" dirty="0" err="1" smtClean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’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4713" y="807539"/>
            <a:ext cx="4838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Качество на обучающей выборке</a:t>
            </a:r>
          </a:p>
          <a:p>
            <a:r>
              <a:rPr lang="en-US" dirty="0" smtClean="0"/>
              <a:t>Accuracy a  = 0.85</a:t>
            </a:r>
            <a:r>
              <a:rPr lang="ru-RU" dirty="0" smtClean="0"/>
              <a:t>           </a:t>
            </a:r>
          </a:p>
          <a:p>
            <a:r>
              <a:rPr lang="en-US" dirty="0" smtClean="0"/>
              <a:t>Accuracy a’ </a:t>
            </a:r>
            <a:r>
              <a:rPr lang="en-US" dirty="0"/>
              <a:t>= </a:t>
            </a:r>
            <a:r>
              <a:rPr lang="ru-RU" dirty="0" smtClean="0"/>
              <a:t>0,99</a:t>
            </a: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482126" y="1267189"/>
            <a:ext cx="219075" cy="5048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701201" y="1312769"/>
            <a:ext cx="251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Какой алгоритм лучше?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61950" y="1823202"/>
            <a:ext cx="72961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Проверяем качество на тестовой выборке, которая не участвовала в процессе обучения и настройки параметров:</a:t>
            </a:r>
          </a:p>
          <a:p>
            <a:r>
              <a:rPr lang="en-US" dirty="0"/>
              <a:t>Accuracy a  = </a:t>
            </a:r>
            <a:r>
              <a:rPr lang="en-US" dirty="0" smtClean="0"/>
              <a:t>0.8</a:t>
            </a:r>
            <a:r>
              <a:rPr lang="ru-RU" dirty="0"/>
              <a:t>4</a:t>
            </a:r>
            <a:r>
              <a:rPr lang="ru-RU" dirty="0" smtClean="0"/>
              <a:t>           </a:t>
            </a:r>
            <a:endParaRPr lang="ru-RU" dirty="0"/>
          </a:p>
          <a:p>
            <a:r>
              <a:rPr lang="en-US" dirty="0"/>
              <a:t>Accuracy a’ = </a:t>
            </a:r>
            <a:r>
              <a:rPr lang="ru-RU" dirty="0" smtClean="0"/>
              <a:t>0,79</a:t>
            </a:r>
            <a:endParaRPr lang="ru-RU" dirty="0"/>
          </a:p>
          <a:p>
            <a:endParaRPr lang="ru-RU" sz="2400" dirty="0" smtClean="0"/>
          </a:p>
          <a:p>
            <a:r>
              <a:rPr lang="ru-RU" sz="2400" dirty="0" smtClean="0"/>
              <a:t>Переобучение (</a:t>
            </a:r>
            <a:r>
              <a:rPr lang="en-US" sz="2400" dirty="0" smtClean="0"/>
              <a:t>overfitting, overtraining) </a:t>
            </a:r>
            <a:r>
              <a:rPr lang="ru-RU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нежелательное явление, когда качество классификации на тестовой выборке (или на реальных данных) существенно ниже, чем на обучающей выборке.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378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233"/>
            <a:ext cx="10515600" cy="612775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Задача классификации</a:t>
            </a:r>
            <a:endParaRPr lang="ru-RU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2</a:t>
            </a:fld>
            <a:endParaRPr lang="ru-RU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5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11197" y="909119"/>
            <a:ext cx="11040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Задача классификации – отнести новый объект к одному из заранее определенных классов</a:t>
            </a:r>
            <a:r>
              <a:rPr lang="en-US" sz="2000" dirty="0" smtClean="0"/>
              <a:t> </a:t>
            </a:r>
            <a:r>
              <a:rPr lang="ru-RU" sz="2000" dirty="0" smtClean="0"/>
              <a:t>на основе некоторой функции (алгоритма, решающего правила, классификатора)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25500" y="2226839"/>
            <a:ext cx="1820562" cy="897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Классификатор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754840" y="2955728"/>
            <a:ext cx="1573427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754840" y="2409495"/>
            <a:ext cx="1573427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380062" y="2251502"/>
            <a:ext cx="4283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200" dirty="0" smtClean="0"/>
              <a:t>1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Х</a:t>
            </a:r>
            <a:r>
              <a:rPr lang="en-US" sz="1200" dirty="0" smtClean="0"/>
              <a:t>m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541299" y="2642784"/>
            <a:ext cx="1573427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541299" y="2101277"/>
            <a:ext cx="1573427" cy="237835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541299" y="2972775"/>
            <a:ext cx="1573427" cy="235407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8311959" y="1639919"/>
            <a:ext cx="779647" cy="58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r>
              <a:rPr lang="en-US" sz="1400" dirty="0" smtClean="0"/>
              <a:t>1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8311958" y="2285721"/>
            <a:ext cx="779647" cy="58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r>
              <a:rPr lang="en-US" sz="1400" dirty="0"/>
              <a:t>2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8311958" y="2955728"/>
            <a:ext cx="779647" cy="582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Q</a:t>
            </a:r>
            <a:r>
              <a:rPr lang="en-US" sz="1400" dirty="0" err="1" smtClean="0"/>
              <a:t>k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11198" y="3712946"/>
            <a:ext cx="11040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Виды классификации: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Бинарная </a:t>
            </a:r>
            <a:r>
              <a:rPr lang="ru-RU" sz="2000" dirty="0"/>
              <a:t>классификация (классификация на 2 </a:t>
            </a:r>
            <a:r>
              <a:rPr lang="ru-RU" sz="2000" dirty="0" smtClean="0"/>
              <a:t>класса, </a:t>
            </a:r>
            <a:r>
              <a:rPr lang="en-US" sz="2000" dirty="0" smtClean="0"/>
              <a:t>k=2</a:t>
            </a:r>
            <a:r>
              <a:rPr lang="ru-RU" sz="2000" dirty="0" smtClean="0"/>
              <a:t>)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На </a:t>
            </a:r>
            <a:r>
              <a:rPr lang="en-US" sz="2000" dirty="0" smtClean="0"/>
              <a:t>k</a:t>
            </a:r>
            <a:r>
              <a:rPr lang="ru-RU" sz="2000" dirty="0" smtClean="0"/>
              <a:t> </a:t>
            </a:r>
            <a:r>
              <a:rPr lang="ru-RU" sz="2000" dirty="0"/>
              <a:t>непересекающихся </a:t>
            </a:r>
            <a:r>
              <a:rPr lang="ru-RU" sz="2000" dirty="0" smtClean="0"/>
              <a:t>классов</a:t>
            </a:r>
            <a:r>
              <a:rPr lang="en-US" sz="2000" dirty="0" smtClean="0"/>
              <a:t> (k&gt;2)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На </a:t>
            </a:r>
            <a:r>
              <a:rPr lang="en-US" sz="2000" dirty="0" smtClean="0"/>
              <a:t>k</a:t>
            </a:r>
            <a:r>
              <a:rPr lang="ru-RU" sz="2000" dirty="0" smtClean="0"/>
              <a:t> </a:t>
            </a:r>
            <a:r>
              <a:rPr lang="ru-RU" sz="2000" dirty="0"/>
              <a:t>классов, которые могут </a:t>
            </a:r>
            <a:r>
              <a:rPr lang="ru-RU" sz="2000" dirty="0" smtClean="0"/>
              <a:t>пересекаться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1275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6233"/>
            <a:ext cx="10515600" cy="612775"/>
          </a:xfrm>
        </p:spPr>
        <p:txBody>
          <a:bodyPr>
            <a:noAutofit/>
          </a:bodyPr>
          <a:lstStyle/>
          <a:p>
            <a:r>
              <a:rPr lang="ru-RU" sz="4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Меры близости и расстояния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063491"/>
              </p:ext>
            </p:extLst>
          </p:nvPr>
        </p:nvGraphicFramePr>
        <p:xfrm>
          <a:off x="5880100" y="1371511"/>
          <a:ext cx="3048000" cy="78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4" name="Уравнение" r:id="rId3" imgW="2171700" imgH="558800" progId="Equation.3">
                  <p:embed/>
                </p:oleObj>
              </mc:Choice>
              <mc:Fallback>
                <p:oleObj name="Уравнение" r:id="rId3" imgW="2171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371511"/>
                        <a:ext cx="3048000" cy="788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1200" y="1606719"/>
            <a:ext cx="2643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Евклидово расстояние</a:t>
            </a:r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603980"/>
              </p:ext>
            </p:extLst>
          </p:nvPr>
        </p:nvGraphicFramePr>
        <p:xfrm>
          <a:off x="5918199" y="2800523"/>
          <a:ext cx="2602576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5" name="Уравнение" r:id="rId5" imgW="1943100" imgH="520700" progId="Equation.3">
                  <p:embed/>
                </p:oleObj>
              </mc:Choice>
              <mc:Fallback>
                <p:oleObj name="Уравнение" r:id="rId5" imgW="1943100" imgH="520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199" y="2800523"/>
                        <a:ext cx="2602576" cy="701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1200" y="2966690"/>
            <a:ext cx="3741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Расстояние городских кварталов</a:t>
            </a:r>
            <a:endParaRPr lang="ru-RU" sz="2000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5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853174"/>
              </p:ext>
            </p:extLst>
          </p:nvPr>
        </p:nvGraphicFramePr>
        <p:xfrm>
          <a:off x="5880106" y="4045127"/>
          <a:ext cx="5007319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6" name="Уравнение" r:id="rId7" imgW="3492500" imgH="1054100" progId="Equation.3">
                  <p:embed/>
                </p:oleObj>
              </mc:Choice>
              <mc:Fallback>
                <p:oleObj name="Уравнение" r:id="rId7" imgW="3492500" imgH="1054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6" y="4045127"/>
                        <a:ext cx="5007319" cy="1514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11201" y="4326665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Косинусоидальная</a:t>
            </a:r>
            <a:r>
              <a:rPr lang="ru-RU" sz="2000" dirty="0" smtClean="0"/>
              <a:t> мера близости.</a:t>
            </a:r>
          </a:p>
          <a:p>
            <a:r>
              <a:rPr lang="ru-RU" sz="2000" dirty="0" smtClean="0"/>
              <a:t>Показывает косинус угла между векторами.</a:t>
            </a:r>
          </a:p>
          <a:p>
            <a:r>
              <a:rPr lang="ru-RU" sz="2000" dirty="0" smtClean="0"/>
              <a:t>Стремится к </a:t>
            </a:r>
            <a:r>
              <a:rPr lang="en-US" sz="2000" dirty="0" smtClean="0"/>
              <a:t>1</a:t>
            </a:r>
            <a:r>
              <a:rPr lang="ru-RU" sz="2000" dirty="0" smtClean="0"/>
              <a:t>, когда объекты</a:t>
            </a:r>
            <a:r>
              <a:rPr lang="en-US" sz="2000" dirty="0" smtClean="0"/>
              <a:t> </a:t>
            </a:r>
            <a:r>
              <a:rPr lang="ru-RU" sz="2000" dirty="0" smtClean="0"/>
              <a:t>похожи между собой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024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33"/>
            <a:ext cx="10515600" cy="511175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Формирование </a:t>
            </a:r>
            <a:r>
              <a:rPr lang="ru-RU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выборок</a:t>
            </a:r>
            <a:endParaRPr lang="ru-RU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59541"/>
            <a:ext cx="10515600" cy="371840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Эффективность методов </a:t>
            </a:r>
            <a:r>
              <a:rPr lang="en-US" dirty="0" smtClean="0"/>
              <a:t>Machine Learning</a:t>
            </a:r>
            <a:r>
              <a:rPr lang="ru-RU" dirty="0" smtClean="0"/>
              <a:t> сильно зависит от того, как были сформированы выборки.</a:t>
            </a:r>
          </a:p>
          <a:p>
            <a:r>
              <a:rPr lang="ru-RU" dirty="0" smtClean="0"/>
              <a:t>Выборки должны быть:</a:t>
            </a:r>
          </a:p>
          <a:p>
            <a:pPr lvl="1"/>
            <a:r>
              <a:rPr lang="ru-RU" dirty="0" smtClean="0"/>
              <a:t>Независимо извлеченными из генеральной совокупности</a:t>
            </a:r>
          </a:p>
          <a:p>
            <a:pPr lvl="1"/>
            <a:r>
              <a:rPr lang="ru-RU" dirty="0" smtClean="0"/>
              <a:t>Представительными (репрезентативными)</a:t>
            </a:r>
          </a:p>
          <a:p>
            <a:pPr lvl="1"/>
            <a:r>
              <a:rPr lang="ru-RU" dirty="0" smtClean="0"/>
              <a:t>Содержать минимум нетипичных объектов</a:t>
            </a:r>
          </a:p>
          <a:p>
            <a:r>
              <a:rPr lang="ru-RU" dirty="0" smtClean="0"/>
              <a:t>Не </a:t>
            </a:r>
            <a:r>
              <a:rPr lang="ru-RU" dirty="0"/>
              <a:t>так важно, как выглядит генеральная совокупность во всем пространстве признаков. Гораздо важнее, как она выглядит в районе границы между двумя </a:t>
            </a:r>
            <a:r>
              <a:rPr lang="ru-RU" dirty="0" smtClean="0"/>
              <a:t>классами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55140" y="5056688"/>
            <a:ext cx="10972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Неидеальность</a:t>
            </a:r>
            <a:r>
              <a:rPr lang="ru-RU" sz="2400" dirty="0" smtClean="0"/>
              <a:t> разметки объектов – разные эксперты могут отнести один объект к разным классам. Как поступать?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503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33"/>
            <a:ext cx="10515600" cy="701675"/>
          </a:xfrm>
        </p:spPr>
        <p:txBody>
          <a:bodyPr>
            <a:normAutofit/>
          </a:bodyPr>
          <a:lstStyle/>
          <a:p>
            <a:r>
              <a:rPr lang="ru-RU" sz="4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 оценить выборку?</a:t>
            </a: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5</a:t>
            </a:fld>
            <a:endParaRPr lang="ru-RU"/>
          </a:p>
        </p:txBody>
      </p:sp>
      <p:pic>
        <p:nvPicPr>
          <p:cNvPr id="10242" name="Picture 2" descr="এ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72" y="1971986"/>
            <a:ext cx="2877629" cy="145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এΠ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984" y="1929543"/>
            <a:ext cx="2155825" cy="1544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225" y="1282707"/>
            <a:ext cx="10961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Ядерная (</a:t>
            </a:r>
            <a:r>
              <a:rPr lang="ru-RU" sz="2400" dirty="0" err="1" smtClean="0"/>
              <a:t>центроидная</a:t>
            </a:r>
            <a:r>
              <a:rPr lang="ru-RU" sz="2400" dirty="0" smtClean="0"/>
              <a:t>) модель 	  Модель рассеяния 		Модель засорения</a:t>
            </a:r>
            <a:endParaRPr lang="ru-RU" sz="24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884799"/>
              </p:ext>
            </p:extLst>
          </p:nvPr>
        </p:nvGraphicFramePr>
        <p:xfrm>
          <a:off x="5557292" y="4306103"/>
          <a:ext cx="2398221" cy="76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5" name="Уравнение" r:id="rId5" imgW="1752600" imgH="558800" progId="Equation.3">
                  <p:embed/>
                </p:oleObj>
              </mc:Choice>
              <mc:Fallback>
                <p:oleObj name="Уравнение" r:id="rId5" imgW="17526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292" y="4306103"/>
                        <a:ext cx="2398221" cy="7689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23316"/>
              </p:ext>
            </p:extLst>
          </p:nvPr>
        </p:nvGraphicFramePr>
        <p:xfrm>
          <a:off x="5557289" y="5272944"/>
          <a:ext cx="2634211" cy="67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6" name="Уравнение" r:id="rId7" imgW="2120900" imgH="546100" progId="Equation.3">
                  <p:embed/>
                </p:oleObj>
              </mc:Choice>
              <mc:Fallback>
                <p:oleObj name="Уравнение" r:id="rId7" imgW="2120900" imgH="546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289" y="5272944"/>
                        <a:ext cx="2634211" cy="673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0414005" y="3816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8916" y="4419292"/>
            <a:ext cx="5030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сумма внутриклассовой дисперсии: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500" y="5404752"/>
            <a:ext cx="48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с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мма квадратов внутриклассовых попарных расстояний</a:t>
            </a:r>
            <a:endParaRPr lang="ru-RU" dirty="0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85013"/>
              </p:ext>
            </p:extLst>
          </p:nvPr>
        </p:nvGraphicFramePr>
        <p:xfrm>
          <a:off x="9033414" y="4355270"/>
          <a:ext cx="2761183" cy="675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7" name="Уравнение" r:id="rId9" imgW="2222500" imgH="546100" progId="Equation.3">
                  <p:embed/>
                </p:oleObj>
              </mc:Choice>
              <mc:Fallback>
                <p:oleObj name="Уравнение" r:id="rId9" imgW="2222500" imgH="546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3414" y="4355270"/>
                        <a:ext cx="2761183" cy="6754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772516"/>
              </p:ext>
            </p:extLst>
          </p:nvPr>
        </p:nvGraphicFramePr>
        <p:xfrm>
          <a:off x="9033411" y="5262776"/>
          <a:ext cx="2896196" cy="618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8" name="Уравнение" r:id="rId11" imgW="2540000" imgH="546100" progId="Equation.3">
                  <p:embed/>
                </p:oleObj>
              </mc:Choice>
              <mc:Fallback>
                <p:oleObj name="Уравнение" r:id="rId11" imgW="2540000" imgH="546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3411" y="5262776"/>
                        <a:ext cx="2896196" cy="618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8303153" y="450593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r>
              <a:rPr lang="en-US" dirty="0" smtClean="0"/>
              <a:t>&gt;</a:t>
            </a:r>
            <a:endParaRPr lang="ru-RU" dirty="0"/>
          </a:p>
        </p:txBody>
      </p:sp>
      <p:pic>
        <p:nvPicPr>
          <p:cNvPr id="10276" name="Picture 36" descr="C:\Users\А\Desktop\Безымянный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621" y="1702473"/>
            <a:ext cx="2647951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8427148" y="538725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r>
              <a:rPr lang="en-US" dirty="0" smtClean="0"/>
              <a:t>&gt;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5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33"/>
            <a:ext cx="10515600" cy="701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Как оценить выборку</a:t>
            </a:r>
            <a:r>
              <a:rPr lang="ru-RU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r>
              <a:rPr lang="en-US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(2)</a:t>
            </a:r>
            <a:endParaRPr lang="ru-RU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105044"/>
              </p:ext>
            </p:extLst>
          </p:nvPr>
        </p:nvGraphicFramePr>
        <p:xfrm>
          <a:off x="4076700" y="1537276"/>
          <a:ext cx="3151224" cy="73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Уравнение" r:id="rId3" imgW="2311400" imgH="546100" progId="Equation.3">
                  <p:embed/>
                </p:oleObj>
              </mc:Choice>
              <mc:Fallback>
                <p:oleObj name="Уравнение" r:id="rId3" imgW="2311400" imgH="54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1537276"/>
                        <a:ext cx="3151224" cy="739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44251"/>
              </p:ext>
            </p:extLst>
          </p:nvPr>
        </p:nvGraphicFramePr>
        <p:xfrm>
          <a:off x="8089905" y="1595670"/>
          <a:ext cx="3865457" cy="680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1" name="Уравнение" r:id="rId5" imgW="3187700" imgH="558800" progId="Equation.3">
                  <p:embed/>
                </p:oleObj>
              </mc:Choice>
              <mc:Fallback>
                <p:oleObj name="Уравнение" r:id="rId5" imgW="3187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5" y="1595670"/>
                        <a:ext cx="3865457" cy="680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670813"/>
              </p:ext>
            </p:extLst>
          </p:nvPr>
        </p:nvGraphicFramePr>
        <p:xfrm>
          <a:off x="4368800" y="2998407"/>
          <a:ext cx="939800" cy="72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Уравнение" r:id="rId7" imgW="660400" imgH="508000" progId="Equation.3">
                  <p:embed/>
                </p:oleObj>
              </mc:Choice>
              <mc:Fallback>
                <p:oleObj name="Уравнение" r:id="rId7" imgW="6604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2998407"/>
                        <a:ext cx="939800" cy="721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9386" y="1566476"/>
            <a:ext cx="3427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Средняя сумма квадратов межклассовых попарных расстояний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404100" y="1722198"/>
            <a:ext cx="78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9383" y="3283196"/>
            <a:ext cx="2771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ea typeface="Times New Roman" panose="02020603050405020304" pitchFamily="18" charset="0"/>
              </a:rPr>
              <a:t>Обобщенный функционал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9381" y="4501570"/>
            <a:ext cx="110346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a typeface="Times New Roman" panose="02020603050405020304" pitchFamily="18" charset="0"/>
              </a:rPr>
              <a:t>На основе такого анализа исследователь может: 1) объединить несколько близких небольших классов в один; 2) удалить “нехарактерные” шумовые элементы, расположенные вдалеке от центра классов (модель засорения); 3) заново сформировать выборку, увеличив (уменьшив) количество классов или количество элементов.</a:t>
            </a:r>
            <a:endParaRPr lang="ru-RU" sz="24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49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257" y="190954"/>
            <a:ext cx="10515600" cy="984704"/>
          </a:xfrm>
        </p:spPr>
        <p:txBody>
          <a:bodyPr>
            <a:normAutofit/>
          </a:bodyPr>
          <a:lstStyle/>
          <a:p>
            <a:r>
              <a:rPr lang="ru-RU" sz="4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Свойства сформированных выборок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2118"/>
            <a:ext cx="10515600" cy="504484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любая обучающая выборка конечного размера не является полной, т.е. не содержит необходимого количества элементов для проведения безошибочной классификации;</a:t>
            </a:r>
          </a:p>
          <a:p>
            <a:pPr lvl="0"/>
            <a:r>
              <a:rPr lang="ru-RU" dirty="0"/>
              <a:t>элементы обучающей выборки обычно имеют произвольное распределение в пространстве признаков и, как следствие, получаемые решающие правила могут обладать неодинаковой достоверностью в различных областях изменения параметров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выборки</a:t>
            </a:r>
            <a:r>
              <a:rPr lang="ru-RU" dirty="0"/>
              <a:t>, как правило, содержат шумовые (нерелевантные, не относящиеся к указанным классам) элементы, другую противоречивую или ошибочную информацию, которая так или иначе попадает в обучающую выборку.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77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20916" y="2077896"/>
            <a:ext cx="11103429" cy="3744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i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103869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выборок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8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20916" y="1332069"/>
            <a:ext cx="114662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Часть  размеченных документов оставляют для обучения, часть – для оценки точности метода. </a:t>
            </a:r>
          </a:p>
          <a:p>
            <a:endParaRPr lang="ru-RU" sz="2800" dirty="0"/>
          </a:p>
          <a:p>
            <a:r>
              <a:rPr lang="ru-RU" sz="2800" dirty="0" smtClean="0"/>
              <a:t>Выборка (</a:t>
            </a:r>
            <a:r>
              <a:rPr lang="en-US" sz="2800" dirty="0" smtClean="0"/>
              <a:t>dataset) </a:t>
            </a:r>
            <a:r>
              <a:rPr lang="ru-RU" sz="2800" dirty="0" smtClean="0"/>
              <a:t>делится на две части: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Обучающая (тренировочная, </a:t>
            </a:r>
            <a:r>
              <a:rPr lang="en-US" sz="2800" dirty="0" smtClean="0"/>
              <a:t>training</a:t>
            </a:r>
            <a:r>
              <a:rPr lang="en-US" sz="2800" dirty="0"/>
              <a:t> </a:t>
            </a:r>
            <a:r>
              <a:rPr lang="en-US" sz="2800" dirty="0" smtClean="0"/>
              <a:t>set)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Тестовая (экзаменационная, </a:t>
            </a:r>
            <a:r>
              <a:rPr lang="en-US" sz="2800" dirty="0" smtClean="0"/>
              <a:t>test set)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r>
              <a:rPr lang="ru-RU" sz="2800" i="1" dirty="0" smtClean="0"/>
              <a:t>		</a:t>
            </a:r>
            <a:r>
              <a:rPr lang="en-US" sz="2800" i="1" dirty="0" smtClean="0"/>
              <a:t>N</a:t>
            </a:r>
            <a:r>
              <a:rPr lang="ru-RU" sz="2800" i="1" dirty="0" err="1"/>
              <a:t>обуч</a:t>
            </a:r>
            <a:r>
              <a:rPr lang="ru-RU" sz="2800" i="1" dirty="0"/>
              <a:t> </a:t>
            </a:r>
            <a:r>
              <a:rPr lang="en-US" sz="2800" i="1" dirty="0"/>
              <a:t>&gt; </a:t>
            </a:r>
            <a:r>
              <a:rPr lang="en-US" sz="2800" i="1" dirty="0" smtClean="0"/>
              <a:t>N</a:t>
            </a:r>
            <a:r>
              <a:rPr lang="ru-RU" sz="2800" i="1" dirty="0" smtClean="0"/>
              <a:t>тест</a:t>
            </a:r>
            <a:r>
              <a:rPr lang="en-US" sz="2800" i="1" dirty="0" smtClean="0"/>
              <a:t>(</a:t>
            </a:r>
            <a:r>
              <a:rPr lang="ru-RU" sz="2800" i="1" dirty="0" smtClean="0"/>
              <a:t>обычно 70/30</a:t>
            </a:r>
            <a:r>
              <a:rPr lang="en-US" sz="2800" i="1" dirty="0" smtClean="0"/>
              <a:t>)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525" y="4781404"/>
            <a:ext cx="745807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5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86410" y="1336025"/>
            <a:ext cx="11103429" cy="45040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smtClean="0"/>
              <a:t>Оценка качества с помощью </a:t>
            </a:r>
            <a:r>
              <a:rPr lang="en-US" i="1" dirty="0" smtClean="0"/>
              <a:t>k</a:t>
            </a:r>
            <a:r>
              <a:rPr lang="ru-RU" i="1" dirty="0" smtClean="0"/>
              <a:t>–кратной перекрестной проверки (</a:t>
            </a:r>
            <a:r>
              <a:rPr lang="en-US" i="1" dirty="0" smtClean="0"/>
              <a:t>k</a:t>
            </a:r>
            <a:r>
              <a:rPr lang="ru-RU" i="1" dirty="0" smtClean="0"/>
              <a:t>–</a:t>
            </a:r>
            <a:r>
              <a:rPr lang="ru-RU" i="1" dirty="0" err="1" smtClean="0"/>
              <a:t>fold</a:t>
            </a:r>
            <a:r>
              <a:rPr lang="ru-RU" i="1" dirty="0" smtClean="0"/>
              <a:t> </a:t>
            </a:r>
            <a:r>
              <a:rPr lang="ru-RU" i="1" dirty="0" err="1" smtClean="0"/>
              <a:t>cross</a:t>
            </a:r>
            <a:r>
              <a:rPr lang="ru-RU" i="1" dirty="0" smtClean="0"/>
              <a:t> </a:t>
            </a:r>
            <a:r>
              <a:rPr lang="ru-RU" i="1" dirty="0" err="1" smtClean="0"/>
              <a:t>validation</a:t>
            </a:r>
            <a:r>
              <a:rPr lang="ru-RU" i="1" dirty="0" smtClean="0"/>
              <a:t>)</a:t>
            </a:r>
            <a:r>
              <a:rPr lang="en-US" dirty="0"/>
              <a:t> </a:t>
            </a:r>
            <a:endParaRPr lang="ru-RU" dirty="0" smtClean="0"/>
          </a:p>
          <a:p>
            <a:endParaRPr lang="ru-RU" dirty="0"/>
          </a:p>
          <a:p>
            <a:endParaRPr lang="en-US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i="1" dirty="0" smtClean="0"/>
              <a:t>Оценка </a:t>
            </a:r>
            <a:r>
              <a:rPr lang="ru-RU" i="1" dirty="0"/>
              <a:t>качества с помощью скользящего контроля (или «метод складного ножа», «</a:t>
            </a:r>
            <a:r>
              <a:rPr lang="en-US" i="1" dirty="0"/>
              <a:t>Jackknife</a:t>
            </a:r>
            <a:r>
              <a:rPr lang="ru-RU" i="1" dirty="0"/>
              <a:t>»)</a:t>
            </a:r>
            <a:r>
              <a:rPr lang="en-US" i="1" dirty="0"/>
              <a:t> – </a:t>
            </a:r>
            <a:r>
              <a:rPr lang="ru-RU" i="1" dirty="0"/>
              <a:t>для небольших </a:t>
            </a:r>
            <a:r>
              <a:rPr lang="ru-RU" i="1" dirty="0" smtClean="0"/>
              <a:t>выборок</a:t>
            </a:r>
            <a:r>
              <a:rPr lang="en-US" i="1" dirty="0"/>
              <a:t> </a:t>
            </a:r>
            <a:endParaRPr lang="ru-RU" dirty="0" smtClean="0"/>
          </a:p>
          <a:p>
            <a:r>
              <a:rPr lang="en-US" dirty="0" smtClean="0"/>
              <a:t>Bootstrap </a:t>
            </a:r>
            <a:r>
              <a:rPr lang="en-US" dirty="0"/>
              <a:t>– </a:t>
            </a:r>
            <a:r>
              <a:rPr lang="ru-RU" dirty="0"/>
              <a:t>имитация статистического выбора. Суть  метода заключается в формировании множества </a:t>
            </a:r>
            <a:r>
              <a:rPr lang="ru-RU" dirty="0" smtClean="0"/>
              <a:t>выборок </a:t>
            </a:r>
            <a:r>
              <a:rPr lang="ru-RU" dirty="0"/>
              <a:t>на основе случайного выбора с </a:t>
            </a:r>
            <a:r>
              <a:rPr lang="ru-RU" dirty="0" smtClean="0"/>
              <a:t>повторениями.</a:t>
            </a:r>
            <a:endParaRPr lang="ru-RU" dirty="0"/>
          </a:p>
          <a:p>
            <a:endParaRPr lang="ru-RU" i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103869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Оценка </a:t>
            </a: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качества классификации </a:t>
            </a: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задачах 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Mining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9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377" y="1787195"/>
            <a:ext cx="70008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6063</TotalTime>
  <Words>1053</Words>
  <Application>Microsoft Office PowerPoint</Application>
  <PresentationFormat>Широкоэкранный</PresentationFormat>
  <Paragraphs>207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Тема Office</vt:lpstr>
      <vt:lpstr>Уравнение</vt:lpstr>
      <vt:lpstr>Классификация данных. Основные понятия</vt:lpstr>
      <vt:lpstr>Задача классификации</vt:lpstr>
      <vt:lpstr>Меры близости и расстояния</vt:lpstr>
      <vt:lpstr>Формирование выборок</vt:lpstr>
      <vt:lpstr>Как оценить выборку?</vt:lpstr>
      <vt:lpstr>Презентация PowerPoint</vt:lpstr>
      <vt:lpstr>Свойства сформированных выборок</vt:lpstr>
      <vt:lpstr>Виды выборок</vt:lpstr>
      <vt:lpstr>Оценка качества классификации в задачах Data Mining</vt:lpstr>
      <vt:lpstr>Оценка качества классификации в задачах Text Mining (2)</vt:lpstr>
      <vt:lpstr>Матрица неточностей</vt:lpstr>
      <vt:lpstr>Несбалансированные выборки </vt:lpstr>
      <vt:lpstr>Несбалансированные выборки</vt:lpstr>
      <vt:lpstr>Oversampling</vt:lpstr>
      <vt:lpstr>Undersampling</vt:lpstr>
      <vt:lpstr>AUC ROC</vt:lpstr>
      <vt:lpstr>Переобучение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Администратор</dc:creator>
  <cp:lastModifiedBy>Andrey Mm</cp:lastModifiedBy>
  <cp:revision>115</cp:revision>
  <dcterms:created xsi:type="dcterms:W3CDTF">2017-09-07T11:29:30Z</dcterms:created>
  <dcterms:modified xsi:type="dcterms:W3CDTF">2021-09-08T09:05:53Z</dcterms:modified>
</cp:coreProperties>
</file>