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56" r:id="rId2"/>
    <p:sldId id="288" r:id="rId3"/>
    <p:sldId id="289" r:id="rId4"/>
    <p:sldId id="261" r:id="rId5"/>
    <p:sldId id="290" r:id="rId6"/>
    <p:sldId id="263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265" r:id="rId20"/>
    <p:sldId id="266" r:id="rId21"/>
    <p:sldId id="268" r:id="rId22"/>
    <p:sldId id="303" r:id="rId23"/>
    <p:sldId id="304" r:id="rId24"/>
    <p:sldId id="305" r:id="rId25"/>
    <p:sldId id="306" r:id="rId26"/>
    <p:sldId id="285" r:id="rId27"/>
    <p:sldId id="286" r:id="rId28"/>
    <p:sldId id="307" r:id="rId29"/>
    <p:sldId id="287" r:id="rId30"/>
    <p:sldId id="308" r:id="rId31"/>
    <p:sldId id="269" r:id="rId32"/>
    <p:sldId id="276" r:id="rId33"/>
    <p:sldId id="270" r:id="rId34"/>
    <p:sldId id="282" r:id="rId35"/>
    <p:sldId id="272" r:id="rId36"/>
    <p:sldId id="277" r:id="rId37"/>
    <p:sldId id="278" r:id="rId38"/>
    <p:sldId id="309" r:id="rId39"/>
    <p:sldId id="274" r:id="rId40"/>
    <p:sldId id="273" r:id="rId41"/>
    <p:sldId id="25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6" autoAdjust="0"/>
    <p:restoredTop sz="95485" autoAdjust="0"/>
  </p:normalViewPr>
  <p:slideViewPr>
    <p:cSldViewPr snapToGrid="0">
      <p:cViewPr varScale="1">
        <p:scale>
          <a:sx n="108" d="100"/>
          <a:sy n="108" d="100"/>
        </p:scale>
        <p:origin x="1560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46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/>
              <a:t>Курс «Технология программирования»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/>
              <a:t>Осенний семестр 2014 г.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Кафедра УиИ НИУ «МЭИ»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C3009-DA38-484B-B732-201BEBCDF2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42960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/>
              <a:t>Курс «Технология программирования»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/>
              <a:t>Осенний семестр 2014 г.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Кафедра УиИ НИУ «МЭИ»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E8C5C-2362-4286-9480-B4B4022F5A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95621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E8C5C-2362-4286-9480-B4B4022F5A27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/>
              <a:t>Осенний семестр 2014 г.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УиИ НИУ «МЭИ»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ru-RU"/>
              <a:t>Курс «Технология программирования»</a:t>
            </a:r>
          </a:p>
        </p:txBody>
      </p:sp>
    </p:spTree>
    <p:extLst>
      <p:ext uri="{BB962C8B-B14F-4D97-AF65-F5344CB8AC3E}">
        <p14:creationId xmlns:p14="http://schemas.microsoft.com/office/powerpoint/2010/main" val="343977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/>
              <a:t>Курс «Технология программирования»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/>
              <a:t>Осенний семестр 2014 г.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УиИ НИУ «МЭИ»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DE8C5C-2362-4286-9480-B4B4022F5A2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959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/>
              <a:t>Курс «Технология программирования»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/>
              <a:t>Осенний семестр 2014 г.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УиИ НИУ «МЭИ»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DE8C5C-2362-4286-9480-B4B4022F5A2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261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/>
              <a:t>Курс «Технология программирования»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/>
              <a:t>Осенний семестр 2014 г.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УиИ НИУ «МЭИ»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DE8C5C-2362-4286-9480-B4B4022F5A2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442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/>
              <a:t>Курс «Технология программирования»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/>
              <a:t>Осенний семестр 2014 г.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УиИ НИУ «МЭИ»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DE8C5C-2362-4286-9480-B4B4022F5A27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287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91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3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254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208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4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00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16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33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07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6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3F16-7065-4BC5-87B4-6230C1EDE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54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" TargetMode="External"/><Relationship Id="rId7" Type="http://schemas.openxmlformats.org/officeDocument/2006/relationships/hyperlink" Target="https://gitea.io/" TargetMode="External"/><Relationship Id="rId2" Type="http://schemas.openxmlformats.org/officeDocument/2006/relationships/hyperlink" Target="https://git-scm.com/book/en/v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lab.com/" TargetMode="External"/><Relationship Id="rId5" Type="http://schemas.openxmlformats.org/officeDocument/2006/relationships/hyperlink" Target="http://uit.mpei.ru/git" TargetMode="External"/><Relationship Id="rId4" Type="http://schemas.openxmlformats.org/officeDocument/2006/relationships/hyperlink" Target="https://bitbucke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55224"/>
            <a:ext cx="7772400" cy="2387600"/>
          </a:xfrm>
        </p:spPr>
        <p:txBody>
          <a:bodyPr anchor="ctr"/>
          <a:lstStyle/>
          <a:p>
            <a:r>
              <a:rPr lang="ru-RU" b="1" dirty="0"/>
              <a:t>Системы контроля версий </a:t>
            </a:r>
            <a:r>
              <a:rPr lang="en-US" b="1" dirty="0"/>
              <a:t>(VCS)</a:t>
            </a:r>
            <a:endParaRPr lang="ru-R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70961"/>
            <a:ext cx="6858000" cy="165576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Курс «Разработка ПО систем управления»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Кафедра управления и информатики НИУ «МЭИ»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Весна 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023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396543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56789"/>
          </a:xfrm>
        </p:spPr>
        <p:txBody>
          <a:bodyPr>
            <a:normAutofit/>
          </a:bodyPr>
          <a:lstStyle/>
          <a:p>
            <a:r>
              <a:rPr lang="ru-RU" sz="4000" b="1" dirty="0"/>
              <a:t>Проблема: управление кодом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1914"/>
            <a:ext cx="7886700" cy="49344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Написан новый код, проект перестал работать.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вернуться к прежней версии?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FF0000"/>
                </a:solidFill>
              </a:rPr>
              <a:t>Резервные копии, в которых трудно искать и легко запутаться.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узнать, что именно изменилось (файлы и строки)?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FF0000"/>
                </a:solidFill>
              </a:rPr>
              <a:t>Вручную («глазами»), программой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fc</a:t>
            </a:r>
            <a:r>
              <a:rPr lang="en-US" sz="1600" dirty="0">
                <a:solidFill>
                  <a:srgbClr val="FF0000"/>
                </a:solidFill>
              </a:rPr>
              <a:t> (</a:t>
            </a:r>
            <a:r>
              <a:rPr lang="ru-RU" sz="1600" dirty="0">
                <a:solidFill>
                  <a:srgbClr val="FF0000"/>
                </a:solidFill>
              </a:rPr>
              <a:t>для каждой пары файлов).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Двое пишут разные части одной программы.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проверить, что они не изменили одно и то же?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совместить изменения?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FF0000"/>
                </a:solidFill>
              </a:rPr>
              <a:t>Вручную</a:t>
            </a:r>
            <a:r>
              <a:rPr lang="en-US" sz="1600" dirty="0">
                <a:solidFill>
                  <a:srgbClr val="FF0000"/>
                </a:solidFill>
              </a:rPr>
              <a:t> — </a:t>
            </a:r>
            <a:r>
              <a:rPr lang="ru-RU" sz="1600" dirty="0">
                <a:solidFill>
                  <a:srgbClr val="FF0000"/>
                </a:solidFill>
              </a:rPr>
              <a:t>сложно, долго, есть риск ошибиться.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Код пишут несколько человек долгое время.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обмениваться версиями?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FF0000"/>
                </a:solidFill>
              </a:rPr>
              <a:t>Флэшки, почта, «облака» — всё сложно.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уследить за тем, какие были версии и что менялось?</a:t>
            </a:r>
          </a:p>
          <a:p>
            <a:pPr lvl="2">
              <a:lnSpc>
                <a:spcPct val="100000"/>
              </a:lnSpc>
            </a:pPr>
            <a:r>
              <a:rPr lang="ru-RU" sz="1400" dirty="0">
                <a:solidFill>
                  <a:srgbClr val="FF0000"/>
                </a:solidFill>
              </a:rPr>
              <a:t>Почта и т. п., файл-журнал — разобщенно, ненадежно, трудоемко.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32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56788"/>
          </a:xfrm>
        </p:spPr>
        <p:txBody>
          <a:bodyPr>
            <a:noAutofit/>
          </a:bodyPr>
          <a:lstStyle/>
          <a:p>
            <a:r>
              <a:rPr lang="ru-RU" sz="3200" b="1" dirty="0"/>
              <a:t>Решение: система контроля версий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1915"/>
            <a:ext cx="7886700" cy="49344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Написан новый код, проект перестал работать.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вернуться к прежней версии?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00B050"/>
                </a:solidFill>
              </a:rPr>
              <a:t>Есть перечень версий (история, журнал), можно вернуться к любой. 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узнать, что именно изменилось (файлы и строки)?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00B050"/>
                </a:solidFill>
              </a:rPr>
              <a:t>Можно сравнить версии и представить изменения наглядно.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Двое пишут разные части одной программы.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проверить, что они не изменили одно и то же? </a:t>
            </a:r>
            <a:r>
              <a:rPr lang="ru-RU" sz="1800" dirty="0">
                <a:solidFill>
                  <a:srgbClr val="00B050"/>
                </a:solidFill>
              </a:rPr>
              <a:t>(См. выше).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совместить изменения?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00B050"/>
                </a:solidFill>
              </a:rPr>
              <a:t>Автоматически; когда невозможно — будет ясно, что и почему.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Код пишут несколько человек долгое время.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обмениваться версиями?</a:t>
            </a:r>
          </a:p>
          <a:p>
            <a:pPr lvl="2">
              <a:lnSpc>
                <a:spcPct val="100000"/>
              </a:lnSpc>
            </a:pPr>
            <a:r>
              <a:rPr lang="ru-RU" sz="1600" dirty="0">
                <a:solidFill>
                  <a:srgbClr val="00B050"/>
                </a:solidFill>
              </a:rPr>
              <a:t>Есть общее хранилище всех версий и средства синхронизации.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Как уследить за тем, какие были версии и что менялось?</a:t>
            </a:r>
          </a:p>
          <a:p>
            <a:pPr lvl="2">
              <a:lnSpc>
                <a:spcPct val="100000"/>
              </a:lnSpc>
            </a:pPr>
            <a:r>
              <a:rPr lang="ru-RU" sz="1400" dirty="0">
                <a:solidFill>
                  <a:srgbClr val="00B050"/>
                </a:solidFill>
              </a:rPr>
              <a:t>У версий есть дата создания, автор, примечания.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18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4687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/>
              <a:t>Почему нужно специальное решение, а не «облако»?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29842" y="2659724"/>
            <a:ext cx="3868340" cy="3616078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ru-RU" sz="2000" dirty="0"/>
              <a:t>Автоматическое </a:t>
            </a:r>
            <a:br>
              <a:rPr lang="ru-RU" sz="2000" dirty="0"/>
            </a:br>
            <a:r>
              <a:rPr lang="ru-RU" sz="2000" dirty="0"/>
              <a:t>ведение истории </a:t>
            </a:r>
            <a:br>
              <a:rPr lang="ru-RU" sz="2000" dirty="0"/>
            </a:br>
            <a:r>
              <a:rPr lang="ru-RU" sz="2000" dirty="0"/>
              <a:t>любых изменений.</a:t>
            </a:r>
          </a:p>
          <a:p>
            <a:pPr>
              <a:lnSpc>
                <a:spcPct val="114000"/>
              </a:lnSpc>
            </a:pPr>
            <a:r>
              <a:rPr lang="ru-RU" sz="2000" dirty="0"/>
              <a:t>Автоматическая синхронизация.</a:t>
            </a:r>
          </a:p>
          <a:p>
            <a:pPr>
              <a:lnSpc>
                <a:spcPct val="114000"/>
              </a:lnSpc>
            </a:pPr>
            <a:r>
              <a:rPr lang="ru-RU" sz="2000" dirty="0"/>
              <a:t>Одновременное редактирование </a:t>
            </a:r>
            <a:br>
              <a:rPr lang="ru-RU" sz="2000" dirty="0"/>
            </a:br>
            <a:r>
              <a:rPr lang="ru-RU" sz="2000" dirty="0"/>
              <a:t>в</a:t>
            </a:r>
            <a:r>
              <a:rPr lang="en-US" sz="2000" dirty="0"/>
              <a:t> </a:t>
            </a:r>
            <a:r>
              <a:rPr lang="ru-RU" sz="2000" dirty="0"/>
              <a:t>реальном времени.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29150" y="1767302"/>
            <a:ext cx="3887391" cy="823912"/>
          </a:xfrm>
        </p:spPr>
        <p:txBody>
          <a:bodyPr anchor="b"/>
          <a:lstStyle/>
          <a:p>
            <a:r>
              <a:rPr lang="ru-RU" dirty="0"/>
              <a:t>Разработка программ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29150" y="2659724"/>
            <a:ext cx="3887391" cy="3616078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ru-RU" sz="2000" dirty="0"/>
              <a:t>Раздельное редактирование.</a:t>
            </a:r>
          </a:p>
          <a:p>
            <a:pPr>
              <a:lnSpc>
                <a:spcPct val="114000"/>
              </a:lnSpc>
            </a:pPr>
            <a:r>
              <a:rPr lang="ru-RU" sz="2000" dirty="0"/>
              <a:t>Явное создание </a:t>
            </a:r>
            <a:br>
              <a:rPr lang="ru-RU" sz="2000" dirty="0"/>
            </a:br>
            <a:r>
              <a:rPr lang="ru-RU" sz="2000" dirty="0"/>
              <a:t>пунктов истории:</a:t>
            </a:r>
          </a:p>
          <a:p>
            <a:pPr lvl="1">
              <a:lnSpc>
                <a:spcPct val="114000"/>
              </a:lnSpc>
            </a:pPr>
            <a:r>
              <a:rPr lang="ru-RU" sz="1800" dirty="0"/>
              <a:t>составление набора </a:t>
            </a:r>
            <a:br>
              <a:rPr lang="ru-RU" sz="1800" dirty="0"/>
            </a:br>
            <a:r>
              <a:rPr lang="ru-RU" sz="1800" dirty="0"/>
              <a:t>сохраняемых изменений;</a:t>
            </a:r>
          </a:p>
          <a:p>
            <a:pPr lvl="1">
              <a:lnSpc>
                <a:spcPct val="114000"/>
              </a:lnSpc>
            </a:pPr>
            <a:r>
              <a:rPr lang="ru-RU" sz="1800" dirty="0"/>
              <a:t>комментарии.</a:t>
            </a:r>
          </a:p>
          <a:p>
            <a:pPr>
              <a:lnSpc>
                <a:spcPct val="114000"/>
              </a:lnSpc>
            </a:pPr>
            <a:r>
              <a:rPr lang="ru-RU" sz="2000" dirty="0"/>
              <a:t>Явное совмещение </a:t>
            </a:r>
            <a:br>
              <a:rPr lang="ru-RU" sz="2000" dirty="0"/>
            </a:br>
            <a:r>
              <a:rPr lang="ru-RU" sz="2000" dirty="0"/>
              <a:t>наборов изменений.</a:t>
            </a:r>
          </a:p>
        </p:txBody>
      </p:sp>
      <p:pic>
        <p:nvPicPr>
          <p:cNvPr id="1026" name="Picture 2" descr="http://1.bp.blogspot.com/--d7VvWeXzks/U4yb8VULxvI/AAAAAAAAAEg/BOK6WYzG3tg/s1600/887px-Google_Drive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01" y="2086691"/>
            <a:ext cx="469307" cy="40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t8kf6553cww8.cloudfront.net/static/images/empty_states/sign-in-vflvTYLt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167" y="2030309"/>
            <a:ext cx="436936" cy="46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ebsait.ru/wp-content/uploads/2012/11/yandex_di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103" y="1946422"/>
            <a:ext cx="874583" cy="54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news.softpedia.com/images/news2/Microsoft-to-Rename-SkyDrive-Following-Trademark-Case-Ruling-372306-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6" r="17268"/>
          <a:stretch/>
        </p:blipFill>
        <p:spPr bwMode="auto">
          <a:xfrm>
            <a:off x="2594416" y="1943516"/>
            <a:ext cx="539619" cy="54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bestwebstartup.com/wp-content/uploads/2014/08/iclou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5" y="2031182"/>
            <a:ext cx="465262" cy="4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3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44697"/>
          </a:xfrm>
        </p:spPr>
        <p:txBody>
          <a:bodyPr/>
          <a:lstStyle/>
          <a:p>
            <a:r>
              <a:rPr lang="en-US" b="1" dirty="0" err="1"/>
              <a:t>Git</a:t>
            </a:r>
            <a:r>
              <a:rPr lang="ru-RU" b="1" dirty="0"/>
              <a:t> </a:t>
            </a:r>
            <a:r>
              <a:rPr lang="en-US" b="1" dirty="0"/>
              <a:t>— </a:t>
            </a:r>
            <a:r>
              <a:rPr lang="ru-RU" b="1" dirty="0"/>
              <a:t>конкретная СКВ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28650" y="1607643"/>
            <a:ext cx="7886700" cy="463154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Сам </a:t>
            </a:r>
            <a:r>
              <a:rPr lang="en-US" sz="2000" dirty="0" err="1"/>
              <a:t>Git</a:t>
            </a:r>
            <a:r>
              <a:rPr lang="en-US" sz="2000" dirty="0"/>
              <a:t> —</a:t>
            </a:r>
            <a:r>
              <a:rPr lang="ru-RU" sz="2000" dirty="0"/>
              <a:t> консольная программа.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В поставке для </a:t>
            </a:r>
            <a:r>
              <a:rPr lang="en-US" sz="1800" dirty="0"/>
              <a:t>Windows</a:t>
            </a:r>
            <a:r>
              <a:rPr lang="ru-RU" sz="1800" dirty="0"/>
              <a:t> работает в </a:t>
            </a:r>
            <a:r>
              <a:rPr lang="en-US" sz="1800" dirty="0" err="1"/>
              <a:t>Git</a:t>
            </a:r>
            <a:r>
              <a:rPr lang="en-US" sz="1800" dirty="0"/>
              <a:t> Bash,</a:t>
            </a:r>
            <a:br>
              <a:rPr lang="en-US" sz="1800" dirty="0"/>
            </a:br>
            <a:r>
              <a:rPr lang="ru-RU" sz="1800" dirty="0"/>
              <a:t>более удобном терминале, чем </a:t>
            </a:r>
            <a:r>
              <a:rPr lang="en-US" sz="1800" dirty="0">
                <a:solidFill>
                  <a:srgbClr val="002060"/>
                </a:solidFill>
              </a:rPr>
              <a:t>cmd</a:t>
            </a:r>
            <a:r>
              <a:rPr lang="en-US" sz="1800" b="1" dirty="0">
                <a:solidFill>
                  <a:srgbClr val="002060"/>
                </a:solidFill>
              </a:rPr>
              <a:t>.</a:t>
            </a:r>
            <a:r>
              <a:rPr lang="en-US" sz="1800" dirty="0">
                <a:solidFill>
                  <a:srgbClr val="002060"/>
                </a:solidFill>
              </a:rPr>
              <a:t>exe</a:t>
            </a:r>
            <a:r>
              <a:rPr lang="en-US" sz="1800" dirty="0"/>
              <a:t>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Многие работают с </a:t>
            </a:r>
            <a:r>
              <a:rPr lang="en-US" sz="1800" dirty="0" err="1"/>
              <a:t>Git</a:t>
            </a:r>
            <a:r>
              <a:rPr lang="en-US" sz="1800" dirty="0"/>
              <a:t> </a:t>
            </a:r>
            <a:r>
              <a:rPr lang="ru-RU" sz="1800" dirty="0"/>
              <a:t>из терминала:</a:t>
            </a:r>
          </a:p>
          <a:p>
            <a:pPr lvl="2">
              <a:lnSpc>
                <a:spcPct val="100000"/>
              </a:lnSpc>
            </a:pPr>
            <a:r>
              <a:rPr lang="ru-RU" sz="1800" dirty="0"/>
              <a:t>Одинаково на любой ОС и любом компьютере.</a:t>
            </a:r>
          </a:p>
          <a:p>
            <a:pPr lvl="2">
              <a:lnSpc>
                <a:spcPct val="100000"/>
              </a:lnSpc>
            </a:pPr>
            <a:r>
              <a:rPr lang="ru-RU" sz="1800" dirty="0"/>
              <a:t>Удобно делиться рецептами, копируя команды.</a:t>
            </a:r>
          </a:p>
          <a:p>
            <a:pPr>
              <a:lnSpc>
                <a:spcPct val="100000"/>
              </a:lnSpc>
            </a:pPr>
            <a:r>
              <a:rPr lang="en-US" sz="2000" dirty="0" err="1"/>
              <a:t>TortoiseGit</a:t>
            </a:r>
            <a:r>
              <a:rPr lang="en-US" sz="2000" dirty="0"/>
              <a:t> — </a:t>
            </a:r>
            <a:r>
              <a:rPr lang="ru-RU" sz="2000" dirty="0"/>
              <a:t>расширение «Проводника» </a:t>
            </a:r>
            <a:r>
              <a:rPr lang="en-US" sz="2000" dirty="0"/>
              <a:t>Windows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Отдельные программы: </a:t>
            </a:r>
            <a:r>
              <a:rPr lang="en-US" sz="2000" dirty="0" err="1"/>
              <a:t>SourceTree</a:t>
            </a:r>
            <a:r>
              <a:rPr lang="en-US" sz="2000" dirty="0"/>
              <a:t>, </a:t>
            </a:r>
            <a:r>
              <a:rPr lang="en-US" sz="2000" dirty="0" err="1"/>
              <a:t>GitG</a:t>
            </a:r>
            <a:r>
              <a:rPr lang="en-US" sz="2000" dirty="0"/>
              <a:t>, …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Внутри </a:t>
            </a:r>
            <a:r>
              <a:rPr lang="en-US" sz="2000" dirty="0"/>
              <a:t>IDE: Visual Studio, </a:t>
            </a:r>
            <a:r>
              <a:rPr lang="en-US" sz="2000" dirty="0" err="1"/>
              <a:t>CLion</a:t>
            </a:r>
            <a:r>
              <a:rPr lang="en-US" sz="2000" dirty="0"/>
              <a:t>, </a:t>
            </a:r>
            <a:r>
              <a:rPr lang="en-US" sz="2000" dirty="0" err="1"/>
              <a:t>QtCreator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12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76649"/>
          </a:xfrm>
        </p:spPr>
        <p:txBody>
          <a:bodyPr/>
          <a:lstStyle/>
          <a:p>
            <a:r>
              <a:rPr lang="ru-RU" b="1" dirty="0"/>
              <a:t>Основные понятия </a:t>
            </a:r>
            <a:r>
              <a:rPr lang="en-US" b="1" dirty="0"/>
              <a:t>VCS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6606"/>
            <a:ext cx="7886700" cy="4746373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800" b="1" dirty="0"/>
              <a:t>Хранилище (</a:t>
            </a:r>
            <a:r>
              <a:rPr lang="en-US" sz="1800" b="1" dirty="0"/>
              <a:t>repository</a:t>
            </a:r>
            <a:r>
              <a:rPr lang="ru-RU" sz="1800" b="1" dirty="0"/>
              <a:t>, </a:t>
            </a:r>
            <a:r>
              <a:rPr lang="ru-RU" sz="1800" dirty="0"/>
              <a:t>сокр. </a:t>
            </a:r>
            <a:r>
              <a:rPr lang="en-US" sz="1800" b="1" dirty="0"/>
              <a:t>repo)</a:t>
            </a:r>
            <a:r>
              <a:rPr lang="ru-RU" sz="1800" b="1" dirty="0"/>
              <a:t>,</a:t>
            </a:r>
            <a:r>
              <a:rPr lang="ru-RU" sz="1800" dirty="0"/>
              <a:t> или </a:t>
            </a:r>
            <a:r>
              <a:rPr lang="ru-RU" sz="1800" b="1" dirty="0" err="1"/>
              <a:t>репозит</a:t>
            </a:r>
            <a:r>
              <a:rPr lang="ru-RU" sz="1800" b="1" dirty="0" err="1">
                <a:solidFill>
                  <a:srgbClr val="C00000"/>
                </a:solidFill>
              </a:rPr>
              <a:t>а</a:t>
            </a:r>
            <a:r>
              <a:rPr lang="ru-RU" sz="1800" b="1" dirty="0" err="1"/>
              <a:t>рий</a:t>
            </a:r>
            <a:r>
              <a:rPr lang="ru-RU" sz="1800" b="1" dirty="0"/>
              <a:t>,</a:t>
            </a:r>
            <a:r>
              <a:rPr lang="en-US" sz="1800" dirty="0"/>
              <a:t> — </a:t>
            </a:r>
            <a:endParaRPr lang="ru-RU" sz="1800" dirty="0"/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800" dirty="0"/>
              <a:t>место хранения всех версий и служебной информации.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800" b="1" dirty="0"/>
              <a:t>Версия (</a:t>
            </a:r>
            <a:r>
              <a:rPr lang="en-US" sz="1800" b="1" dirty="0"/>
              <a:t>revision)</a:t>
            </a:r>
            <a:r>
              <a:rPr lang="ru-RU" sz="1800" b="1" dirty="0"/>
              <a:t>,</a:t>
            </a:r>
            <a:r>
              <a:rPr lang="ru-RU" sz="1800" dirty="0"/>
              <a:t> или </a:t>
            </a:r>
            <a:r>
              <a:rPr lang="ru-RU" sz="1800" b="1" dirty="0"/>
              <a:t>ревизия,</a:t>
            </a:r>
            <a:r>
              <a:rPr lang="en-US" sz="1800" dirty="0"/>
              <a:t> — </a:t>
            </a:r>
            <a:endParaRPr lang="ru-RU" sz="1800" dirty="0"/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800" dirty="0"/>
              <a:t>состояние всех файлов на определенный момент времени, </a:t>
            </a:r>
            <a:br>
              <a:rPr lang="ru-RU" sz="1800" dirty="0"/>
            </a:br>
            <a:r>
              <a:rPr lang="ru-RU" sz="1800" dirty="0"/>
              <a:t>сохраненное в </a:t>
            </a:r>
            <a:r>
              <a:rPr lang="ru-RU" sz="1800" dirty="0" err="1"/>
              <a:t>репозитарии</a:t>
            </a:r>
            <a:r>
              <a:rPr lang="ru-RU" sz="1800" dirty="0"/>
              <a:t>, с дополнительной информацией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800" b="1" dirty="0" err="1"/>
              <a:t>Коммит</a:t>
            </a:r>
            <a:r>
              <a:rPr lang="ru-RU" sz="1800" b="1" dirty="0"/>
              <a:t> (</a:t>
            </a:r>
            <a:r>
              <a:rPr lang="en-US" sz="1800" b="1" dirty="0"/>
              <a:t>commit</a:t>
            </a:r>
            <a:r>
              <a:rPr lang="ru-RU" sz="1800" b="1" dirty="0"/>
              <a:t>; </a:t>
            </a:r>
            <a:r>
              <a:rPr lang="ru-RU" sz="1800" dirty="0"/>
              <a:t>редко переводится как «слепок»)</a:t>
            </a:r>
            <a:r>
              <a:rPr lang="en-US" sz="1800" dirty="0"/>
              <a:t> — </a:t>
            </a:r>
            <a:endParaRPr lang="ru-RU" sz="1800" dirty="0"/>
          </a:p>
          <a:p>
            <a:pPr marL="800100" lvl="1" indent="-342900">
              <a:lnSpc>
                <a:spcPct val="114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1800" dirty="0"/>
              <a:t>синоним версии;</a:t>
            </a:r>
          </a:p>
          <a:p>
            <a:pPr marL="800100" lvl="1" indent="-34290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arenR"/>
            </a:pPr>
            <a:r>
              <a:rPr lang="ru-RU" sz="1800" dirty="0"/>
              <a:t>создание новой версии («сделать </a:t>
            </a:r>
            <a:r>
              <a:rPr lang="ru-RU" sz="1800" dirty="0" err="1"/>
              <a:t>коммит</a:t>
            </a:r>
            <a:r>
              <a:rPr lang="ru-RU" sz="1800" dirty="0"/>
              <a:t>», «</a:t>
            </a:r>
            <a:r>
              <a:rPr lang="ru-RU" sz="1800" dirty="0" err="1"/>
              <a:t>закоммитить</a:t>
            </a:r>
            <a:r>
              <a:rPr lang="ru-RU" sz="1800" dirty="0"/>
              <a:t>»).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800" b="1" dirty="0"/>
              <a:t>Рабочая копия (</a:t>
            </a:r>
            <a:r>
              <a:rPr lang="en-US" sz="1800" b="1" dirty="0"/>
              <a:t>working copy</a:t>
            </a:r>
            <a:r>
              <a:rPr lang="ru-RU" sz="1800" b="1" dirty="0"/>
              <a:t> </a:t>
            </a:r>
            <a:r>
              <a:rPr lang="ru-RU" sz="1800" dirty="0"/>
              <a:t>или </a:t>
            </a:r>
            <a:r>
              <a:rPr lang="en-US" sz="1800" b="1" dirty="0"/>
              <a:t>working tree) — </a:t>
            </a:r>
            <a:endParaRPr lang="ru-RU" sz="1800" b="1" dirty="0"/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1800" dirty="0"/>
              <a:t>текущее состояние файлов проекта, основанное на версии</a:t>
            </a:r>
            <a:br>
              <a:rPr lang="ru-RU" sz="1800" dirty="0"/>
            </a:br>
            <a:r>
              <a:rPr lang="ru-RU" sz="1800" dirty="0"/>
              <a:t>из хранилища (обычно на последней).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743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Основы </a:t>
            </a:r>
            <a:r>
              <a:rPr lang="en-US" sz="4000" b="1" dirty="0" err="1"/>
              <a:t>Git</a:t>
            </a:r>
            <a:r>
              <a:rPr lang="en-US" sz="4000" b="1" dirty="0"/>
              <a:t>:</a:t>
            </a:r>
            <a:r>
              <a:rPr lang="ru-RU" sz="4000" b="1" dirty="0"/>
              <a:t> инициализация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/>
              <a:t>Будем работать в пустом каталоге </a:t>
            </a:r>
            <a:r>
              <a:rPr lang="en-US" sz="2400" dirty="0">
                <a:solidFill>
                  <a:srgbClr val="002060"/>
                </a:solidFill>
              </a:rPr>
              <a:t>project</a:t>
            </a:r>
            <a:r>
              <a:rPr lang="en-US" sz="2400" dirty="0"/>
              <a:t>: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 err="1">
                <a:solidFill>
                  <a:srgbClr val="7030A0"/>
                </a:solidFill>
              </a:rPr>
              <a:t>mkdir</a:t>
            </a:r>
            <a:r>
              <a:rPr lang="en-US" sz="2000" dirty="0">
                <a:solidFill>
                  <a:srgbClr val="7030A0"/>
                </a:solidFill>
              </a:rPr>
              <a:t> project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>
                <a:solidFill>
                  <a:srgbClr val="7030A0"/>
                </a:solidFill>
              </a:rPr>
              <a:t>cd project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Инициализируем хранилище: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init</a:t>
            </a:r>
            <a:br>
              <a:rPr lang="en-US" sz="2000" dirty="0"/>
            </a:br>
            <a:r>
              <a:rPr lang="en-US" sz="2000" dirty="0">
                <a:solidFill>
                  <a:srgbClr val="002060"/>
                </a:solidFill>
              </a:rPr>
              <a:t>Initialized empty </a:t>
            </a:r>
            <a:r>
              <a:rPr lang="en-US" sz="2000" dirty="0" err="1">
                <a:solidFill>
                  <a:srgbClr val="002060"/>
                </a:solidFill>
              </a:rPr>
              <a:t>Git</a:t>
            </a:r>
            <a:r>
              <a:rPr lang="en-US" sz="2000" dirty="0">
                <a:solidFill>
                  <a:srgbClr val="002060"/>
                </a:solidFill>
              </a:rPr>
              <a:t> repository in /</a:t>
            </a:r>
            <a:r>
              <a:rPr lang="en-US" sz="2000" dirty="0" err="1">
                <a:solidFill>
                  <a:srgbClr val="002060"/>
                </a:solidFill>
              </a:rPr>
              <a:t>tmp</a:t>
            </a:r>
            <a:r>
              <a:rPr lang="en-US" sz="2000" dirty="0">
                <a:solidFill>
                  <a:srgbClr val="002060"/>
                </a:solidFill>
              </a:rPr>
              <a:t>/project/.</a:t>
            </a:r>
            <a:r>
              <a:rPr lang="en-US" sz="2000" dirty="0" err="1">
                <a:solidFill>
                  <a:srgbClr val="002060"/>
                </a:solidFill>
              </a:rPr>
              <a:t>git</a:t>
            </a:r>
            <a:r>
              <a:rPr lang="en-US" sz="2000" dirty="0">
                <a:solidFill>
                  <a:srgbClr val="002060"/>
                </a:solidFill>
              </a:rPr>
              <a:t>/</a:t>
            </a:r>
            <a:endParaRPr lang="ru-RU" sz="2000" dirty="0">
              <a:solidFill>
                <a:srgbClr val="002060"/>
              </a:solidFill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2000" dirty="0"/>
              <a:t>Теперь </a:t>
            </a:r>
            <a:r>
              <a:rPr lang="en-US" sz="2000" dirty="0">
                <a:solidFill>
                  <a:srgbClr val="002060"/>
                </a:solidFill>
              </a:rPr>
              <a:t>project/ </a:t>
            </a:r>
            <a:r>
              <a:rPr lang="en-US" sz="2000" dirty="0"/>
              <a:t>— </a:t>
            </a:r>
            <a:r>
              <a:rPr lang="ru-RU" sz="2000" dirty="0"/>
              <a:t>рабочая копия (пустая).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ru-RU" sz="2400" dirty="0"/>
              <a:t>Просмотрим содержимое каталога:</a:t>
            </a:r>
            <a:endParaRPr lang="en-US" sz="2400" dirty="0"/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>
                <a:solidFill>
                  <a:srgbClr val="7030A0"/>
                </a:solidFill>
              </a:rPr>
              <a:t>ls –A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</a:rPr>
              <a:t>.</a:t>
            </a:r>
            <a:r>
              <a:rPr lang="en-US" sz="2000" dirty="0" err="1">
                <a:solidFill>
                  <a:srgbClr val="002060"/>
                </a:solidFill>
              </a:rPr>
              <a:t>gi</a:t>
            </a:r>
            <a:r>
              <a:rPr lang="en-US" sz="2000" spc="300" dirty="0" err="1">
                <a:solidFill>
                  <a:srgbClr val="002060"/>
                </a:solidFill>
              </a:rPr>
              <a:t>t</a:t>
            </a:r>
            <a:r>
              <a:rPr lang="en-US" sz="2000" dirty="0">
                <a:solidFill>
                  <a:srgbClr val="002060"/>
                </a:solidFill>
              </a:rPr>
              <a:t>/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28950" y="5222775"/>
            <a:ext cx="5128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 хранилище. Содержимым управляет </a:t>
            </a:r>
            <a:r>
              <a:rPr lang="en-US" dirty="0" err="1"/>
              <a:t>Git</a:t>
            </a:r>
            <a:r>
              <a:rPr lang="en-US" dirty="0"/>
              <a:t>,</a:t>
            </a:r>
            <a:br>
              <a:rPr lang="ru-RU" dirty="0"/>
            </a:br>
            <a:r>
              <a:rPr lang="ru-RU" dirty="0"/>
              <a:t>не следует ничего там менять.</a:t>
            </a:r>
          </a:p>
        </p:txBody>
      </p:sp>
      <p:cxnSp>
        <p:nvCxnSpPr>
          <p:cNvPr id="8" name="Straight Arrow Connector 7"/>
          <p:cNvCxnSpPr>
            <a:cxnSpLocks/>
            <a:stCxn id="7" idx="1"/>
          </p:cNvCxnSpPr>
          <p:nvPr/>
        </p:nvCxnSpPr>
        <p:spPr>
          <a:xfrm flipH="1">
            <a:off x="1964900" y="5545941"/>
            <a:ext cx="1064050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520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/>
              <a:t>Основы </a:t>
            </a:r>
            <a:r>
              <a:rPr lang="en-US" sz="3600" b="1"/>
              <a:t>Git: </a:t>
            </a:r>
            <a:r>
              <a:rPr lang="ru-RU" sz="3600" b="1"/>
              <a:t>просмотр состояния</a:t>
            </a:r>
            <a:endParaRPr lang="ru-RU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288000" indent="-288000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status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On branch master</a:t>
            </a:r>
            <a:br>
              <a:rPr lang="en-US" dirty="0">
                <a:solidFill>
                  <a:srgbClr val="002060"/>
                </a:solidFill>
              </a:rPr>
            </a:b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Initial commit</a:t>
            </a:r>
            <a:br>
              <a:rPr lang="en-US" dirty="0">
                <a:solidFill>
                  <a:srgbClr val="002060"/>
                </a:solidFill>
              </a:rPr>
            </a:b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nothing to commit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(create/copy files and use "</a:t>
            </a:r>
            <a:r>
              <a:rPr lang="en-US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git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add" to track)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309111" y="3228108"/>
            <a:ext cx="417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История не содержит еще </a:t>
            </a:r>
            <a:r>
              <a:rPr lang="ru-RU" dirty="0" err="1"/>
              <a:t>коммитов</a:t>
            </a:r>
            <a:r>
              <a:rPr lang="ru-RU" dirty="0"/>
              <a:t>.</a:t>
            </a:r>
          </a:p>
        </p:txBody>
      </p:sp>
      <p:cxnSp>
        <p:nvCxnSpPr>
          <p:cNvPr id="8" name="Straight Arrow Connector 7"/>
          <p:cNvCxnSpPr>
            <a:cxnSpLocks/>
            <a:stCxn id="7" idx="1"/>
          </p:cNvCxnSpPr>
          <p:nvPr/>
        </p:nvCxnSpPr>
        <p:spPr>
          <a:xfrm flipH="1">
            <a:off x="3240804" y="3412774"/>
            <a:ext cx="10683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43932" y="4928609"/>
            <a:ext cx="4171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В новый (первый) </a:t>
            </a:r>
            <a:r>
              <a:rPr lang="ru-RU" dirty="0" err="1"/>
              <a:t>коммит</a:t>
            </a:r>
            <a:r>
              <a:rPr lang="ru-RU" dirty="0"/>
              <a:t> ничего не планируется добавить.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В рабочей копии нет ничего, </a:t>
            </a:r>
            <a:br>
              <a:rPr lang="ru-RU" dirty="0"/>
            </a:br>
            <a:r>
              <a:rPr lang="ru-RU" dirty="0"/>
              <a:t>что можно было бы добавить.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H="1" flipV="1">
            <a:off x="3865998" y="4461421"/>
            <a:ext cx="477934" cy="46718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785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7333"/>
          </a:xfrm>
        </p:spPr>
        <p:txBody>
          <a:bodyPr/>
          <a:lstStyle/>
          <a:p>
            <a:r>
              <a:rPr lang="ru-RU" b="1" dirty="0"/>
              <a:t>Основы </a:t>
            </a:r>
            <a:r>
              <a:rPr lang="en-US" b="1" dirty="0" err="1"/>
              <a:t>Git</a:t>
            </a:r>
            <a:r>
              <a:rPr lang="en-US" b="1" dirty="0"/>
              <a:t>: </a:t>
            </a:r>
            <a:r>
              <a:rPr lang="ru-RU" b="1" dirty="0"/>
              <a:t>пустой </a:t>
            </a:r>
            <a:r>
              <a:rPr lang="ru-RU" b="1" dirty="0" err="1"/>
              <a:t>коммит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373" y="2211573"/>
            <a:ext cx="5984801" cy="1020726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commit --allow-empty -m '</a:t>
            </a:r>
            <a:r>
              <a:rPr lang="ru-RU" sz="2400" dirty="0">
                <a:solidFill>
                  <a:srgbClr val="7030A0"/>
                </a:solidFill>
              </a:rPr>
              <a:t>начало</a:t>
            </a:r>
            <a:r>
              <a:rPr lang="en-US" sz="2400" dirty="0">
                <a:solidFill>
                  <a:srgbClr val="7030A0"/>
                </a:solidFill>
              </a:rPr>
              <a:t>'</a:t>
            </a:r>
            <a:br>
              <a:rPr lang="en-US" sz="2400" dirty="0"/>
            </a:br>
            <a:r>
              <a:rPr lang="en-US" sz="2400" dirty="0">
                <a:solidFill>
                  <a:srgbClr val="002060"/>
                </a:solidFill>
              </a:rPr>
              <a:t>[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master (root-commit)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5179fab</a:t>
            </a:r>
            <a:r>
              <a:rPr lang="en-US" sz="2400" dirty="0">
                <a:solidFill>
                  <a:srgbClr val="002060"/>
                </a:solidFill>
              </a:rPr>
              <a:t>] </a:t>
            </a:r>
            <a:r>
              <a:rPr lang="ru-RU" sz="2400" dirty="0">
                <a:solidFill>
                  <a:srgbClr val="002060"/>
                </a:solidFill>
              </a:rPr>
              <a:t>начало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628650" y="4024101"/>
            <a:ext cx="81070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show 5179fab</a:t>
            </a:r>
            <a:br>
              <a:rPr lang="ru-RU" sz="2400" dirty="0"/>
            </a:br>
            <a:r>
              <a:rPr lang="en-US" sz="2400" dirty="0">
                <a:solidFill>
                  <a:srgbClr val="002060"/>
                </a:solidFill>
              </a:rPr>
              <a:t>commit </a:t>
            </a:r>
            <a:r>
              <a:rPr lang="en-US" sz="2400" b="1" dirty="0">
                <a:solidFill>
                  <a:srgbClr val="002060"/>
                </a:solidFill>
              </a:rPr>
              <a:t>5179fab</a:t>
            </a:r>
            <a:r>
              <a:rPr lang="en-US" sz="2400" dirty="0">
                <a:solidFill>
                  <a:srgbClr val="002060"/>
                </a:solidFill>
              </a:rPr>
              <a:t>9f3344f6963f474da399fc9c1fe76e41a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Author: Dmitry Kozliuk &lt;Dmitry.Kozliuk@gmail.com&gt;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Date:   Sun Mar 12 15:12:46 2017 +0300</a:t>
            </a:r>
            <a:br>
              <a:rPr lang="ru-RU" sz="2400" dirty="0">
                <a:solidFill>
                  <a:srgbClr val="002060"/>
                </a:solidFill>
              </a:rPr>
            </a:b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    начало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650" y="1352461"/>
            <a:ext cx="482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Обычно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не допускает пустых </a:t>
            </a:r>
            <a:r>
              <a:rPr lang="ru-RU" dirty="0" err="1"/>
              <a:t>коммитов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но в данном случае именно это и нужно.</a:t>
            </a:r>
          </a:p>
        </p:txBody>
      </p:sp>
      <p:cxnSp>
        <p:nvCxnSpPr>
          <p:cNvPr id="11" name="Straight Arrow Connector 10"/>
          <p:cNvCxnSpPr>
            <a:cxnSpLocks/>
            <a:stCxn id="8" idx="2"/>
          </p:cNvCxnSpPr>
          <p:nvPr/>
        </p:nvCxnSpPr>
        <p:spPr>
          <a:xfrm>
            <a:off x="3041458" y="1998792"/>
            <a:ext cx="254192" cy="27566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47285" y="1352460"/>
            <a:ext cx="2768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Комментарий к </a:t>
            </a:r>
            <a:r>
              <a:rPr lang="ru-RU" dirty="0" err="1"/>
              <a:t>коммиту</a:t>
            </a:r>
            <a:br>
              <a:rPr lang="ru-RU" dirty="0"/>
            </a:br>
            <a:r>
              <a:rPr lang="ru-RU" dirty="0"/>
              <a:t>(</a:t>
            </a:r>
            <a:r>
              <a:rPr lang="en-US" dirty="0"/>
              <a:t>-m </a:t>
            </a:r>
            <a:r>
              <a:rPr lang="ru-RU" dirty="0"/>
              <a:t>от </a:t>
            </a:r>
            <a:r>
              <a:rPr lang="en-US" dirty="0"/>
              <a:t>--message)</a:t>
            </a:r>
            <a:endParaRPr lang="ru-RU" dirty="0"/>
          </a:p>
        </p:txBody>
      </p:sp>
      <p:cxnSp>
        <p:nvCxnSpPr>
          <p:cNvPr id="15" name="Straight Arrow Connector 14"/>
          <p:cNvCxnSpPr>
            <a:cxnSpLocks/>
            <a:stCxn id="14" idx="1"/>
          </p:cNvCxnSpPr>
          <p:nvPr/>
        </p:nvCxnSpPr>
        <p:spPr>
          <a:xfrm flipH="1">
            <a:off x="4988796" y="1675626"/>
            <a:ext cx="758489" cy="56571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76494" y="3270840"/>
            <a:ext cx="5541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Хэш </a:t>
            </a:r>
            <a:r>
              <a:rPr lang="ru-RU" i="1" dirty="0" err="1"/>
              <a:t>коммита</a:t>
            </a:r>
            <a:r>
              <a:rPr lang="ru-RU" i="1" dirty="0"/>
              <a:t> </a:t>
            </a:r>
            <a:r>
              <a:rPr lang="ru-RU" dirty="0"/>
              <a:t>— его уникальный идентификатор,</a:t>
            </a:r>
            <a:br>
              <a:rPr lang="ru-RU" dirty="0"/>
            </a:br>
            <a:r>
              <a:rPr lang="ru-RU" dirty="0"/>
              <a:t>по которому </a:t>
            </a:r>
            <a:r>
              <a:rPr lang="ru-RU" dirty="0" err="1"/>
              <a:t>коммит</a:t>
            </a:r>
            <a:r>
              <a:rPr lang="ru-RU" dirty="0"/>
              <a:t> можно найти:</a:t>
            </a:r>
          </a:p>
        </p:txBody>
      </p:sp>
      <p:cxnSp>
        <p:nvCxnSpPr>
          <p:cNvPr id="19" name="Straight Arrow Connector 18"/>
          <p:cNvCxnSpPr>
            <a:cxnSpLocks/>
          </p:cNvCxnSpPr>
          <p:nvPr/>
        </p:nvCxnSpPr>
        <p:spPr>
          <a:xfrm flipV="1">
            <a:off x="3427937" y="2986126"/>
            <a:ext cx="493350" cy="33914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241452" y="5686094"/>
            <a:ext cx="2870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/>
              <a:t>Берется из настроек </a:t>
            </a:r>
            <a:r>
              <a:rPr lang="en-US" dirty="0" err="1"/>
              <a:t>Git</a:t>
            </a:r>
            <a:r>
              <a:rPr lang="en-US" dirty="0"/>
              <a:t>, </a:t>
            </a:r>
            <a:br>
              <a:rPr lang="ru-RU" dirty="0"/>
            </a:br>
            <a:r>
              <a:rPr lang="ru-RU" dirty="0"/>
              <a:t>подробнее на ЛР.</a:t>
            </a:r>
          </a:p>
        </p:txBody>
      </p:sp>
      <p:cxnSp>
        <p:nvCxnSpPr>
          <p:cNvPr id="29" name="Straight Arrow Connector 28"/>
          <p:cNvCxnSpPr>
            <a:cxnSpLocks/>
          </p:cNvCxnSpPr>
          <p:nvPr/>
        </p:nvCxnSpPr>
        <p:spPr>
          <a:xfrm flipH="1" flipV="1">
            <a:off x="6609199" y="5218461"/>
            <a:ext cx="480591" cy="46763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235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Основы </a:t>
            </a:r>
            <a:r>
              <a:rPr lang="en-US" sz="4000" b="1" dirty="0" err="1"/>
              <a:t>Git</a:t>
            </a:r>
            <a:r>
              <a:rPr lang="en-US" sz="4000" b="1" dirty="0"/>
              <a:t>: </a:t>
            </a:r>
            <a:r>
              <a:rPr lang="ru-RU" sz="4000" b="1" dirty="0"/>
              <a:t>обычный </a:t>
            </a:r>
            <a:r>
              <a:rPr lang="ru-RU" sz="4000" b="1" dirty="0" err="1"/>
              <a:t>коммит</a:t>
            </a:r>
            <a:endParaRPr lang="ru-RU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>
                <a:solidFill>
                  <a:srgbClr val="7030A0"/>
                </a:solidFill>
              </a:rPr>
              <a:t>echo '</a:t>
            </a:r>
            <a:r>
              <a:rPr lang="ru-RU" sz="2400" dirty="0">
                <a:solidFill>
                  <a:srgbClr val="7030A0"/>
                </a:solidFill>
              </a:rPr>
              <a:t>первая строка</a:t>
            </a:r>
            <a:r>
              <a:rPr lang="en-US" sz="2400" dirty="0">
                <a:solidFill>
                  <a:srgbClr val="7030A0"/>
                </a:solidFill>
              </a:rPr>
              <a:t>' &gt; file</a:t>
            </a:r>
            <a:r>
              <a:rPr lang="en-US" sz="2400" b="1" dirty="0">
                <a:solidFill>
                  <a:srgbClr val="7030A0"/>
                </a:solidFill>
              </a:rPr>
              <a:t>.</a:t>
            </a:r>
            <a:r>
              <a:rPr lang="en-US" sz="2400" dirty="0">
                <a:solidFill>
                  <a:srgbClr val="7030A0"/>
                </a:solidFill>
              </a:rPr>
              <a:t>txt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status</a:t>
            </a:r>
            <a:br>
              <a:rPr lang="en-US" sz="2400" dirty="0"/>
            </a:b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On branch master</a:t>
            </a:r>
            <a:b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Untracked files: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  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(use "</a:t>
            </a:r>
            <a:r>
              <a:rPr lang="en-US" sz="24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git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add &lt;file&gt;..." to include in what will be committed)</a:t>
            </a:r>
            <a:br>
              <a:rPr lang="en-US" sz="2400" dirty="0">
                <a:solidFill>
                  <a:srgbClr val="002060"/>
                </a:solidFill>
              </a:rPr>
            </a:b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        </a:t>
            </a:r>
            <a:r>
              <a:rPr lang="en-US" sz="2400" dirty="0">
                <a:solidFill>
                  <a:srgbClr val="C00000"/>
                </a:solidFill>
              </a:rPr>
              <a:t>file</a:t>
            </a:r>
            <a:r>
              <a:rPr lang="en-US" sz="2400" b="1" dirty="0">
                <a:solidFill>
                  <a:srgbClr val="C00000"/>
                </a:solidFill>
              </a:rPr>
              <a:t>.</a:t>
            </a:r>
            <a:r>
              <a:rPr lang="en-US" sz="2400" dirty="0">
                <a:solidFill>
                  <a:srgbClr val="C00000"/>
                </a:solidFill>
              </a:rPr>
              <a:t>txt</a:t>
            </a:r>
            <a:br>
              <a:rPr lang="en-US" sz="2400" dirty="0">
                <a:solidFill>
                  <a:srgbClr val="002060"/>
                </a:solidFill>
              </a:rPr>
            </a:b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nothing added to commit but untracked files present 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(use "</a:t>
            </a:r>
            <a:r>
              <a:rPr lang="en-US" sz="24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git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add" to track)</a:t>
            </a:r>
            <a:endParaRPr lang="ru-RU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036119" y="3985083"/>
            <a:ext cx="3630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 рабочей копии замечен файл,</a:t>
            </a:r>
            <a:br>
              <a:rPr lang="ru-RU" dirty="0"/>
            </a:br>
            <a:r>
              <a:rPr lang="ru-RU" dirty="0"/>
              <a:t>но 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его не отслеживает.</a:t>
            </a:r>
          </a:p>
        </p:txBody>
      </p:sp>
      <p:cxnSp>
        <p:nvCxnSpPr>
          <p:cNvPr id="8" name="Straight Arrow Connector 7"/>
          <p:cNvCxnSpPr>
            <a:cxnSpLocks/>
            <a:stCxn id="7" idx="2"/>
          </p:cNvCxnSpPr>
          <p:nvPr/>
        </p:nvCxnSpPr>
        <p:spPr>
          <a:xfrm flipH="1">
            <a:off x="5562954" y="4631414"/>
            <a:ext cx="288438" cy="51474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  <a:stCxn id="7" idx="1"/>
          </p:cNvCxnSpPr>
          <p:nvPr/>
        </p:nvCxnSpPr>
        <p:spPr>
          <a:xfrm flipH="1">
            <a:off x="2615609" y="4308249"/>
            <a:ext cx="1420510" cy="323165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55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Основы </a:t>
            </a:r>
            <a:r>
              <a:rPr lang="en-US" sz="3600" b="1" dirty="0" err="1"/>
              <a:t>Git</a:t>
            </a:r>
            <a:r>
              <a:rPr lang="en-US" sz="3600" b="1" dirty="0"/>
              <a:t>: </a:t>
            </a:r>
            <a:r>
              <a:rPr lang="ru-RU" sz="3600" b="1" dirty="0"/>
              <a:t>занесение под СКВ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add file</a:t>
            </a:r>
            <a:r>
              <a:rPr lang="en-US" sz="2400" b="1" dirty="0">
                <a:solidFill>
                  <a:srgbClr val="7030A0"/>
                </a:solidFill>
              </a:rPr>
              <a:t>.</a:t>
            </a:r>
            <a:r>
              <a:rPr lang="en-US" sz="2400" dirty="0">
                <a:solidFill>
                  <a:srgbClr val="7030A0"/>
                </a:solidFill>
              </a:rPr>
              <a:t>txt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status</a:t>
            </a:r>
            <a:br>
              <a:rPr lang="ru-RU" sz="2400" dirty="0"/>
            </a:b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On branch master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Changes to be committed: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  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(use "</a:t>
            </a:r>
            <a:r>
              <a:rPr lang="en-US" sz="24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git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reset HEAD &lt;file&gt;..." to </a:t>
            </a:r>
            <a:r>
              <a:rPr lang="en-US" sz="24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unstage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)</a:t>
            </a:r>
            <a:br>
              <a:rPr lang="ru-RU" sz="2400" dirty="0">
                <a:solidFill>
                  <a:srgbClr val="002060"/>
                </a:solidFill>
              </a:rPr>
            </a:br>
            <a:br>
              <a:rPr lang="ru-RU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       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new file:   file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txt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commit -m '</a:t>
            </a:r>
            <a:r>
              <a:rPr lang="ru-RU" sz="2400" dirty="0">
                <a:solidFill>
                  <a:srgbClr val="7030A0"/>
                </a:solidFill>
              </a:rPr>
              <a:t>добавлена первая строка</a:t>
            </a:r>
            <a:r>
              <a:rPr lang="en-US" sz="2400" dirty="0">
                <a:solidFill>
                  <a:srgbClr val="7030A0"/>
                </a:solidFill>
              </a:rPr>
              <a:t>'</a:t>
            </a:r>
            <a:br>
              <a:rPr lang="ru-RU" sz="2400" dirty="0"/>
            </a:br>
            <a:r>
              <a:rPr lang="en-US" sz="2400" dirty="0">
                <a:solidFill>
                  <a:srgbClr val="002060"/>
                </a:solidFill>
              </a:rPr>
              <a:t>[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master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6c81949</a:t>
            </a:r>
            <a:r>
              <a:rPr lang="en-US" sz="2400" dirty="0">
                <a:solidFill>
                  <a:srgbClr val="002060"/>
                </a:solidFill>
              </a:rPr>
              <a:t>] </a:t>
            </a:r>
            <a:r>
              <a:rPr lang="ru-RU" sz="2400" dirty="0">
                <a:solidFill>
                  <a:srgbClr val="002060"/>
                </a:solidFill>
              </a:rPr>
              <a:t>добавлена первая строка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1 file changed, 1 insertion(+)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create mode 100644 file</a:t>
            </a:r>
            <a:r>
              <a:rPr lang="en-US" sz="2400" b="1" dirty="0">
                <a:solidFill>
                  <a:srgbClr val="002060"/>
                </a:solidFill>
              </a:rPr>
              <a:t>.</a:t>
            </a:r>
            <a:r>
              <a:rPr lang="en-US" sz="2400" dirty="0">
                <a:solidFill>
                  <a:srgbClr val="002060"/>
                </a:solidFill>
              </a:rPr>
              <a:t>txt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893123" y="1825625"/>
            <a:ext cx="4622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Файл добавляется в </a:t>
            </a:r>
            <a:r>
              <a:rPr lang="ru-RU" b="1" dirty="0"/>
              <a:t>индекс (</a:t>
            </a:r>
            <a:r>
              <a:rPr lang="en-US" b="1" dirty="0"/>
              <a:t>index) —</a:t>
            </a:r>
            <a:br>
              <a:rPr lang="en-US" dirty="0"/>
            </a:br>
            <a:r>
              <a:rPr lang="ru-RU" dirty="0"/>
              <a:t>набор изменений для будущего </a:t>
            </a:r>
            <a:r>
              <a:rPr lang="ru-RU" dirty="0" err="1"/>
              <a:t>коммита</a:t>
            </a:r>
            <a:r>
              <a:rPr lang="ru-RU" dirty="0"/>
              <a:t>.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H="1">
            <a:off x="2824816" y="2030542"/>
            <a:ext cx="10683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  <a:stCxn id="10" idx="1"/>
          </p:cNvCxnSpPr>
          <p:nvPr/>
        </p:nvCxnSpPr>
        <p:spPr>
          <a:xfrm flipH="1">
            <a:off x="3985183" y="4130827"/>
            <a:ext cx="1062992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48175" y="3946161"/>
            <a:ext cx="330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Git</a:t>
            </a:r>
            <a:r>
              <a:rPr lang="en-US" dirty="0"/>
              <a:t> </a:t>
            </a:r>
            <a:r>
              <a:rPr lang="ru-RU" dirty="0"/>
              <a:t>начал отслеживать файл.</a:t>
            </a:r>
          </a:p>
        </p:txBody>
      </p:sp>
      <p:cxnSp>
        <p:nvCxnSpPr>
          <p:cNvPr id="12" name="Straight Arrow Connector 11"/>
          <p:cNvCxnSpPr>
            <a:cxnSpLocks/>
            <a:stCxn id="13" idx="0"/>
          </p:cNvCxnSpPr>
          <p:nvPr/>
        </p:nvCxnSpPr>
        <p:spPr>
          <a:xfrm flipH="1" flipV="1">
            <a:off x="5048175" y="5286508"/>
            <a:ext cx="1654307" cy="52112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89614" y="5807631"/>
            <a:ext cx="3625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Сводная статистика изменений.</a:t>
            </a:r>
          </a:p>
        </p:txBody>
      </p:sp>
    </p:spTree>
    <p:extLst>
      <p:ext uri="{BB962C8B-B14F-4D97-AF65-F5344CB8AC3E}">
        <p14:creationId xmlns:p14="http://schemas.microsoft.com/office/powerpoint/2010/main" val="3637340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29866"/>
          </a:xfrm>
        </p:spPr>
        <p:txBody>
          <a:bodyPr>
            <a:normAutofit/>
          </a:bodyPr>
          <a:lstStyle/>
          <a:p>
            <a:r>
              <a:rPr lang="ru-RU" sz="3600" b="1" dirty="0"/>
              <a:t>Основы </a:t>
            </a:r>
            <a:r>
              <a:rPr lang="en-US" sz="3600" b="1" dirty="0" err="1"/>
              <a:t>Git</a:t>
            </a:r>
            <a:r>
              <a:rPr lang="en-US" sz="3600" b="1" dirty="0"/>
              <a:t>: </a:t>
            </a:r>
            <a:r>
              <a:rPr lang="ru-RU" sz="3600" b="1" dirty="0"/>
              <a:t>просмотр истории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9598"/>
            <a:ext cx="2152827" cy="510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log --stat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871072" y="2122669"/>
            <a:ext cx="55382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commit 6c81949f524b0ecad60fe02222d9642db0b99120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Author: Dmitry Kozliuk &lt;Dmitry.Kozliuk@gmail.com&gt;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Date:   Sun Mar 12 17:43:18 2017 +0300</a:t>
            </a:r>
            <a:br>
              <a:rPr lang="en-US" sz="1600" dirty="0">
                <a:solidFill>
                  <a:srgbClr val="002060"/>
                </a:solidFill>
              </a:rPr>
            </a:b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    </a:t>
            </a:r>
            <a:r>
              <a:rPr lang="ru-RU" sz="1600" dirty="0">
                <a:solidFill>
                  <a:srgbClr val="002060"/>
                </a:solidFill>
              </a:rPr>
              <a:t>добавлена первая строка</a:t>
            </a:r>
            <a:br>
              <a:rPr lang="en-US" sz="1600" dirty="0">
                <a:solidFill>
                  <a:srgbClr val="002060"/>
                </a:solidFill>
              </a:rPr>
            </a:b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 file.txt | 1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+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 1 file changed, 1 insertion(+)</a:t>
            </a:r>
            <a:br>
              <a:rPr lang="en-US" sz="1600" dirty="0">
                <a:solidFill>
                  <a:srgbClr val="002060"/>
                </a:solidFill>
              </a:rPr>
            </a:b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commit 5179fab9f3344f6963f474da399fc9c1fe76e41a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Author: Dmitry Kozliuk &lt;Dmitry.Kozliuk@gmail.com&gt;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Date:   Sun Mar 12 15:12:46 2017 +0300</a:t>
            </a:r>
            <a:br>
              <a:rPr lang="en-US" sz="1600" dirty="0">
                <a:solidFill>
                  <a:srgbClr val="002060"/>
                </a:solidFill>
              </a:rPr>
            </a:b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    </a:t>
            </a:r>
            <a:r>
              <a:rPr lang="ru-RU" sz="1600" dirty="0">
                <a:solidFill>
                  <a:srgbClr val="002060"/>
                </a:solidFill>
              </a:rPr>
              <a:t>начало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0268" y="5338934"/>
            <a:ext cx="4515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Можно фильтровать по дате, автору, </a:t>
            </a:r>
            <a:br>
              <a:rPr lang="ru-RU" dirty="0"/>
            </a:br>
            <a:r>
              <a:rPr lang="ru-RU" dirty="0"/>
              <a:t>тексту сообщения, затронутым файлам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4405154" y="3098709"/>
            <a:ext cx="3521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Ключ </a:t>
            </a:r>
            <a:r>
              <a:rPr lang="en-US" dirty="0">
                <a:solidFill>
                  <a:srgbClr val="002060"/>
                </a:solidFill>
              </a:rPr>
              <a:t>--stat</a:t>
            </a:r>
            <a:r>
              <a:rPr lang="en-US" dirty="0"/>
              <a:t> </a:t>
            </a:r>
            <a:r>
              <a:rPr lang="ru-RU" dirty="0"/>
              <a:t>показывает затронутые </a:t>
            </a:r>
            <a:r>
              <a:rPr lang="ru-RU" dirty="0" err="1"/>
              <a:t>коммитом</a:t>
            </a:r>
            <a:r>
              <a:rPr lang="ru-RU" dirty="0"/>
              <a:t> файлы.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28945" y="1537284"/>
            <a:ext cx="1986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Новые </a:t>
            </a:r>
            <a:r>
              <a:rPr lang="ru-RU" dirty="0" err="1"/>
              <a:t>коммиты</a:t>
            </a:r>
            <a:r>
              <a:rPr lang="ru-RU" dirty="0"/>
              <a:t> идут в начале</a:t>
            </a:r>
          </a:p>
        </p:txBody>
      </p:sp>
      <p:cxnSp>
        <p:nvCxnSpPr>
          <p:cNvPr id="11" name="Straight Arrow Connector 10"/>
          <p:cNvCxnSpPr>
            <a:cxnSpLocks/>
            <a:stCxn id="9" idx="1"/>
          </p:cNvCxnSpPr>
          <p:nvPr/>
        </p:nvCxnSpPr>
        <p:spPr>
          <a:xfrm flipH="1">
            <a:off x="3640189" y="3421875"/>
            <a:ext cx="764965" cy="42028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  <a:stCxn id="10" idx="1"/>
          </p:cNvCxnSpPr>
          <p:nvPr/>
        </p:nvCxnSpPr>
        <p:spPr>
          <a:xfrm flipH="1">
            <a:off x="6073317" y="1860450"/>
            <a:ext cx="455628" cy="29158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34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такое «</a:t>
            </a:r>
            <a:r>
              <a:rPr lang="en-US" b="1" dirty="0"/>
              <a:t>branch master</a:t>
            </a:r>
            <a:r>
              <a:rPr lang="ru-RU" b="1" dirty="0"/>
              <a:t>»?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75367"/>
            <a:ext cx="7886700" cy="39015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log --</a:t>
            </a:r>
            <a:r>
              <a:rPr lang="en-US" sz="2400" dirty="0" err="1">
                <a:solidFill>
                  <a:srgbClr val="7030A0"/>
                </a:solidFill>
              </a:rPr>
              <a:t>oneline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--</a:t>
            </a:r>
            <a:r>
              <a:rPr lang="en-US" sz="2400" dirty="0">
                <a:solidFill>
                  <a:srgbClr val="7030A0"/>
                </a:solidFill>
              </a:rPr>
              <a:t>decorate</a:t>
            </a:r>
            <a:br>
              <a:rPr lang="ru-RU" sz="2400" dirty="0"/>
            </a:br>
            <a:r>
              <a:rPr lang="en-US" sz="2400" dirty="0">
                <a:solidFill>
                  <a:srgbClr val="002060"/>
                </a:solidFill>
              </a:rPr>
              <a:t>6c81949 (</a:t>
            </a:r>
            <a:r>
              <a:rPr lang="en-US" sz="2400" dirty="0">
                <a:solidFill>
                  <a:srgbClr val="0070C0"/>
                </a:solidFill>
              </a:rPr>
              <a:t>HEAD</a:t>
            </a:r>
            <a:r>
              <a:rPr lang="en-US" sz="2400" dirty="0">
                <a:solidFill>
                  <a:srgbClr val="002060"/>
                </a:solidFill>
              </a:rPr>
              <a:t> -&gt; </a:t>
            </a:r>
            <a:r>
              <a:rPr lang="en-US" sz="2400" dirty="0">
                <a:solidFill>
                  <a:srgbClr val="00B050"/>
                </a:solidFill>
              </a:rPr>
              <a:t>master</a:t>
            </a:r>
            <a:r>
              <a:rPr lang="en-US" sz="2400" dirty="0">
                <a:solidFill>
                  <a:srgbClr val="002060"/>
                </a:solidFill>
              </a:rPr>
              <a:t>) </a:t>
            </a:r>
            <a:r>
              <a:rPr lang="ru-RU" sz="2400" dirty="0">
                <a:solidFill>
                  <a:srgbClr val="002060"/>
                </a:solidFill>
              </a:rPr>
              <a:t>добавлена первая строка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5179fab</a:t>
            </a:r>
            <a:r>
              <a:rPr lang="en-US" sz="2400" spc="6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начало</a:t>
            </a:r>
          </a:p>
          <a:p>
            <a:pPr>
              <a:lnSpc>
                <a:spcPct val="100000"/>
              </a:lnSpc>
            </a:pPr>
            <a:r>
              <a:rPr lang="ru-RU" sz="2400" b="1" dirty="0"/>
              <a:t>Ветка (</a:t>
            </a:r>
            <a:r>
              <a:rPr lang="en-US" sz="2400" b="1" dirty="0"/>
              <a:t>branch) </a:t>
            </a:r>
            <a:r>
              <a:rPr lang="en-US" sz="2400" dirty="0"/>
              <a:t>— </a:t>
            </a:r>
            <a:r>
              <a:rPr lang="ru-RU" sz="2400" dirty="0"/>
              <a:t>это линейный участок истории.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Ветка по умолчанию называется </a:t>
            </a:r>
            <a:r>
              <a:rPr lang="en-US" sz="2400" b="1" dirty="0">
                <a:solidFill>
                  <a:srgbClr val="002060"/>
                </a:solidFill>
              </a:rPr>
              <a:t>master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В выводе </a:t>
            </a:r>
            <a:r>
              <a:rPr lang="en-US" sz="2400" dirty="0" err="1">
                <a:solidFill>
                  <a:srgbClr val="002060"/>
                </a:solidFill>
              </a:rPr>
              <a:t>git</a:t>
            </a:r>
            <a:r>
              <a:rPr lang="en-US" sz="2400" dirty="0">
                <a:solidFill>
                  <a:srgbClr val="002060"/>
                </a:solidFill>
              </a:rPr>
              <a:t> log</a:t>
            </a:r>
            <a:r>
              <a:rPr lang="en-US" sz="2400" dirty="0"/>
              <a:t> </a:t>
            </a:r>
            <a:r>
              <a:rPr lang="ru-RU" sz="2400" dirty="0"/>
              <a:t>отмечен конец ветви («голова»).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93027" y="1595717"/>
            <a:ext cx="288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короткий формат вывода</a:t>
            </a:r>
          </a:p>
        </p:txBody>
      </p:sp>
      <p:cxnSp>
        <p:nvCxnSpPr>
          <p:cNvPr id="8" name="Straight Arrow Connector 7"/>
          <p:cNvCxnSpPr>
            <a:cxnSpLocks/>
            <a:stCxn id="7" idx="2"/>
          </p:cNvCxnSpPr>
          <p:nvPr/>
        </p:nvCxnSpPr>
        <p:spPr>
          <a:xfrm>
            <a:off x="2537910" y="1965049"/>
            <a:ext cx="0" cy="34009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44430" y="1595717"/>
            <a:ext cx="2052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показывать ветки</a:t>
            </a:r>
          </a:p>
        </p:txBody>
      </p:sp>
      <p:cxnSp>
        <p:nvCxnSpPr>
          <p:cNvPr id="13" name="Straight Arrow Connector 12"/>
          <p:cNvCxnSpPr>
            <a:cxnSpLocks/>
            <a:stCxn id="12" idx="1"/>
          </p:cNvCxnSpPr>
          <p:nvPr/>
        </p:nvCxnSpPr>
        <p:spPr>
          <a:xfrm flipH="1">
            <a:off x="4482687" y="1780383"/>
            <a:ext cx="661743" cy="56728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218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40550"/>
          </a:xfrm>
        </p:spPr>
        <p:txBody>
          <a:bodyPr>
            <a:noAutofit/>
          </a:bodyPr>
          <a:lstStyle/>
          <a:p>
            <a:r>
              <a:rPr lang="ru-RU" sz="3600" b="1" dirty="0"/>
              <a:t>Устройство </a:t>
            </a:r>
            <a:r>
              <a:rPr lang="en-US" sz="3600" b="1" dirty="0" err="1"/>
              <a:t>Git</a:t>
            </a:r>
            <a:r>
              <a:rPr lang="ru-RU" sz="3600" b="1" dirty="0"/>
              <a:t>: объекты и хэши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05677"/>
            <a:ext cx="7886700" cy="50506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 err="1"/>
              <a:t>Git</a:t>
            </a:r>
            <a:r>
              <a:rPr lang="en-US" sz="2000" dirty="0"/>
              <a:t> </a:t>
            </a:r>
            <a:r>
              <a:rPr lang="ru-RU" sz="2000" dirty="0"/>
              <a:t>позволяет сохранить </a:t>
            </a:r>
            <a:r>
              <a:rPr lang="ru-RU" sz="2000" b="1" dirty="0"/>
              <a:t>объект (</a:t>
            </a:r>
            <a:r>
              <a:rPr lang="en-US" sz="2000" b="1" dirty="0"/>
              <a:t>object)</a:t>
            </a:r>
            <a:r>
              <a:rPr lang="ru-RU" sz="2000" dirty="0"/>
              <a:t> и получить</a:t>
            </a:r>
            <a:br>
              <a:rPr lang="en-US" sz="2000" dirty="0"/>
            </a:br>
            <a:r>
              <a:rPr lang="ru-RU" sz="2000" b="1" dirty="0"/>
              <a:t>хэш</a:t>
            </a:r>
            <a:r>
              <a:rPr lang="en-US" sz="2000" b="1" dirty="0"/>
              <a:t> (hash)</a:t>
            </a:r>
            <a:r>
              <a:rPr lang="ru-RU" sz="2000" b="1" dirty="0"/>
              <a:t>,</a:t>
            </a:r>
            <a:r>
              <a:rPr lang="ru-RU" sz="2000" dirty="0"/>
              <a:t> по которому его затем можно извлечь.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Хэш-функция</a:t>
            </a:r>
            <a:r>
              <a:rPr lang="ru-RU" sz="2000" dirty="0"/>
              <a:t> принимает данные любого размера,</a:t>
            </a:r>
            <a:br>
              <a:rPr lang="ru-RU" sz="2000" dirty="0"/>
            </a:br>
            <a:r>
              <a:rPr lang="ru-RU" sz="2000" dirty="0"/>
              <a:t>а возвращает число фиксированного.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rgbClr val="002060"/>
                </a:solidFill>
              </a:rPr>
              <a:t>5179fab9f3344f6963f474da399fc9c1fe76e41a</a:t>
            </a:r>
            <a:endParaRPr lang="ru-RU" sz="1600" dirty="0"/>
          </a:p>
          <a:p>
            <a:pPr lvl="1">
              <a:lnSpc>
                <a:spcPct val="100000"/>
              </a:lnSpc>
            </a:pPr>
            <a:r>
              <a:rPr lang="ru-RU" sz="1800" i="1" dirty="0"/>
              <a:t>Можно считать,</a:t>
            </a:r>
            <a:r>
              <a:rPr lang="ru-RU" sz="1800" dirty="0"/>
              <a:t> что для разных данных хэши всегда разные </a:t>
            </a:r>
            <a:r>
              <a:rPr lang="ru-RU" sz="1800" b="1" dirty="0"/>
              <a:t>(коллизий </a:t>
            </a:r>
            <a:r>
              <a:rPr lang="ru-RU" sz="1800" dirty="0"/>
              <a:t>не случается).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Rectangle: Folded Corner 7"/>
          <p:cNvSpPr/>
          <p:nvPr/>
        </p:nvSpPr>
        <p:spPr>
          <a:xfrm>
            <a:off x="974472" y="4116995"/>
            <a:ext cx="1131305" cy="531634"/>
          </a:xfrm>
          <a:prstGeom prst="foldedCorner">
            <a:avLst>
              <a:gd name="adj" fmla="val 310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108000" bIns="0" rtlCol="0" anchor="ctr"/>
          <a:lstStyle/>
          <a:p>
            <a:pPr algn="ctr"/>
            <a:r>
              <a:rPr lang="ru-RU" dirty="0"/>
              <a:t>данные</a:t>
            </a:r>
          </a:p>
        </p:txBody>
      </p:sp>
      <p:sp>
        <p:nvSpPr>
          <p:cNvPr id="9" name="Oval 8"/>
          <p:cNvSpPr/>
          <p:nvPr/>
        </p:nvSpPr>
        <p:spPr>
          <a:xfrm>
            <a:off x="2665713" y="3978775"/>
            <a:ext cx="808075" cy="8080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Git</a:t>
            </a:r>
            <a:endParaRPr lang="ru-RU" dirty="0"/>
          </a:p>
        </p:txBody>
      </p:sp>
      <p:cxnSp>
        <p:nvCxnSpPr>
          <p:cNvPr id="11" name="Straight Arrow Connector 10"/>
          <p:cNvCxnSpPr>
            <a:cxnSpLocks/>
            <a:stCxn id="8" idx="3"/>
            <a:endCxn id="9" idx="2"/>
          </p:cNvCxnSpPr>
          <p:nvPr/>
        </p:nvCxnSpPr>
        <p:spPr>
          <a:xfrm>
            <a:off x="2105777" y="4382812"/>
            <a:ext cx="559936" cy="1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" name="Flowchart: Magnetic Disk 11"/>
          <p:cNvSpPr/>
          <p:nvPr/>
        </p:nvSpPr>
        <p:spPr>
          <a:xfrm>
            <a:off x="3351382" y="4761229"/>
            <a:ext cx="2003174" cy="1003818"/>
          </a:xfrm>
          <a:prstGeom prst="flowChartMagneticDisk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rtlCol="0" anchor="ctr"/>
          <a:lstStyle/>
          <a:p>
            <a:pPr algn="ctr"/>
            <a:endParaRPr lang="ru-RU" dirty="0"/>
          </a:p>
        </p:txBody>
      </p:sp>
      <p:sp>
        <p:nvSpPr>
          <p:cNvPr id="13" name="Hexagon 12"/>
          <p:cNvSpPr/>
          <p:nvPr/>
        </p:nvSpPr>
        <p:spPr>
          <a:xfrm>
            <a:off x="4077452" y="4168034"/>
            <a:ext cx="871869" cy="429556"/>
          </a:xfrm>
          <a:prstGeom prst="hexagon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хэш</a:t>
            </a:r>
          </a:p>
        </p:txBody>
      </p:sp>
      <p:cxnSp>
        <p:nvCxnSpPr>
          <p:cNvPr id="15" name="Straight Arrow Connector 14"/>
          <p:cNvCxnSpPr>
            <a:stCxn id="9" idx="6"/>
            <a:endCxn id="13" idx="3"/>
          </p:cNvCxnSpPr>
          <p:nvPr/>
        </p:nvCxnSpPr>
        <p:spPr>
          <a:xfrm flipV="1">
            <a:off x="3473788" y="4382812"/>
            <a:ext cx="603664" cy="1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" name="Oval 15"/>
          <p:cNvSpPr/>
          <p:nvPr/>
        </p:nvSpPr>
        <p:spPr>
          <a:xfrm>
            <a:off x="5552986" y="3978775"/>
            <a:ext cx="808075" cy="8080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Git</a:t>
            </a:r>
            <a:endParaRPr lang="ru-RU" dirty="0"/>
          </a:p>
        </p:txBody>
      </p:sp>
      <p:cxnSp>
        <p:nvCxnSpPr>
          <p:cNvPr id="18" name="Straight Arrow Connector 17"/>
          <p:cNvCxnSpPr>
            <a:stCxn id="13" idx="0"/>
            <a:endCxn id="16" idx="2"/>
          </p:cNvCxnSpPr>
          <p:nvPr/>
        </p:nvCxnSpPr>
        <p:spPr>
          <a:xfrm>
            <a:off x="4949321" y="4382812"/>
            <a:ext cx="603665" cy="1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" name="Rectangle: Folded Corner 18"/>
          <p:cNvSpPr/>
          <p:nvPr/>
        </p:nvSpPr>
        <p:spPr>
          <a:xfrm>
            <a:off x="6920997" y="4116992"/>
            <a:ext cx="1131305" cy="531638"/>
          </a:xfrm>
          <a:prstGeom prst="foldedCorner">
            <a:avLst>
              <a:gd name="adj" fmla="val 342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108000" bIns="0" rtlCol="0" anchor="ctr"/>
          <a:lstStyle/>
          <a:p>
            <a:pPr algn="ctr"/>
            <a:r>
              <a:rPr lang="ru-RU" dirty="0"/>
              <a:t>данные</a:t>
            </a:r>
          </a:p>
        </p:txBody>
      </p:sp>
      <p:cxnSp>
        <p:nvCxnSpPr>
          <p:cNvPr id="41" name="Straight Arrow Connector 40"/>
          <p:cNvCxnSpPr>
            <a:cxnSpLocks/>
            <a:stCxn id="16" idx="6"/>
            <a:endCxn id="19" idx="1"/>
          </p:cNvCxnSpPr>
          <p:nvPr/>
        </p:nvCxnSpPr>
        <p:spPr>
          <a:xfrm flipV="1">
            <a:off x="6361061" y="4382811"/>
            <a:ext cx="559936" cy="2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2" name="Flowchart: Process 41"/>
          <p:cNvSpPr/>
          <p:nvPr/>
        </p:nvSpPr>
        <p:spPr>
          <a:xfrm>
            <a:off x="3797949" y="5187699"/>
            <a:ext cx="1110039" cy="472086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объект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7585" y="4728713"/>
            <a:ext cx="139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хранилище</a:t>
            </a:r>
          </a:p>
        </p:txBody>
      </p:sp>
      <p:cxnSp>
        <p:nvCxnSpPr>
          <p:cNvPr id="45" name="Connector: Curved 44"/>
          <p:cNvCxnSpPr>
            <a:stCxn id="9" idx="4"/>
            <a:endCxn id="42" idx="1"/>
          </p:cNvCxnSpPr>
          <p:nvPr/>
        </p:nvCxnSpPr>
        <p:spPr>
          <a:xfrm rot="16200000" flipH="1">
            <a:off x="3115404" y="4741197"/>
            <a:ext cx="636892" cy="728198"/>
          </a:xfrm>
          <a:prstGeom prst="curvedConnector2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or: Curved 46"/>
          <p:cNvCxnSpPr>
            <a:stCxn id="42" idx="3"/>
            <a:endCxn id="16" idx="4"/>
          </p:cNvCxnSpPr>
          <p:nvPr/>
        </p:nvCxnSpPr>
        <p:spPr>
          <a:xfrm flipV="1">
            <a:off x="4907988" y="4786850"/>
            <a:ext cx="1049036" cy="636892"/>
          </a:xfrm>
          <a:prstGeom prst="curvedConnector2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589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Устройство </a:t>
            </a:r>
            <a:r>
              <a:rPr lang="en-US" b="1" dirty="0" err="1"/>
              <a:t>Git</a:t>
            </a:r>
            <a:r>
              <a:rPr lang="en-US" b="1" dirty="0"/>
              <a:t>: </a:t>
            </a:r>
            <a:r>
              <a:rPr lang="ru-RU" b="1" dirty="0"/>
              <a:t>ссылки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656522"/>
            <a:ext cx="6482405" cy="45204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Хэшу можно дать имя (например, </a:t>
            </a:r>
            <a:r>
              <a:rPr lang="en-US" sz="2000" dirty="0"/>
              <a:t>master).</a:t>
            </a:r>
            <a:br>
              <a:rPr lang="en-US" sz="2000" dirty="0"/>
            </a:br>
            <a:r>
              <a:rPr lang="ru-RU" sz="2000" dirty="0"/>
              <a:t>Оно называется </a:t>
            </a:r>
            <a:r>
              <a:rPr lang="ru-RU" sz="2000" b="1" dirty="0"/>
              <a:t>ссылкой (</a:t>
            </a:r>
            <a:r>
              <a:rPr lang="en-US" sz="2000" b="1" dirty="0"/>
              <a:t>reference</a:t>
            </a:r>
            <a:r>
              <a:rPr lang="ru-RU" sz="2000" b="1" dirty="0"/>
              <a:t>, </a:t>
            </a:r>
            <a:r>
              <a:rPr lang="ru-RU" sz="2000" dirty="0"/>
              <a:t>или</a:t>
            </a:r>
            <a:r>
              <a:rPr lang="ru-RU" sz="2000" b="1" dirty="0"/>
              <a:t> </a:t>
            </a:r>
            <a:r>
              <a:rPr lang="en-US" sz="2000" b="1" dirty="0"/>
              <a:t>ref).</a:t>
            </a:r>
            <a:endParaRPr lang="ru-RU" sz="2000" b="1" dirty="0"/>
          </a:p>
          <a:p>
            <a:pPr lvl="1">
              <a:lnSpc>
                <a:spcPct val="100000"/>
              </a:lnSpc>
            </a:pPr>
            <a:r>
              <a:rPr lang="ru-RU" sz="2000" dirty="0"/>
              <a:t>Ссылка подобна</a:t>
            </a:r>
            <a:br>
              <a:rPr lang="ru-RU" sz="2000" dirty="0"/>
            </a:br>
            <a:r>
              <a:rPr lang="ru-RU" sz="2000" dirty="0"/>
              <a:t>переменной в </a:t>
            </a:r>
            <a:r>
              <a:rPr lang="en-US" sz="2000" dirty="0"/>
              <a:t>C++</a:t>
            </a:r>
            <a:r>
              <a:rPr lang="ru-RU" sz="2000" dirty="0"/>
              <a:t>:</a:t>
            </a:r>
            <a:br>
              <a:rPr lang="ru-RU" sz="2000" dirty="0"/>
            </a:br>
            <a:r>
              <a:rPr lang="ru-RU" sz="2000" dirty="0"/>
              <a:t>понятное имя </a:t>
            </a:r>
            <a:br>
              <a:rPr lang="ru-RU" sz="2000" dirty="0"/>
            </a:br>
            <a:r>
              <a:rPr lang="ru-RU" sz="2000" dirty="0"/>
              <a:t>для </a:t>
            </a:r>
            <a:r>
              <a:rPr lang="ru-RU" sz="2000" strike="sngStrike" dirty="0"/>
              <a:t>ячейки памяти</a:t>
            </a:r>
            <a:r>
              <a:rPr lang="ru-RU" sz="2000" dirty="0"/>
              <a:t> хэша.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ru-RU" sz="2000" dirty="0"/>
              <a:t>Особая ссылка </a:t>
            </a:r>
            <a:r>
              <a:rPr lang="en-US" sz="2000" b="1" dirty="0"/>
              <a:t>HEAD</a:t>
            </a:r>
            <a:r>
              <a:rPr lang="en-US" sz="2000" dirty="0"/>
              <a:t> </a:t>
            </a:r>
            <a:r>
              <a:rPr lang="ru-RU" sz="2000" dirty="0"/>
              <a:t>указывает не на объект,</a:t>
            </a:r>
            <a:br>
              <a:rPr lang="ru-RU" sz="2000" dirty="0"/>
            </a:br>
            <a:r>
              <a:rPr lang="ru-RU" sz="2000" dirty="0"/>
              <a:t>а на другую ссылку (а та — на объект).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HEAD </a:t>
            </a:r>
            <a:r>
              <a:rPr lang="ru-RU" sz="2000" dirty="0"/>
              <a:t>подобна указателю в </a:t>
            </a:r>
            <a:r>
              <a:rPr lang="en-US" sz="2000" dirty="0"/>
              <a:t>C++</a:t>
            </a:r>
            <a:r>
              <a:rPr lang="ru-RU" sz="2000" dirty="0"/>
              <a:t>:</a:t>
            </a:r>
            <a:br>
              <a:rPr lang="ru-RU" sz="2000" dirty="0"/>
            </a:br>
            <a:r>
              <a:rPr lang="ru-RU" sz="2000" dirty="0"/>
              <a:t>позволяет обращаться к </a:t>
            </a:r>
            <a:r>
              <a:rPr lang="ru-RU" sz="2000" strike="sngStrike" dirty="0"/>
              <a:t>переменной</a:t>
            </a:r>
            <a:r>
              <a:rPr lang="ru-RU" sz="2000" dirty="0"/>
              <a:t> объекту,</a:t>
            </a:r>
            <a:br>
              <a:rPr lang="ru-RU" sz="2000" dirty="0"/>
            </a:br>
            <a:r>
              <a:rPr lang="ru-RU" sz="2000" dirty="0"/>
              <a:t>не зная его имени.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HEAD </a:t>
            </a:r>
            <a:r>
              <a:rPr lang="ru-RU" sz="2000" dirty="0"/>
              <a:t>всегда указывает на текущую ветку</a:t>
            </a:r>
            <a:br>
              <a:rPr lang="ru-RU" sz="2000" dirty="0"/>
            </a:br>
            <a:r>
              <a:rPr lang="ru-RU" sz="2000" dirty="0"/>
              <a:t>или на текущий коммит (</a:t>
            </a:r>
            <a:r>
              <a:rPr lang="en-US" sz="2000" dirty="0"/>
              <a:t>detached HEAD).</a:t>
            </a:r>
            <a:endParaRPr lang="ru-RU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Flowchart: Connector 6"/>
          <p:cNvSpPr/>
          <p:nvPr/>
        </p:nvSpPr>
        <p:spPr>
          <a:xfrm>
            <a:off x="7469106" y="2508147"/>
            <a:ext cx="1046244" cy="104624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rIns="0"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6c81949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7469106" y="4155234"/>
            <a:ext cx="1046244" cy="104624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rIns="0"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5179fab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Arrow: Pentagon 8"/>
          <p:cNvSpPr/>
          <p:nvPr/>
        </p:nvSpPr>
        <p:spPr>
          <a:xfrm>
            <a:off x="6198249" y="2712292"/>
            <a:ext cx="1270857" cy="63795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master</a:t>
            </a:r>
            <a:endParaRPr lang="ru-RU" dirty="0">
              <a:solidFill>
                <a:srgbClr val="00B050"/>
              </a:solidFill>
            </a:endParaRPr>
          </a:p>
        </p:txBody>
      </p:sp>
      <p:cxnSp>
        <p:nvCxnSpPr>
          <p:cNvPr id="11" name="Straight Arrow Connector 10"/>
          <p:cNvCxnSpPr>
            <a:stCxn id="7" idx="4"/>
            <a:endCxn id="8" idx="0"/>
          </p:cNvCxnSpPr>
          <p:nvPr/>
        </p:nvCxnSpPr>
        <p:spPr>
          <a:xfrm>
            <a:off x="7992228" y="3554391"/>
            <a:ext cx="0" cy="60084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lowchart: Process 12"/>
          <p:cNvSpPr/>
          <p:nvPr/>
        </p:nvSpPr>
        <p:spPr>
          <a:xfrm>
            <a:off x="4866381" y="2712292"/>
            <a:ext cx="901388" cy="637954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HEAD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>
            <a:stCxn id="13" idx="3"/>
            <a:endCxn id="9" idx="1"/>
          </p:cNvCxnSpPr>
          <p:nvPr/>
        </p:nvCxnSpPr>
        <p:spPr>
          <a:xfrm>
            <a:off x="5767769" y="3031269"/>
            <a:ext cx="43048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712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62069"/>
          </a:xfrm>
        </p:spPr>
        <p:txBody>
          <a:bodyPr/>
          <a:lstStyle/>
          <a:p>
            <a:r>
              <a:rPr lang="ru-RU" b="1" dirty="0"/>
              <a:t>Устройство </a:t>
            </a:r>
            <a:r>
              <a:rPr lang="en-US" b="1" dirty="0" err="1"/>
              <a:t>Git</a:t>
            </a:r>
            <a:r>
              <a:rPr lang="en-US" b="1" dirty="0"/>
              <a:t>: </a:t>
            </a:r>
            <a:r>
              <a:rPr lang="ru-RU" b="1" dirty="0"/>
              <a:t>операции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7196"/>
            <a:ext cx="7886700" cy="4829156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commit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Создать и связать объекты-файлы</a:t>
            </a:r>
            <a:br>
              <a:rPr lang="ru-RU" sz="2000" dirty="0"/>
            </a:br>
            <a:r>
              <a:rPr lang="ru-RU" sz="2000" dirty="0"/>
              <a:t>и объект-</a:t>
            </a:r>
            <a:r>
              <a:rPr lang="ru-RU" sz="2000" dirty="0" err="1"/>
              <a:t>коммит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«Передвинуть» ссылку-ветку,</a:t>
            </a:r>
            <a:br>
              <a:rPr lang="ru-RU" sz="2000" dirty="0"/>
            </a:br>
            <a:r>
              <a:rPr lang="ru-RU" sz="2000" dirty="0"/>
              <a:t>на которую указывает </a:t>
            </a:r>
            <a:r>
              <a:rPr lang="en-US" sz="2000" dirty="0"/>
              <a:t>HEAD.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HEAD </a:t>
            </a:r>
            <a:r>
              <a:rPr lang="ru-RU" sz="2000" dirty="0"/>
              <a:t>по-прежнему указывает</a:t>
            </a:r>
            <a:r>
              <a:rPr lang="en-US" sz="2000" dirty="0"/>
              <a:t> </a:t>
            </a:r>
            <a:r>
              <a:rPr lang="ru-RU" sz="2000" dirty="0"/>
              <a:t>на </a:t>
            </a:r>
            <a:r>
              <a:rPr lang="en-US" sz="2000" dirty="0"/>
              <a:t>master.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ru-RU" sz="2000" dirty="0"/>
              <a:t>Ветка — ссылка, которая перемещается</a:t>
            </a:r>
            <a:br>
              <a:rPr lang="ru-RU" sz="2000" dirty="0"/>
            </a:br>
            <a:r>
              <a:rPr lang="ru-RU" sz="2000" dirty="0"/>
              <a:t>при </a:t>
            </a:r>
            <a:r>
              <a:rPr lang="ru-RU" sz="2000" dirty="0" err="1"/>
              <a:t>коммитах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ru-RU" sz="2000" dirty="0"/>
              <a:t>Если до </a:t>
            </a:r>
            <a:r>
              <a:rPr lang="ru-RU" sz="2000" dirty="0" err="1"/>
              <a:t>коммита</a:t>
            </a:r>
            <a:r>
              <a:rPr lang="ru-RU" sz="2000" dirty="0"/>
              <a:t> нельзя добраться</a:t>
            </a:r>
            <a:br>
              <a:rPr lang="ru-RU" sz="2000" dirty="0"/>
            </a:br>
            <a:r>
              <a:rPr lang="ru-RU" sz="2000" dirty="0"/>
              <a:t>(по стрелкам) ни от какой ссылки,</a:t>
            </a:r>
            <a:br>
              <a:rPr lang="ru-RU" sz="2000" dirty="0"/>
            </a:br>
            <a:r>
              <a:rPr lang="ru-RU" sz="2000" dirty="0"/>
              <a:t>он «потерян» (невидим).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Но доступен по хэшу, пока не сделано </a:t>
            </a:r>
            <a:r>
              <a:rPr lang="en-US" sz="1800" dirty="0" err="1">
                <a:solidFill>
                  <a:srgbClr val="7030A0"/>
                </a:solidFill>
              </a:rPr>
              <a:t>git</a:t>
            </a:r>
            <a:r>
              <a:rPr lang="en-US" sz="1800" dirty="0">
                <a:solidFill>
                  <a:srgbClr val="7030A0"/>
                </a:solidFill>
              </a:rPr>
              <a:t> </a:t>
            </a:r>
            <a:r>
              <a:rPr lang="en-US" sz="1800" dirty="0" err="1">
                <a:solidFill>
                  <a:srgbClr val="7030A0"/>
                </a:solidFill>
              </a:rPr>
              <a:t>gc</a:t>
            </a:r>
            <a:r>
              <a:rPr lang="en-US" sz="1800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Flowchart: Connector 7"/>
          <p:cNvSpPr/>
          <p:nvPr/>
        </p:nvSpPr>
        <p:spPr>
          <a:xfrm>
            <a:off x="7469106" y="3956479"/>
            <a:ext cx="1046244" cy="104624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rIns="0"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5179fab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Arrow: Pentagon 8"/>
          <p:cNvSpPr/>
          <p:nvPr/>
        </p:nvSpPr>
        <p:spPr>
          <a:xfrm>
            <a:off x="6198249" y="2513537"/>
            <a:ext cx="1270857" cy="63795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master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1" name="Flowchart: Process 10"/>
          <p:cNvSpPr/>
          <p:nvPr/>
        </p:nvSpPr>
        <p:spPr>
          <a:xfrm>
            <a:off x="4866381" y="2513537"/>
            <a:ext cx="901388" cy="637954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HEAD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12" name="Straight Arrow Connector 11"/>
          <p:cNvCxnSpPr>
            <a:stCxn id="11" idx="3"/>
            <a:endCxn id="9" idx="1"/>
          </p:cNvCxnSpPr>
          <p:nvPr/>
        </p:nvCxnSpPr>
        <p:spPr>
          <a:xfrm>
            <a:off x="5767769" y="2832514"/>
            <a:ext cx="43048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row: Pentagon 12"/>
          <p:cNvSpPr/>
          <p:nvPr/>
        </p:nvSpPr>
        <p:spPr>
          <a:xfrm>
            <a:off x="6198248" y="4160624"/>
            <a:ext cx="1270857" cy="637954"/>
          </a:xfrm>
          <a:prstGeom prst="homePlate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master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469106" y="2177908"/>
            <a:ext cx="1046244" cy="1177728"/>
            <a:chOff x="7469106" y="2177908"/>
            <a:chExt cx="1046244" cy="1177728"/>
          </a:xfrm>
        </p:grpSpPr>
        <p:sp>
          <p:nvSpPr>
            <p:cNvPr id="7" name="Flowchart: Connector 6"/>
            <p:cNvSpPr/>
            <p:nvPr/>
          </p:nvSpPr>
          <p:spPr>
            <a:xfrm>
              <a:off x="7469106" y="2309392"/>
              <a:ext cx="1046244" cy="1046244"/>
            </a:xfrm>
            <a:prstGeom prst="flowChart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6c81949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4" name="Explosion: 8 Points 13"/>
            <p:cNvSpPr/>
            <p:nvPr/>
          </p:nvSpPr>
          <p:spPr>
            <a:xfrm>
              <a:off x="8041535" y="2177908"/>
              <a:ext cx="425302" cy="425302"/>
            </a:xfrm>
            <a:prstGeom prst="irregularSeal1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884176" y="3355636"/>
            <a:ext cx="216103" cy="600843"/>
            <a:chOff x="7884176" y="3355636"/>
            <a:chExt cx="216103" cy="600843"/>
          </a:xfrm>
        </p:grpSpPr>
        <p:cxnSp>
          <p:nvCxnSpPr>
            <p:cNvPr id="10" name="Straight Arrow Connector 9"/>
            <p:cNvCxnSpPr>
              <a:stCxn id="7" idx="4"/>
              <a:endCxn id="8" idx="0"/>
            </p:cNvCxnSpPr>
            <p:nvPr/>
          </p:nvCxnSpPr>
          <p:spPr>
            <a:xfrm>
              <a:off x="7992228" y="3355636"/>
              <a:ext cx="0" cy="600843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arrow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Explosion: 8 Points 14"/>
            <p:cNvSpPr/>
            <p:nvPr/>
          </p:nvSpPr>
          <p:spPr>
            <a:xfrm>
              <a:off x="7884176" y="3482508"/>
              <a:ext cx="216103" cy="216103"/>
            </a:xfrm>
            <a:prstGeom prst="irregularSeal1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Arrow: Striped Right 15"/>
          <p:cNvSpPr/>
          <p:nvPr/>
        </p:nvSpPr>
        <p:spPr>
          <a:xfrm rot="16200000">
            <a:off x="6268498" y="3372851"/>
            <a:ext cx="746126" cy="540133"/>
          </a:xfrm>
          <a:prstGeom prst="stripedRightArrow">
            <a:avLst>
              <a:gd name="adj1" fmla="val 53150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Straight Arrow Connector 19"/>
          <p:cNvCxnSpPr>
            <a:cxnSpLocks/>
            <a:stCxn id="11" idx="3"/>
          </p:cNvCxnSpPr>
          <p:nvPr/>
        </p:nvCxnSpPr>
        <p:spPr>
          <a:xfrm>
            <a:off x="5767769" y="2832514"/>
            <a:ext cx="430479" cy="1328110"/>
          </a:xfrm>
          <a:prstGeom prst="straightConnector1">
            <a:avLst/>
          </a:prstGeom>
          <a:ln w="19050">
            <a:solidFill>
              <a:schemeClr val="accent5">
                <a:lumMod val="60000"/>
                <a:lumOff val="40000"/>
              </a:schemeClr>
            </a:solidFill>
            <a:prstDash val="sysDot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76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25613"/>
          </a:xfrm>
        </p:spPr>
        <p:txBody>
          <a:bodyPr/>
          <a:lstStyle/>
          <a:p>
            <a:r>
              <a:rPr lang="ru-RU" b="1" dirty="0"/>
              <a:t>Откат изменений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0740"/>
            <a:ext cx="7886700" cy="48782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400" dirty="0"/>
              <a:t>Сделаны ненужные изменения.</a:t>
            </a:r>
          </a:p>
          <a:p>
            <a:pPr lvl="1">
              <a:lnSpc>
                <a:spcPct val="100000"/>
              </a:lnSpc>
            </a:pPr>
            <a:r>
              <a:rPr lang="ru-RU" sz="2000" dirty="0" err="1"/>
              <a:t>Коммита</a:t>
            </a:r>
            <a:r>
              <a:rPr lang="ru-RU" sz="2000" dirty="0"/>
              <a:t> еще не было, нужно вернуться к последнему:</a:t>
            </a:r>
            <a:endParaRPr lang="en-US" sz="2000" dirty="0"/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reset --hard HEAD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 err="1">
                <a:solidFill>
                  <a:srgbClr val="002060"/>
                </a:solidFill>
              </a:rPr>
              <a:t>HEAD</a:t>
            </a:r>
            <a:r>
              <a:rPr lang="en-US" dirty="0">
                <a:solidFill>
                  <a:srgbClr val="002060"/>
                </a:solidFill>
              </a:rPr>
              <a:t> is now at 6c81949 </a:t>
            </a:r>
            <a:r>
              <a:rPr lang="ru-RU" dirty="0">
                <a:solidFill>
                  <a:srgbClr val="002060"/>
                </a:solidFill>
              </a:rPr>
              <a:t>добавлена первая строка</a:t>
            </a:r>
            <a:endParaRPr lang="en-US" dirty="0">
              <a:solidFill>
                <a:srgbClr val="002060"/>
              </a:solidFill>
            </a:endParaRPr>
          </a:p>
          <a:p>
            <a:pPr lvl="1">
              <a:lnSpc>
                <a:spcPct val="100000"/>
              </a:lnSpc>
            </a:pPr>
            <a:r>
              <a:rPr lang="ru-RU" sz="2000" dirty="0"/>
              <a:t>То же самое, но для одного файла: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checkout</a:t>
            </a:r>
            <a:r>
              <a:rPr lang="en-US" spc="600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--</a:t>
            </a:r>
            <a:r>
              <a:rPr lang="en-US" spc="600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file</a:t>
            </a:r>
            <a:r>
              <a:rPr lang="en-US" b="1" dirty="0">
                <a:solidFill>
                  <a:srgbClr val="7030A0"/>
                </a:solidFill>
              </a:rPr>
              <a:t>.</a:t>
            </a:r>
            <a:r>
              <a:rPr lang="en-US" dirty="0">
                <a:solidFill>
                  <a:srgbClr val="7030A0"/>
                </a:solidFill>
              </a:rPr>
              <a:t>txt</a:t>
            </a:r>
          </a:p>
          <a:p>
            <a:pPr lvl="1">
              <a:lnSpc>
                <a:spcPct val="100000"/>
              </a:lnSpc>
            </a:pPr>
            <a:r>
              <a:rPr lang="ru-RU" sz="2000" dirty="0" err="1"/>
              <a:t>Коммит</a:t>
            </a:r>
            <a:r>
              <a:rPr lang="ru-RU" sz="2000" dirty="0"/>
              <a:t> был сделан, нужно вернуться к известному: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reset --hard 6c81949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400" dirty="0"/>
              <a:t>Сделан негодный </a:t>
            </a:r>
            <a:r>
              <a:rPr lang="ru-RU" sz="2400" dirty="0" err="1"/>
              <a:t>коммит</a:t>
            </a:r>
            <a:r>
              <a:rPr lang="ru-RU" sz="2400" dirty="0"/>
              <a:t>; нужно его убрать, </a:t>
            </a:r>
            <a:br>
              <a:rPr lang="ru-RU" sz="2400" dirty="0"/>
            </a:br>
            <a:r>
              <a:rPr lang="ru-RU" sz="2400" dirty="0"/>
              <a:t>но оставить изменения: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reset HEAD~1</a:t>
            </a:r>
            <a:br>
              <a:rPr lang="en-US" dirty="0"/>
            </a:br>
            <a:r>
              <a:rPr lang="en-US" dirty="0" err="1">
                <a:solidFill>
                  <a:srgbClr val="002060"/>
                </a:solidFill>
              </a:rPr>
              <a:t>Unstaged</a:t>
            </a:r>
            <a:r>
              <a:rPr lang="en-US" dirty="0">
                <a:solidFill>
                  <a:srgbClr val="002060"/>
                </a:solidFill>
              </a:rPr>
              <a:t> changes after reset: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M       file.txt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62697" y="5030583"/>
            <a:ext cx="3616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Refspec</a:t>
            </a:r>
            <a:r>
              <a:rPr lang="ru-RU" b="1" dirty="0"/>
              <a:t> </a:t>
            </a:r>
            <a:r>
              <a:rPr lang="en-US" b="1" dirty="0"/>
              <a:t>—</a:t>
            </a:r>
            <a:r>
              <a:rPr lang="ru-RU" dirty="0"/>
              <a:t> обозначение </a:t>
            </a:r>
            <a:br>
              <a:rPr lang="ru-RU" dirty="0"/>
            </a:br>
            <a:r>
              <a:rPr lang="ru-RU" dirty="0" err="1"/>
              <a:t>коммита</a:t>
            </a:r>
            <a:r>
              <a:rPr lang="ru-RU" dirty="0"/>
              <a:t> относительно ссылки.</a:t>
            </a:r>
            <a:br>
              <a:rPr lang="ru-RU" dirty="0"/>
            </a:br>
            <a:r>
              <a:rPr lang="ru-RU" dirty="0"/>
              <a:t>Здесь: на один </a:t>
            </a:r>
            <a:r>
              <a:rPr lang="ru-RU" dirty="0" err="1"/>
              <a:t>коммит</a:t>
            </a:r>
            <a:br>
              <a:rPr lang="ru-RU" dirty="0"/>
            </a:br>
            <a:r>
              <a:rPr lang="ru-RU" dirty="0"/>
              <a:t>назад от </a:t>
            </a:r>
            <a:r>
              <a:rPr lang="en-US" dirty="0">
                <a:solidFill>
                  <a:srgbClr val="002060"/>
                </a:solidFill>
              </a:rPr>
              <a:t>HEAD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3908952" y="5230715"/>
            <a:ext cx="1553745" cy="17334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429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059637"/>
          </a:xfrm>
        </p:spPr>
        <p:txBody>
          <a:bodyPr>
            <a:normAutofit/>
          </a:bodyPr>
          <a:lstStyle/>
          <a:p>
            <a:r>
              <a:rPr lang="ru-RU" sz="3600" b="1" dirty="0"/>
              <a:t>Создание веток и откат к ним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9842" y="4283616"/>
            <a:ext cx="4052736" cy="588632"/>
          </a:xfrm>
        </p:spPr>
        <p:txBody>
          <a:bodyPr/>
          <a:lstStyle/>
          <a:p>
            <a:r>
              <a:rPr lang="en-US" dirty="0"/>
              <a:t>Reset </a:t>
            </a:r>
            <a:r>
              <a:rPr lang="ru-RU" dirty="0"/>
              <a:t>(«сбросить»)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9841" y="4955593"/>
            <a:ext cx="4052737" cy="140075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ru-RU" sz="2000" dirty="0"/>
              <a:t>перемещает текущую ветвь;</a:t>
            </a:r>
          </a:p>
          <a:p>
            <a:pPr marL="457200" indent="-457200">
              <a:buFont typeface="+mj-lt"/>
              <a:buAutoNum type="alphaLcParenR"/>
            </a:pPr>
            <a:r>
              <a:rPr lang="ru-RU" sz="2000" dirty="0"/>
              <a:t>сбрасывает рабочую копию к известному состоянию.</a:t>
            </a:r>
          </a:p>
          <a:p>
            <a:pPr lvl="1"/>
            <a:endParaRPr lang="ru-RU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993049" y="4283616"/>
            <a:ext cx="3523492" cy="588632"/>
          </a:xfrm>
        </p:spPr>
        <p:txBody>
          <a:bodyPr/>
          <a:lstStyle/>
          <a:p>
            <a:r>
              <a:rPr lang="en-US" dirty="0"/>
              <a:t>Checkout</a:t>
            </a:r>
            <a:r>
              <a:rPr lang="ru-RU" dirty="0"/>
              <a:t> («забрать»)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993049" y="4955592"/>
            <a:ext cx="3523492" cy="140075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ru-RU" sz="2000" dirty="0"/>
              <a:t>меняет текущую ветвь;</a:t>
            </a:r>
          </a:p>
          <a:p>
            <a:pPr marL="457200" indent="-457200">
              <a:buFont typeface="+mj-lt"/>
              <a:buAutoNum type="alphaLcParenR"/>
            </a:pPr>
            <a:r>
              <a:rPr lang="ru-RU" sz="2000" dirty="0"/>
              <a:t>восстанавливает состояние отдельного файла.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8650" y="1424763"/>
            <a:ext cx="78867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Нужно перейти к известному </a:t>
            </a:r>
            <a:r>
              <a:rPr lang="ru-RU" sz="2000" dirty="0" err="1"/>
              <a:t>коммиту</a:t>
            </a:r>
            <a:r>
              <a:rPr lang="ru-RU" sz="2000" dirty="0"/>
              <a:t>, не удаляя имеющиеся.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Создать ветку на нужном </a:t>
            </a:r>
            <a:r>
              <a:rPr lang="ru-RU" dirty="0" err="1"/>
              <a:t>коммите</a:t>
            </a:r>
            <a:r>
              <a:rPr lang="ru-RU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branch </a:t>
            </a:r>
            <a:r>
              <a:rPr lang="ru-RU" i="1" dirty="0">
                <a:solidFill>
                  <a:srgbClr val="0070C0"/>
                </a:solidFill>
              </a:rPr>
              <a:t>имя-ветки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ru-RU" i="1" dirty="0">
                <a:solidFill>
                  <a:srgbClr val="00B050"/>
                </a:solidFill>
              </a:rPr>
              <a:t>хэш-</a:t>
            </a:r>
            <a:r>
              <a:rPr lang="ru-RU" i="1" dirty="0" err="1">
                <a:solidFill>
                  <a:srgbClr val="00B050"/>
                </a:solidFill>
              </a:rPr>
              <a:t>коммита</a:t>
            </a:r>
            <a:endParaRPr lang="ru-RU" i="1" dirty="0">
              <a:solidFill>
                <a:srgbClr val="00B050"/>
              </a:solidFill>
            </a:endParaRP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Переключиться на неё:</a:t>
            </a:r>
          </a:p>
          <a:p>
            <a:pPr marL="1200150" lvl="2" indent="-285750"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checkout </a:t>
            </a:r>
            <a:r>
              <a:rPr lang="ru-RU" i="1" dirty="0">
                <a:solidFill>
                  <a:srgbClr val="0070C0"/>
                </a:solidFill>
              </a:rPr>
              <a:t>имя-ветки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/>
              <a:t>Создать и переключиться в одно действие:</a:t>
            </a:r>
          </a:p>
          <a:p>
            <a:pPr marL="1200150" lvl="2" indent="-285750"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checkout –b </a:t>
            </a:r>
            <a:r>
              <a:rPr lang="ru-RU" i="1" dirty="0">
                <a:solidFill>
                  <a:srgbClr val="0070C0"/>
                </a:solidFill>
              </a:rPr>
              <a:t>имя-ветки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ru-RU" i="1" dirty="0">
                <a:solidFill>
                  <a:srgbClr val="00B050"/>
                </a:solidFill>
              </a:rPr>
              <a:t>хэш-</a:t>
            </a:r>
            <a:r>
              <a:rPr lang="ru-RU" i="1" dirty="0" err="1">
                <a:solidFill>
                  <a:srgbClr val="00B050"/>
                </a:solidFill>
              </a:rPr>
              <a:t>коммита</a:t>
            </a:r>
            <a:endParaRPr lang="ru-RU" i="1" dirty="0">
              <a:solidFill>
                <a:srgbClr val="00B050"/>
              </a:solidFill>
            </a:endParaRPr>
          </a:p>
          <a:p>
            <a:pPr marL="800100" lvl="1" indent="-342900">
              <a:spcBef>
                <a:spcPts val="600"/>
              </a:spcBef>
              <a:buFont typeface="+mj-lt"/>
              <a:buAutoNum type="arabicPeriod" startAt="3"/>
            </a:pPr>
            <a:r>
              <a:rPr lang="ru-RU" dirty="0"/>
              <a:t>Переключиться обратно (если стояли на </a:t>
            </a:r>
            <a:r>
              <a:rPr lang="en-US" dirty="0">
                <a:solidFill>
                  <a:srgbClr val="002060"/>
                </a:solidFill>
              </a:rPr>
              <a:t>master</a:t>
            </a:r>
            <a:r>
              <a:rPr lang="en-US" dirty="0"/>
              <a:t>):</a:t>
            </a:r>
          </a:p>
          <a:p>
            <a:pPr marL="1200150" lvl="2" indent="-285750"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checkout master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014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loud 79"/>
          <p:cNvSpPr/>
          <p:nvPr/>
        </p:nvSpPr>
        <p:spPr>
          <a:xfrm>
            <a:off x="2207183" y="2125808"/>
            <a:ext cx="4807793" cy="3784664"/>
          </a:xfrm>
          <a:prstGeom prst="cloud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Сеть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Общее хранилище: централизованная </a:t>
            </a:r>
            <a:r>
              <a:rPr lang="en-US" b="1" dirty="0"/>
              <a:t>VCS</a:t>
            </a:r>
            <a:endParaRPr lang="ru-RU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19</a:t>
            </a:fld>
            <a:endParaRPr lang="ru-RU"/>
          </a:p>
        </p:txBody>
      </p:sp>
      <p:grpSp>
        <p:nvGrpSpPr>
          <p:cNvPr id="111" name="Group 110"/>
          <p:cNvGrpSpPr/>
          <p:nvPr/>
        </p:nvGrpSpPr>
        <p:grpSpPr>
          <a:xfrm>
            <a:off x="1213632" y="1978984"/>
            <a:ext cx="1879918" cy="1506646"/>
            <a:chOff x="669926" y="2284162"/>
            <a:chExt cx="1879918" cy="1506646"/>
          </a:xfrm>
        </p:grpSpPr>
        <p:sp>
          <p:nvSpPr>
            <p:cNvPr id="86" name="Cube 85"/>
            <p:cNvSpPr/>
            <p:nvPr/>
          </p:nvSpPr>
          <p:spPr>
            <a:xfrm>
              <a:off x="669926" y="3319169"/>
              <a:ext cx="1879918" cy="471639"/>
            </a:xfrm>
            <a:prstGeom prst="cube">
              <a:avLst>
                <a:gd name="adj" fmla="val 85227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Parallelogram 86"/>
            <p:cNvSpPr/>
            <p:nvPr/>
          </p:nvSpPr>
          <p:spPr>
            <a:xfrm>
              <a:off x="983402" y="3432898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Parallelogram 87"/>
            <p:cNvSpPr/>
            <p:nvPr/>
          </p:nvSpPr>
          <p:spPr>
            <a:xfrm>
              <a:off x="898375" y="35279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Parallelogram 88"/>
            <p:cNvSpPr/>
            <p:nvPr/>
          </p:nvSpPr>
          <p:spPr>
            <a:xfrm>
              <a:off x="1153455" y="3432898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Parallelogram 89"/>
            <p:cNvSpPr/>
            <p:nvPr/>
          </p:nvSpPr>
          <p:spPr>
            <a:xfrm>
              <a:off x="1068428" y="35279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Parallelogram 90"/>
            <p:cNvSpPr/>
            <p:nvPr/>
          </p:nvSpPr>
          <p:spPr>
            <a:xfrm>
              <a:off x="1326074" y="3432898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Parallelogram 91"/>
            <p:cNvSpPr/>
            <p:nvPr/>
          </p:nvSpPr>
          <p:spPr>
            <a:xfrm>
              <a:off x="1241048" y="35279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Parallelogram 92"/>
            <p:cNvSpPr/>
            <p:nvPr/>
          </p:nvSpPr>
          <p:spPr>
            <a:xfrm>
              <a:off x="1496127" y="3432898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Parallelogram 93"/>
            <p:cNvSpPr/>
            <p:nvPr/>
          </p:nvSpPr>
          <p:spPr>
            <a:xfrm>
              <a:off x="1411101" y="35279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Parallelogram 94"/>
            <p:cNvSpPr/>
            <p:nvPr/>
          </p:nvSpPr>
          <p:spPr>
            <a:xfrm>
              <a:off x="1666181" y="3432898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Parallelogram 95"/>
            <p:cNvSpPr/>
            <p:nvPr/>
          </p:nvSpPr>
          <p:spPr>
            <a:xfrm>
              <a:off x="1581154" y="35279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Parallelogram 96"/>
            <p:cNvSpPr/>
            <p:nvPr/>
          </p:nvSpPr>
          <p:spPr>
            <a:xfrm>
              <a:off x="1836234" y="3432898"/>
              <a:ext cx="136656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Parallelogram 97"/>
            <p:cNvSpPr/>
            <p:nvPr/>
          </p:nvSpPr>
          <p:spPr>
            <a:xfrm>
              <a:off x="1751207" y="3527930"/>
              <a:ext cx="145057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Parallelogram 98"/>
            <p:cNvSpPr/>
            <p:nvPr/>
          </p:nvSpPr>
          <p:spPr>
            <a:xfrm>
              <a:off x="2008853" y="3432898"/>
              <a:ext cx="170053" cy="54116"/>
            </a:xfrm>
            <a:prstGeom prst="parallelogram">
              <a:avLst>
                <a:gd name="adj" fmla="val 90538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Parallelogram 99"/>
            <p:cNvSpPr/>
            <p:nvPr/>
          </p:nvSpPr>
          <p:spPr>
            <a:xfrm>
              <a:off x="1923827" y="3527930"/>
              <a:ext cx="170053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Parallelogram 100"/>
            <p:cNvSpPr/>
            <p:nvPr/>
          </p:nvSpPr>
          <p:spPr>
            <a:xfrm>
              <a:off x="2176340" y="3429377"/>
              <a:ext cx="170053" cy="54116"/>
            </a:xfrm>
            <a:prstGeom prst="parallelogram">
              <a:avLst>
                <a:gd name="adj" fmla="val 11086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Parallelogram 101"/>
            <p:cNvSpPr/>
            <p:nvPr/>
          </p:nvSpPr>
          <p:spPr>
            <a:xfrm>
              <a:off x="2091314" y="3524410"/>
              <a:ext cx="170053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Parallelogram 102"/>
            <p:cNvSpPr/>
            <p:nvPr/>
          </p:nvSpPr>
          <p:spPr>
            <a:xfrm>
              <a:off x="810782" y="36270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Parallelogram 103"/>
            <p:cNvSpPr/>
            <p:nvPr/>
          </p:nvSpPr>
          <p:spPr>
            <a:xfrm>
              <a:off x="980835" y="3627030"/>
              <a:ext cx="170053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Parallelogram 104"/>
            <p:cNvSpPr/>
            <p:nvPr/>
          </p:nvSpPr>
          <p:spPr>
            <a:xfrm>
              <a:off x="1148323" y="3627030"/>
              <a:ext cx="51529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Parallelogram 105"/>
            <p:cNvSpPr/>
            <p:nvPr/>
          </p:nvSpPr>
          <p:spPr>
            <a:xfrm>
              <a:off x="1663614" y="3627030"/>
              <a:ext cx="150894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Parallelogram 106"/>
            <p:cNvSpPr/>
            <p:nvPr/>
          </p:nvSpPr>
          <p:spPr>
            <a:xfrm>
              <a:off x="1836234" y="3627030"/>
              <a:ext cx="170053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Parallelogram 107"/>
            <p:cNvSpPr/>
            <p:nvPr/>
          </p:nvSpPr>
          <p:spPr>
            <a:xfrm>
              <a:off x="2003721" y="3623509"/>
              <a:ext cx="170053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Cube 43"/>
            <p:cNvSpPr/>
            <p:nvPr/>
          </p:nvSpPr>
          <p:spPr>
            <a:xfrm>
              <a:off x="995814" y="2284162"/>
              <a:ext cx="1550670" cy="1112520"/>
            </a:xfrm>
            <a:prstGeom prst="cube">
              <a:avLst>
                <a:gd name="adj" fmla="val 719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087254" y="2459422"/>
              <a:ext cx="1280160" cy="838200"/>
            </a:xfrm>
            <a:prstGeom prst="rect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Flowchart: Multidocument 67"/>
            <p:cNvSpPr/>
            <p:nvPr/>
          </p:nvSpPr>
          <p:spPr>
            <a:xfrm>
              <a:off x="1241099" y="2543371"/>
              <a:ext cx="1010348" cy="701330"/>
            </a:xfrm>
            <a:prstGeom prst="flowChartMultidocumen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72000" rtlCol="0" anchor="ctr"/>
            <a:lstStyle/>
            <a:p>
              <a:pPr algn="ctr"/>
              <a:r>
                <a:rPr lang="ru-RU" sz="1400" dirty="0"/>
                <a:t>Рабочая копия</a:t>
              </a:r>
              <a:endParaRPr lang="ru-RU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1216013" y="3940857"/>
            <a:ext cx="1875155" cy="1507960"/>
            <a:chOff x="669925" y="4182969"/>
            <a:chExt cx="1875155" cy="1507960"/>
          </a:xfrm>
        </p:grpSpPr>
        <p:sp>
          <p:nvSpPr>
            <p:cNvPr id="15" name="Cube 14"/>
            <p:cNvSpPr/>
            <p:nvPr/>
          </p:nvSpPr>
          <p:spPr>
            <a:xfrm>
              <a:off x="669925" y="5219290"/>
              <a:ext cx="1875155" cy="471639"/>
            </a:xfrm>
            <a:prstGeom prst="cube">
              <a:avLst>
                <a:gd name="adj" fmla="val 85227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Parallelogram 15"/>
            <p:cNvSpPr/>
            <p:nvPr/>
          </p:nvSpPr>
          <p:spPr>
            <a:xfrm>
              <a:off x="982606" y="5333019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Parallelogram 16"/>
            <p:cNvSpPr/>
            <p:nvPr/>
          </p:nvSpPr>
          <p:spPr>
            <a:xfrm>
              <a:off x="897795" y="54280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Parallelogram 17"/>
            <p:cNvSpPr/>
            <p:nvPr/>
          </p:nvSpPr>
          <p:spPr>
            <a:xfrm>
              <a:off x="1152229" y="5333019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Parallelogram 18"/>
            <p:cNvSpPr/>
            <p:nvPr/>
          </p:nvSpPr>
          <p:spPr>
            <a:xfrm>
              <a:off x="1067418" y="54280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Parallelogram 19"/>
            <p:cNvSpPr/>
            <p:nvPr/>
          </p:nvSpPr>
          <p:spPr>
            <a:xfrm>
              <a:off x="1324411" y="5333019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Parallelogram 20"/>
            <p:cNvSpPr/>
            <p:nvPr/>
          </p:nvSpPr>
          <p:spPr>
            <a:xfrm>
              <a:off x="1239600" y="54280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Parallelogram 21"/>
            <p:cNvSpPr/>
            <p:nvPr/>
          </p:nvSpPr>
          <p:spPr>
            <a:xfrm>
              <a:off x="1494033" y="5333019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Parallelogram 22"/>
            <p:cNvSpPr/>
            <p:nvPr/>
          </p:nvSpPr>
          <p:spPr>
            <a:xfrm>
              <a:off x="1409222" y="54280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Parallelogram 23"/>
            <p:cNvSpPr/>
            <p:nvPr/>
          </p:nvSpPr>
          <p:spPr>
            <a:xfrm>
              <a:off x="1663655" y="5333019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Parallelogram 24"/>
            <p:cNvSpPr/>
            <p:nvPr/>
          </p:nvSpPr>
          <p:spPr>
            <a:xfrm>
              <a:off x="1578844" y="54280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Parallelogram 25"/>
            <p:cNvSpPr/>
            <p:nvPr/>
          </p:nvSpPr>
          <p:spPr>
            <a:xfrm>
              <a:off x="1833278" y="5333019"/>
              <a:ext cx="136310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Parallelogram 26"/>
            <p:cNvSpPr/>
            <p:nvPr/>
          </p:nvSpPr>
          <p:spPr>
            <a:xfrm>
              <a:off x="1748467" y="5428051"/>
              <a:ext cx="144689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Parallelogram 27"/>
            <p:cNvSpPr/>
            <p:nvPr/>
          </p:nvSpPr>
          <p:spPr>
            <a:xfrm>
              <a:off x="2005460" y="5333019"/>
              <a:ext cx="169622" cy="54116"/>
            </a:xfrm>
            <a:prstGeom prst="parallelogram">
              <a:avLst>
                <a:gd name="adj" fmla="val 90538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Parallelogram 28"/>
            <p:cNvSpPr/>
            <p:nvPr/>
          </p:nvSpPr>
          <p:spPr>
            <a:xfrm>
              <a:off x="1920649" y="5428051"/>
              <a:ext cx="169622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Parallelogram 29"/>
            <p:cNvSpPr/>
            <p:nvPr/>
          </p:nvSpPr>
          <p:spPr>
            <a:xfrm>
              <a:off x="2172523" y="5329498"/>
              <a:ext cx="169622" cy="54116"/>
            </a:xfrm>
            <a:prstGeom prst="parallelogram">
              <a:avLst>
                <a:gd name="adj" fmla="val 11086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Parallelogram 30"/>
            <p:cNvSpPr/>
            <p:nvPr/>
          </p:nvSpPr>
          <p:spPr>
            <a:xfrm>
              <a:off x="2087711" y="5424531"/>
              <a:ext cx="169622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Parallelogram 31"/>
            <p:cNvSpPr/>
            <p:nvPr/>
          </p:nvSpPr>
          <p:spPr>
            <a:xfrm>
              <a:off x="810424" y="55271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Parallelogram 32"/>
            <p:cNvSpPr/>
            <p:nvPr/>
          </p:nvSpPr>
          <p:spPr>
            <a:xfrm>
              <a:off x="980047" y="5527151"/>
              <a:ext cx="16962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Parallelogram 35"/>
            <p:cNvSpPr/>
            <p:nvPr/>
          </p:nvSpPr>
          <p:spPr>
            <a:xfrm>
              <a:off x="1147109" y="5527151"/>
              <a:ext cx="513986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Parallelogram 36"/>
            <p:cNvSpPr/>
            <p:nvPr/>
          </p:nvSpPr>
          <p:spPr>
            <a:xfrm>
              <a:off x="1661096" y="5527151"/>
              <a:ext cx="150512" cy="54116"/>
            </a:xfrm>
            <a:prstGeom prst="parallelogram">
              <a:avLst>
                <a:gd name="adj" fmla="val 9460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Parallelogram 37"/>
            <p:cNvSpPr/>
            <p:nvPr/>
          </p:nvSpPr>
          <p:spPr>
            <a:xfrm>
              <a:off x="1833278" y="5527151"/>
              <a:ext cx="169622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Parallelogram 38"/>
            <p:cNvSpPr/>
            <p:nvPr/>
          </p:nvSpPr>
          <p:spPr>
            <a:xfrm>
              <a:off x="2000341" y="5523630"/>
              <a:ext cx="169622" cy="54116"/>
            </a:xfrm>
            <a:prstGeom prst="parallelogram">
              <a:avLst>
                <a:gd name="adj" fmla="val 102731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Cube 11"/>
            <p:cNvSpPr/>
            <p:nvPr/>
          </p:nvSpPr>
          <p:spPr>
            <a:xfrm>
              <a:off x="994410" y="4182969"/>
              <a:ext cx="1550670" cy="1112520"/>
            </a:xfrm>
            <a:prstGeom prst="cube">
              <a:avLst>
                <a:gd name="adj" fmla="val 7192"/>
              </a:avLst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85850" y="4358229"/>
              <a:ext cx="1280160" cy="838200"/>
            </a:xfrm>
            <a:prstGeom prst="rect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Flowchart: Multidocument 68"/>
            <p:cNvSpPr/>
            <p:nvPr/>
          </p:nvSpPr>
          <p:spPr>
            <a:xfrm>
              <a:off x="1211110" y="4426664"/>
              <a:ext cx="1010348" cy="701330"/>
            </a:xfrm>
            <a:prstGeom prst="flowChartMultidocumen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72000" rtlCol="0" anchor="ctr"/>
            <a:lstStyle/>
            <a:p>
              <a:pPr algn="ctr"/>
              <a:r>
                <a:rPr lang="ru-RU" sz="1400" dirty="0"/>
                <a:t>Рабочая копия</a:t>
              </a:r>
              <a:endParaRPr lang="ru-RU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9" name="Cube 78"/>
          <p:cNvSpPr/>
          <p:nvPr/>
        </p:nvSpPr>
        <p:spPr>
          <a:xfrm>
            <a:off x="6244490" y="2134434"/>
            <a:ext cx="1852248" cy="3492508"/>
          </a:xfrm>
          <a:prstGeom prst="cube">
            <a:avLst>
              <a:gd name="adj" fmla="val 15653"/>
            </a:avLst>
          </a:prstGeom>
          <a:ln w="63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08000" rIns="72000" bIns="72000" rtlCol="0" anchor="t"/>
          <a:lstStyle/>
          <a:p>
            <a:pPr algn="ctr"/>
            <a:r>
              <a:rPr lang="ru-RU" dirty="0"/>
              <a:t>Сервер СКВ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6563309" y="2934049"/>
            <a:ext cx="981375" cy="2501005"/>
            <a:chOff x="6278879" y="2928323"/>
            <a:chExt cx="1089661" cy="2776970"/>
          </a:xfrm>
        </p:grpSpPr>
        <p:sp>
          <p:nvSpPr>
            <p:cNvPr id="70" name="Can 69"/>
            <p:cNvSpPr/>
            <p:nvPr/>
          </p:nvSpPr>
          <p:spPr>
            <a:xfrm>
              <a:off x="6278879" y="2928323"/>
              <a:ext cx="1089661" cy="2776970"/>
            </a:xfrm>
            <a:prstGeom prst="can">
              <a:avLst>
                <a:gd name="adj" fmla="val 17328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72000" rIns="36000" rtlCol="0" anchor="t"/>
            <a:lstStyle/>
            <a:p>
              <a:pPr algn="ctr"/>
              <a:r>
                <a:rPr lang="ru-RU" sz="1200" dirty="0"/>
                <a:t>Общее хранилище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6667096" y="3701608"/>
              <a:ext cx="324254" cy="1889955"/>
              <a:chOff x="7244672" y="3648496"/>
              <a:chExt cx="324254" cy="1889955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7244672" y="4181391"/>
                <a:ext cx="324254" cy="324254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3</a:t>
                </a:r>
                <a:endParaRPr lang="ru-RU" sz="1600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7244672" y="4712449"/>
                <a:ext cx="324254" cy="324254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2</a:t>
                </a:r>
                <a:endParaRPr lang="ru-RU" sz="1600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7244672" y="5214197"/>
                <a:ext cx="324254" cy="324254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1</a:t>
                </a:r>
                <a:endParaRPr lang="ru-RU" sz="1600" dirty="0"/>
              </a:p>
            </p:txBody>
          </p:sp>
          <p:cxnSp>
            <p:nvCxnSpPr>
              <p:cNvPr id="74" name="Straight Connector 73"/>
              <p:cNvCxnSpPr>
                <a:stCxn id="71" idx="4"/>
                <a:endCxn id="72" idx="0"/>
              </p:cNvCxnSpPr>
              <p:nvPr/>
            </p:nvCxnSpPr>
            <p:spPr>
              <a:xfrm>
                <a:off x="7406799" y="4505645"/>
                <a:ext cx="0" cy="20680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>
                <a:stCxn id="72" idx="4"/>
                <a:endCxn id="73" idx="0"/>
              </p:cNvCxnSpPr>
              <p:nvPr/>
            </p:nvCxnSpPr>
            <p:spPr>
              <a:xfrm>
                <a:off x="7406799" y="5036703"/>
                <a:ext cx="0" cy="17749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Oval 75"/>
              <p:cNvSpPr/>
              <p:nvPr/>
            </p:nvSpPr>
            <p:spPr>
              <a:xfrm>
                <a:off x="7244672" y="3648496"/>
                <a:ext cx="324254" cy="32425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4</a:t>
                </a:r>
                <a:endParaRPr lang="ru-RU" sz="1600" dirty="0"/>
              </a:p>
            </p:txBody>
          </p:sp>
          <p:cxnSp>
            <p:nvCxnSpPr>
              <p:cNvPr id="77" name="Straight Connector 76"/>
              <p:cNvCxnSpPr>
                <a:stCxn id="76" idx="4"/>
                <a:endCxn id="71" idx="0"/>
              </p:cNvCxnSpPr>
              <p:nvPr/>
            </p:nvCxnSpPr>
            <p:spPr>
              <a:xfrm>
                <a:off x="7406799" y="3972750"/>
                <a:ext cx="0" cy="20864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83" name="TextBox 82"/>
          <p:cNvSpPr txBox="1"/>
          <p:nvPr/>
        </p:nvSpPr>
        <p:spPr>
          <a:xfrm>
            <a:off x="731197" y="5698723"/>
            <a:ext cx="284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Машины разработчиков</a:t>
            </a:r>
          </a:p>
        </p:txBody>
      </p:sp>
      <p:cxnSp>
        <p:nvCxnSpPr>
          <p:cNvPr id="126" name="Straight Arrow Connector 125"/>
          <p:cNvCxnSpPr>
            <a:stCxn id="68" idx="3"/>
          </p:cNvCxnSpPr>
          <p:nvPr/>
        </p:nvCxnSpPr>
        <p:spPr>
          <a:xfrm>
            <a:off x="2795153" y="2588858"/>
            <a:ext cx="3768156" cy="129183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endCxn id="69" idx="3"/>
          </p:cNvCxnSpPr>
          <p:nvPr/>
        </p:nvCxnSpPr>
        <p:spPr>
          <a:xfrm flipH="1">
            <a:off x="2767546" y="4402457"/>
            <a:ext cx="3795763" cy="13276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 rot="21444337">
            <a:off x="3229712" y="4490698"/>
            <a:ext cx="3047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Checkout, switch, update</a:t>
            </a:r>
            <a:endParaRPr lang="ru-RU" sz="2000" i="1" dirty="0"/>
          </a:p>
        </p:txBody>
      </p:sp>
      <p:sp>
        <p:nvSpPr>
          <p:cNvPr id="132" name="TextBox 131"/>
          <p:cNvSpPr txBox="1"/>
          <p:nvPr/>
        </p:nvSpPr>
        <p:spPr>
          <a:xfrm rot="1103350">
            <a:off x="4172396" y="2835863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Commit</a:t>
            </a:r>
            <a:endParaRPr lang="ru-RU" sz="2000" i="1" dirty="0"/>
          </a:p>
        </p:txBody>
      </p:sp>
      <p:cxnSp>
        <p:nvCxnSpPr>
          <p:cNvPr id="143" name="Straight Arrow Connector 142"/>
          <p:cNvCxnSpPr/>
          <p:nvPr/>
        </p:nvCxnSpPr>
        <p:spPr>
          <a:xfrm flipH="1" flipV="1">
            <a:off x="2722612" y="2735580"/>
            <a:ext cx="3840697" cy="128778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V="1">
            <a:off x="2767546" y="4279901"/>
            <a:ext cx="3795763" cy="12255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73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4640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Отдельные хранилища: распределенная </a:t>
            </a:r>
            <a:r>
              <a:rPr lang="en-US" b="1" dirty="0"/>
              <a:t>VCS (DVCS)</a:t>
            </a:r>
            <a:endParaRPr lang="ru-RU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20</a:t>
            </a:fld>
            <a:endParaRPr lang="ru-RU"/>
          </a:p>
        </p:txBody>
      </p:sp>
      <p:grpSp>
        <p:nvGrpSpPr>
          <p:cNvPr id="76" name="Group 75"/>
          <p:cNvGrpSpPr/>
          <p:nvPr/>
        </p:nvGrpSpPr>
        <p:grpSpPr>
          <a:xfrm>
            <a:off x="836246" y="2041505"/>
            <a:ext cx="4196862" cy="2374186"/>
            <a:chOff x="836246" y="2041505"/>
            <a:chExt cx="4196862" cy="2374186"/>
          </a:xfrm>
        </p:grpSpPr>
        <p:grpSp>
          <p:nvGrpSpPr>
            <p:cNvPr id="66" name="Group 65"/>
            <p:cNvGrpSpPr/>
            <p:nvPr/>
          </p:nvGrpSpPr>
          <p:grpSpPr>
            <a:xfrm>
              <a:off x="836246" y="2041505"/>
              <a:ext cx="4196862" cy="2374186"/>
              <a:chOff x="836246" y="2041505"/>
              <a:chExt cx="4196862" cy="2374186"/>
            </a:xfrm>
          </p:grpSpPr>
          <p:sp>
            <p:nvSpPr>
              <p:cNvPr id="12" name="Cube 11"/>
              <p:cNvSpPr/>
              <p:nvPr/>
            </p:nvSpPr>
            <p:spPr>
              <a:xfrm>
                <a:off x="836246" y="3728293"/>
                <a:ext cx="4196862" cy="687398"/>
              </a:xfrm>
              <a:prstGeom prst="cube">
                <a:avLst>
                  <a:gd name="adj" fmla="val 85227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Parallelogram 12"/>
              <p:cNvSpPr/>
              <p:nvPr/>
            </p:nvSpPr>
            <p:spPr>
              <a:xfrm>
                <a:off x="1427248" y="3933749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Parallelogram 13"/>
              <p:cNvSpPr/>
              <p:nvPr/>
            </p:nvSpPr>
            <p:spPr>
              <a:xfrm>
                <a:off x="1220832" y="4057058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Parallelogram 14"/>
              <p:cNvSpPr/>
              <p:nvPr/>
            </p:nvSpPr>
            <p:spPr>
              <a:xfrm>
                <a:off x="1840079" y="3933749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Parallelogram 15"/>
              <p:cNvSpPr/>
              <p:nvPr/>
            </p:nvSpPr>
            <p:spPr>
              <a:xfrm>
                <a:off x="1633662" y="4057058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Parallelogram 16"/>
              <p:cNvSpPr/>
              <p:nvPr/>
            </p:nvSpPr>
            <p:spPr>
              <a:xfrm>
                <a:off x="2259139" y="3933749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Parallelogram 17"/>
              <p:cNvSpPr/>
              <p:nvPr/>
            </p:nvSpPr>
            <p:spPr>
              <a:xfrm>
                <a:off x="2052724" y="4057058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Parallelogram 18"/>
              <p:cNvSpPr/>
              <p:nvPr/>
            </p:nvSpPr>
            <p:spPr>
              <a:xfrm>
                <a:off x="2671968" y="3933749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Parallelogram 19"/>
              <p:cNvSpPr/>
              <p:nvPr/>
            </p:nvSpPr>
            <p:spPr>
              <a:xfrm>
                <a:off x="2465554" y="4057058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Parallelogram 20"/>
              <p:cNvSpPr/>
              <p:nvPr/>
            </p:nvSpPr>
            <p:spPr>
              <a:xfrm>
                <a:off x="3084800" y="3933749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Parallelogram 21"/>
              <p:cNvSpPr/>
              <p:nvPr/>
            </p:nvSpPr>
            <p:spPr>
              <a:xfrm>
                <a:off x="2878383" y="4057058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Parallelogram 22"/>
              <p:cNvSpPr/>
              <p:nvPr/>
            </p:nvSpPr>
            <p:spPr>
              <a:xfrm>
                <a:off x="3497630" y="3933749"/>
                <a:ext cx="331753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Parallelogram 23"/>
              <p:cNvSpPr/>
              <p:nvPr/>
            </p:nvSpPr>
            <p:spPr>
              <a:xfrm>
                <a:off x="3291215" y="4057058"/>
                <a:ext cx="352149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Parallelogram 24"/>
              <p:cNvSpPr/>
              <p:nvPr/>
            </p:nvSpPr>
            <p:spPr>
              <a:xfrm>
                <a:off x="3916690" y="3933749"/>
                <a:ext cx="412830" cy="70218"/>
              </a:xfrm>
              <a:prstGeom prst="parallelogram">
                <a:avLst>
                  <a:gd name="adj" fmla="val 90538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Parallelogram 25"/>
              <p:cNvSpPr/>
              <p:nvPr/>
            </p:nvSpPr>
            <p:spPr>
              <a:xfrm>
                <a:off x="3710277" y="4057058"/>
                <a:ext cx="412830" cy="70218"/>
              </a:xfrm>
              <a:prstGeom prst="parallelogram">
                <a:avLst>
                  <a:gd name="adj" fmla="val 102731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Parallelogram 26"/>
              <p:cNvSpPr/>
              <p:nvPr/>
            </p:nvSpPr>
            <p:spPr>
              <a:xfrm>
                <a:off x="4323292" y="3929180"/>
                <a:ext cx="412830" cy="70218"/>
              </a:xfrm>
              <a:prstGeom prst="parallelogram">
                <a:avLst>
                  <a:gd name="adj" fmla="val 11086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Parallelogram 27"/>
              <p:cNvSpPr/>
              <p:nvPr/>
            </p:nvSpPr>
            <p:spPr>
              <a:xfrm>
                <a:off x="4116877" y="4052490"/>
                <a:ext cx="412830" cy="70218"/>
              </a:xfrm>
              <a:prstGeom prst="parallelogram">
                <a:avLst>
                  <a:gd name="adj" fmla="val 102731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Parallelogram 28"/>
              <p:cNvSpPr/>
              <p:nvPr/>
            </p:nvSpPr>
            <p:spPr>
              <a:xfrm>
                <a:off x="1008185" y="4185644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Parallelogram 29"/>
              <p:cNvSpPr/>
              <p:nvPr/>
            </p:nvSpPr>
            <p:spPr>
              <a:xfrm>
                <a:off x="1421017" y="4185644"/>
                <a:ext cx="412830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Parallelogram 30"/>
              <p:cNvSpPr/>
              <p:nvPr/>
            </p:nvSpPr>
            <p:spPr>
              <a:xfrm>
                <a:off x="1827619" y="4185644"/>
                <a:ext cx="1250951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Parallelogram 31"/>
              <p:cNvSpPr/>
              <p:nvPr/>
            </p:nvSpPr>
            <p:spPr>
              <a:xfrm>
                <a:off x="3078568" y="4185644"/>
                <a:ext cx="366318" cy="70218"/>
              </a:xfrm>
              <a:prstGeom prst="parallelogram">
                <a:avLst>
                  <a:gd name="adj" fmla="val 94602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Parallelogram 32"/>
              <p:cNvSpPr/>
              <p:nvPr/>
            </p:nvSpPr>
            <p:spPr>
              <a:xfrm>
                <a:off x="3497630" y="4185644"/>
                <a:ext cx="412830" cy="70218"/>
              </a:xfrm>
              <a:prstGeom prst="parallelogram">
                <a:avLst>
                  <a:gd name="adj" fmla="val 102731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Parallelogram 33"/>
              <p:cNvSpPr/>
              <p:nvPr/>
            </p:nvSpPr>
            <p:spPr>
              <a:xfrm>
                <a:off x="3904232" y="4181076"/>
                <a:ext cx="412830" cy="70218"/>
              </a:xfrm>
              <a:prstGeom prst="parallelogram">
                <a:avLst>
                  <a:gd name="adj" fmla="val 102731"/>
                </a:avLst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Cube 34"/>
              <p:cNvSpPr/>
              <p:nvPr/>
            </p:nvSpPr>
            <p:spPr>
              <a:xfrm>
                <a:off x="1288660" y="2041505"/>
                <a:ext cx="3744448" cy="1820959"/>
              </a:xfrm>
              <a:prstGeom prst="cube">
                <a:avLst>
                  <a:gd name="adj" fmla="val 719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428749" y="2289907"/>
                <a:ext cx="3229385" cy="1438385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1549780" y="2356623"/>
              <a:ext cx="2966104" cy="1286624"/>
              <a:chOff x="1549780" y="2356623"/>
              <a:chExt cx="2966104" cy="1286624"/>
            </a:xfrm>
          </p:grpSpPr>
          <p:sp>
            <p:nvSpPr>
              <p:cNvPr id="37" name="Flowchart: Multidocument 36"/>
              <p:cNvSpPr/>
              <p:nvPr/>
            </p:nvSpPr>
            <p:spPr>
              <a:xfrm>
                <a:off x="1549780" y="2602070"/>
                <a:ext cx="934143" cy="893539"/>
              </a:xfrm>
              <a:prstGeom prst="flowChartMultidocumen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36000" tIns="36000" rIns="36000" bIns="72000" rtlCol="0" anchor="ctr"/>
              <a:lstStyle/>
              <a:p>
                <a:pPr algn="ctr"/>
                <a:r>
                  <a:rPr lang="ru-RU" sz="1400" dirty="0"/>
                  <a:t>Рабочая копия</a:t>
                </a:r>
                <a:endParaRPr lang="ru-RU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3534509" y="2356623"/>
                <a:ext cx="981375" cy="1286624"/>
                <a:chOff x="5470090" y="2308453"/>
                <a:chExt cx="981375" cy="1286624"/>
              </a:xfrm>
            </p:grpSpPr>
            <p:sp>
              <p:nvSpPr>
                <p:cNvPr id="40" name="Can 39"/>
                <p:cNvSpPr/>
                <p:nvPr/>
              </p:nvSpPr>
              <p:spPr>
                <a:xfrm>
                  <a:off x="5470090" y="2308453"/>
                  <a:ext cx="981375" cy="1286624"/>
                </a:xfrm>
                <a:prstGeom prst="can">
                  <a:avLst>
                    <a:gd name="adj" fmla="val 17328"/>
                  </a:avLst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36000" tIns="72000" rIns="36000" rtlCol="0" anchor="t"/>
                <a:lstStyle/>
                <a:p>
                  <a:pPr algn="ctr"/>
                  <a:r>
                    <a:rPr lang="ru-RU" sz="1200" dirty="0"/>
                    <a:t>Локальное хранилище</a:t>
                  </a:r>
                  <a:endParaRPr lang="ru-RU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grpSp>
              <p:nvGrpSpPr>
                <p:cNvPr id="41" name="Group 40"/>
                <p:cNvGrpSpPr/>
                <p:nvPr/>
              </p:nvGrpSpPr>
              <p:grpSpPr>
                <a:xfrm>
                  <a:off x="5914338" y="2978848"/>
                  <a:ext cx="95693" cy="485835"/>
                  <a:chOff x="7244672" y="3648496"/>
                  <a:chExt cx="324254" cy="1646249"/>
                </a:xfrm>
              </p:grpSpPr>
              <p:sp>
                <p:nvSpPr>
                  <p:cNvPr id="42" name="Oval 41"/>
                  <p:cNvSpPr/>
                  <p:nvPr/>
                </p:nvSpPr>
                <p:spPr>
                  <a:xfrm>
                    <a:off x="7244672" y="4090665"/>
                    <a:ext cx="324254" cy="324255"/>
                  </a:xfrm>
                  <a:prstGeom prst="ellipse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dirty="0"/>
                  </a:p>
                </p:txBody>
              </p:sp>
              <p:sp>
                <p:nvSpPr>
                  <p:cNvPr id="43" name="Oval 42"/>
                  <p:cNvSpPr/>
                  <p:nvPr/>
                </p:nvSpPr>
                <p:spPr>
                  <a:xfrm>
                    <a:off x="7244672" y="4536419"/>
                    <a:ext cx="324254" cy="324255"/>
                  </a:xfrm>
                  <a:prstGeom prst="ellipse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dirty="0"/>
                  </a:p>
                </p:txBody>
              </p:sp>
              <p:sp>
                <p:nvSpPr>
                  <p:cNvPr id="44" name="Oval 43"/>
                  <p:cNvSpPr/>
                  <p:nvPr/>
                </p:nvSpPr>
                <p:spPr>
                  <a:xfrm>
                    <a:off x="7244672" y="4970490"/>
                    <a:ext cx="324254" cy="324255"/>
                  </a:xfrm>
                  <a:prstGeom prst="ellipse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dirty="0"/>
                  </a:p>
                </p:txBody>
              </p:sp>
              <p:cxnSp>
                <p:nvCxnSpPr>
                  <p:cNvPr id="45" name="Straight Connector 44"/>
                  <p:cNvCxnSpPr>
                    <a:stCxn id="42" idx="4"/>
                    <a:endCxn id="43" idx="0"/>
                  </p:cNvCxnSpPr>
                  <p:nvPr/>
                </p:nvCxnSpPr>
                <p:spPr>
                  <a:xfrm>
                    <a:off x="7406799" y="4414919"/>
                    <a:ext cx="0" cy="121500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/>
                  <p:cNvCxnSpPr>
                    <a:stCxn id="43" idx="4"/>
                    <a:endCxn id="44" idx="0"/>
                  </p:cNvCxnSpPr>
                  <p:nvPr/>
                </p:nvCxnSpPr>
                <p:spPr>
                  <a:xfrm>
                    <a:off x="7406799" y="4860674"/>
                    <a:ext cx="0" cy="109816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" name="Oval 46"/>
                  <p:cNvSpPr/>
                  <p:nvPr/>
                </p:nvSpPr>
                <p:spPr>
                  <a:xfrm>
                    <a:off x="7244672" y="3648496"/>
                    <a:ext cx="324254" cy="324254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accent4">
                        <a:lumMod val="50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dirty="0"/>
                  </a:p>
                </p:txBody>
              </p:sp>
              <p:cxnSp>
                <p:nvCxnSpPr>
                  <p:cNvPr id="48" name="Straight Connector 47"/>
                  <p:cNvCxnSpPr>
                    <a:stCxn id="47" idx="4"/>
                    <a:endCxn id="42" idx="0"/>
                  </p:cNvCxnSpPr>
                  <p:nvPr/>
                </p:nvCxnSpPr>
                <p:spPr>
                  <a:xfrm>
                    <a:off x="7406799" y="3972751"/>
                    <a:ext cx="0" cy="117914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0" name="Straight Arrow Connector 69"/>
              <p:cNvCxnSpPr/>
              <p:nvPr/>
            </p:nvCxnSpPr>
            <p:spPr>
              <a:xfrm>
                <a:off x="2493353" y="2800025"/>
                <a:ext cx="1041156" cy="0"/>
              </a:xfrm>
              <a:prstGeom prst="straightConnector1">
                <a:avLst/>
              </a:prstGeom>
              <a:ln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 flipH="1">
                <a:off x="2493353" y="3097009"/>
                <a:ext cx="1041156" cy="0"/>
              </a:xfrm>
              <a:prstGeom prst="straightConnector1">
                <a:avLst/>
              </a:prstGeom>
              <a:ln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2491738" y="2421888"/>
                <a:ext cx="928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commit</a:t>
                </a:r>
                <a:endParaRPr lang="ru-RU" i="1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435264" y="3104780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checkout</a:t>
                </a:r>
                <a:endParaRPr lang="ru-RU" i="1" dirty="0"/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2176463" y="4571432"/>
            <a:ext cx="2258745" cy="1507960"/>
            <a:chOff x="2176463" y="4571432"/>
            <a:chExt cx="2258745" cy="1507960"/>
          </a:xfrm>
        </p:grpSpPr>
        <p:grpSp>
          <p:nvGrpSpPr>
            <p:cNvPr id="77" name="Group 76"/>
            <p:cNvGrpSpPr/>
            <p:nvPr/>
          </p:nvGrpSpPr>
          <p:grpSpPr>
            <a:xfrm>
              <a:off x="2176463" y="4571432"/>
              <a:ext cx="2258745" cy="1507960"/>
              <a:chOff x="729506" y="4182969"/>
              <a:chExt cx="1815574" cy="1507960"/>
            </a:xfrm>
          </p:grpSpPr>
          <p:sp>
            <p:nvSpPr>
              <p:cNvPr id="78" name="Cube 77"/>
              <p:cNvSpPr/>
              <p:nvPr/>
            </p:nvSpPr>
            <p:spPr>
              <a:xfrm>
                <a:off x="729506" y="5219290"/>
                <a:ext cx="1815574" cy="471639"/>
              </a:xfrm>
              <a:prstGeom prst="cube">
                <a:avLst>
                  <a:gd name="adj" fmla="val 85227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Parallelogram 78"/>
              <p:cNvSpPr/>
              <p:nvPr/>
            </p:nvSpPr>
            <p:spPr>
              <a:xfrm>
                <a:off x="982606" y="5333019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Parallelogram 79"/>
              <p:cNvSpPr/>
              <p:nvPr/>
            </p:nvSpPr>
            <p:spPr>
              <a:xfrm>
                <a:off x="897795" y="54280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1" name="Parallelogram 80"/>
              <p:cNvSpPr/>
              <p:nvPr/>
            </p:nvSpPr>
            <p:spPr>
              <a:xfrm>
                <a:off x="1152229" y="5333019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2" name="Parallelogram 81"/>
              <p:cNvSpPr/>
              <p:nvPr/>
            </p:nvSpPr>
            <p:spPr>
              <a:xfrm>
                <a:off x="1067418" y="54280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Parallelogram 82"/>
              <p:cNvSpPr/>
              <p:nvPr/>
            </p:nvSpPr>
            <p:spPr>
              <a:xfrm>
                <a:off x="1324411" y="5333019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Parallelogram 83"/>
              <p:cNvSpPr/>
              <p:nvPr/>
            </p:nvSpPr>
            <p:spPr>
              <a:xfrm>
                <a:off x="1239600" y="54280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Parallelogram 84"/>
              <p:cNvSpPr/>
              <p:nvPr/>
            </p:nvSpPr>
            <p:spPr>
              <a:xfrm>
                <a:off x="1494033" y="5333019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Parallelogram 85"/>
              <p:cNvSpPr/>
              <p:nvPr/>
            </p:nvSpPr>
            <p:spPr>
              <a:xfrm>
                <a:off x="1409222" y="54280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7" name="Parallelogram 86"/>
              <p:cNvSpPr/>
              <p:nvPr/>
            </p:nvSpPr>
            <p:spPr>
              <a:xfrm>
                <a:off x="1663655" y="5333019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8" name="Parallelogram 87"/>
              <p:cNvSpPr/>
              <p:nvPr/>
            </p:nvSpPr>
            <p:spPr>
              <a:xfrm>
                <a:off x="1578844" y="54280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Parallelogram 88"/>
              <p:cNvSpPr/>
              <p:nvPr/>
            </p:nvSpPr>
            <p:spPr>
              <a:xfrm>
                <a:off x="1833278" y="5333019"/>
                <a:ext cx="136310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Parallelogram 89"/>
              <p:cNvSpPr/>
              <p:nvPr/>
            </p:nvSpPr>
            <p:spPr>
              <a:xfrm>
                <a:off x="1748467" y="5428051"/>
                <a:ext cx="144689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1" name="Parallelogram 90"/>
              <p:cNvSpPr/>
              <p:nvPr/>
            </p:nvSpPr>
            <p:spPr>
              <a:xfrm>
                <a:off x="2005460" y="5333019"/>
                <a:ext cx="169622" cy="54116"/>
              </a:xfrm>
              <a:prstGeom prst="parallelogram">
                <a:avLst>
                  <a:gd name="adj" fmla="val 90538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Parallelogram 91"/>
              <p:cNvSpPr/>
              <p:nvPr/>
            </p:nvSpPr>
            <p:spPr>
              <a:xfrm>
                <a:off x="1920649" y="5428051"/>
                <a:ext cx="169622" cy="54116"/>
              </a:xfrm>
              <a:prstGeom prst="parallelogram">
                <a:avLst>
                  <a:gd name="adj" fmla="val 10273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3" name="Parallelogram 92"/>
              <p:cNvSpPr/>
              <p:nvPr/>
            </p:nvSpPr>
            <p:spPr>
              <a:xfrm>
                <a:off x="2172523" y="5329498"/>
                <a:ext cx="169622" cy="54116"/>
              </a:xfrm>
              <a:prstGeom prst="parallelogram">
                <a:avLst>
                  <a:gd name="adj" fmla="val 11086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Parallelogram 93"/>
              <p:cNvSpPr/>
              <p:nvPr/>
            </p:nvSpPr>
            <p:spPr>
              <a:xfrm>
                <a:off x="2087711" y="5424531"/>
                <a:ext cx="169622" cy="54116"/>
              </a:xfrm>
              <a:prstGeom prst="parallelogram">
                <a:avLst>
                  <a:gd name="adj" fmla="val 10273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Parallelogram 94"/>
              <p:cNvSpPr/>
              <p:nvPr/>
            </p:nvSpPr>
            <p:spPr>
              <a:xfrm>
                <a:off x="810424" y="55271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Parallelogram 95"/>
              <p:cNvSpPr/>
              <p:nvPr/>
            </p:nvSpPr>
            <p:spPr>
              <a:xfrm>
                <a:off x="980047" y="5527151"/>
                <a:ext cx="16962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Parallelogram 96"/>
              <p:cNvSpPr/>
              <p:nvPr/>
            </p:nvSpPr>
            <p:spPr>
              <a:xfrm>
                <a:off x="1147109" y="5527151"/>
                <a:ext cx="513986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Parallelogram 97"/>
              <p:cNvSpPr/>
              <p:nvPr/>
            </p:nvSpPr>
            <p:spPr>
              <a:xfrm>
                <a:off x="1661096" y="5527151"/>
                <a:ext cx="150512" cy="54116"/>
              </a:xfrm>
              <a:prstGeom prst="parallelogram">
                <a:avLst>
                  <a:gd name="adj" fmla="val 9460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Parallelogram 98"/>
              <p:cNvSpPr/>
              <p:nvPr/>
            </p:nvSpPr>
            <p:spPr>
              <a:xfrm>
                <a:off x="1833278" y="5527151"/>
                <a:ext cx="169622" cy="54116"/>
              </a:xfrm>
              <a:prstGeom prst="parallelogram">
                <a:avLst>
                  <a:gd name="adj" fmla="val 10273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Parallelogram 99"/>
              <p:cNvSpPr/>
              <p:nvPr/>
            </p:nvSpPr>
            <p:spPr>
              <a:xfrm>
                <a:off x="2000341" y="5523630"/>
                <a:ext cx="169622" cy="54116"/>
              </a:xfrm>
              <a:prstGeom prst="parallelogram">
                <a:avLst>
                  <a:gd name="adj" fmla="val 10273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Cube 100"/>
              <p:cNvSpPr/>
              <p:nvPr/>
            </p:nvSpPr>
            <p:spPr>
              <a:xfrm>
                <a:off x="994410" y="4182969"/>
                <a:ext cx="1550670" cy="1112520"/>
              </a:xfrm>
              <a:prstGeom prst="cube">
                <a:avLst>
                  <a:gd name="adj" fmla="val 719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1085850" y="4358229"/>
                <a:ext cx="1280160" cy="838200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Flowchart: Multidocument 102"/>
              <p:cNvSpPr/>
              <p:nvPr/>
            </p:nvSpPr>
            <p:spPr>
              <a:xfrm>
                <a:off x="1167328" y="4529959"/>
                <a:ext cx="411516" cy="520379"/>
              </a:xfrm>
              <a:prstGeom prst="flowChartMultidocumen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36000" tIns="36000" rIns="36000" bIns="72000" rtlCol="0" anchor="ctr"/>
              <a:lstStyle/>
              <a:p>
                <a:pPr algn="ctr"/>
                <a:endParaRPr lang="ru-RU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4" name="Can 103"/>
            <p:cNvSpPr/>
            <p:nvPr/>
          </p:nvSpPr>
          <p:spPr>
            <a:xfrm>
              <a:off x="3549657" y="4815659"/>
              <a:ext cx="556377" cy="697061"/>
            </a:xfrm>
            <a:prstGeom prst="can">
              <a:avLst>
                <a:gd name="adj" fmla="val 17328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72000" rIns="36000" rtlCol="0" anchor="t"/>
            <a:lstStyle/>
            <a:p>
              <a:pPr algn="ctr"/>
              <a:endParaRPr lang="ru-RU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3784101" y="4976791"/>
              <a:ext cx="95693" cy="485835"/>
              <a:chOff x="3808539" y="4976791"/>
              <a:chExt cx="95693" cy="485835"/>
            </a:xfrm>
          </p:grpSpPr>
          <p:sp>
            <p:nvSpPr>
              <p:cNvPr id="105" name="Oval 104"/>
              <p:cNvSpPr/>
              <p:nvPr/>
            </p:nvSpPr>
            <p:spPr>
              <a:xfrm>
                <a:off x="3808539" y="5107282"/>
                <a:ext cx="95693" cy="9569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dirty="0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3808539" y="5238832"/>
                <a:ext cx="95693" cy="9569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dirty="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3808539" y="5366933"/>
                <a:ext cx="95693" cy="9569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dirty="0"/>
              </a:p>
            </p:txBody>
          </p:sp>
          <p:cxnSp>
            <p:nvCxnSpPr>
              <p:cNvPr id="108" name="Straight Connector 107"/>
              <p:cNvCxnSpPr>
                <a:stCxn id="105" idx="4"/>
                <a:endCxn id="106" idx="0"/>
              </p:cNvCxnSpPr>
              <p:nvPr/>
            </p:nvCxnSpPr>
            <p:spPr>
              <a:xfrm>
                <a:off x="3856386" y="5202975"/>
                <a:ext cx="0" cy="358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>
                <a:stCxn id="106" idx="4"/>
                <a:endCxn id="107" idx="0"/>
              </p:cNvCxnSpPr>
              <p:nvPr/>
            </p:nvCxnSpPr>
            <p:spPr>
              <a:xfrm>
                <a:off x="3856386" y="5334525"/>
                <a:ext cx="0" cy="324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0" name="Oval 109"/>
              <p:cNvSpPr/>
              <p:nvPr/>
            </p:nvSpPr>
            <p:spPr>
              <a:xfrm>
                <a:off x="3808539" y="4976791"/>
                <a:ext cx="95693" cy="9569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dirty="0"/>
              </a:p>
            </p:txBody>
          </p:sp>
          <p:cxnSp>
            <p:nvCxnSpPr>
              <p:cNvPr id="111" name="Straight Connector 110"/>
              <p:cNvCxnSpPr>
                <a:stCxn id="110" idx="4"/>
                <a:endCxn id="105" idx="0"/>
              </p:cNvCxnSpPr>
              <p:nvPr/>
            </p:nvCxnSpPr>
            <p:spPr>
              <a:xfrm>
                <a:off x="3856386" y="5072484"/>
                <a:ext cx="0" cy="3479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3" name="Straight Arrow Connector 112"/>
            <p:cNvCxnSpPr/>
            <p:nvPr/>
          </p:nvCxnSpPr>
          <p:spPr>
            <a:xfrm>
              <a:off x="3233119" y="5037670"/>
              <a:ext cx="316538" cy="1055"/>
            </a:xfrm>
            <a:prstGeom prst="straightConnector1">
              <a:avLst/>
            </a:prstGeom>
            <a:ln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flipH="1" flipV="1">
              <a:off x="3233119" y="5202975"/>
              <a:ext cx="322806" cy="525"/>
            </a:xfrm>
            <a:prstGeom prst="straightConnector1">
              <a:avLst/>
            </a:prstGeom>
            <a:ln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2" name="TextBox 121"/>
          <p:cNvSpPr txBox="1"/>
          <p:nvPr/>
        </p:nvSpPr>
        <p:spPr>
          <a:xfrm>
            <a:off x="628650" y="4855445"/>
            <a:ext cx="1775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Машины разработчиков</a:t>
            </a:r>
          </a:p>
        </p:txBody>
      </p:sp>
      <p:sp>
        <p:nvSpPr>
          <p:cNvPr id="123" name="Cube 122"/>
          <p:cNvSpPr/>
          <p:nvPr/>
        </p:nvSpPr>
        <p:spPr>
          <a:xfrm>
            <a:off x="6666956" y="2421888"/>
            <a:ext cx="1852248" cy="3200091"/>
          </a:xfrm>
          <a:prstGeom prst="cube">
            <a:avLst>
              <a:gd name="adj" fmla="val 15653"/>
            </a:avLst>
          </a:prstGeom>
          <a:ln w="63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08000" rIns="72000" bIns="72000" rtlCol="0" anchor="t"/>
          <a:lstStyle/>
          <a:p>
            <a:pPr algn="ctr"/>
            <a:r>
              <a:rPr lang="ru-RU" dirty="0"/>
              <a:t>Сервер СКВ</a:t>
            </a:r>
          </a:p>
        </p:txBody>
      </p:sp>
      <p:sp>
        <p:nvSpPr>
          <p:cNvPr id="125" name="Can 124"/>
          <p:cNvSpPr/>
          <p:nvPr/>
        </p:nvSpPr>
        <p:spPr>
          <a:xfrm>
            <a:off x="6985775" y="3221503"/>
            <a:ext cx="981375" cy="2173233"/>
          </a:xfrm>
          <a:prstGeom prst="can">
            <a:avLst>
              <a:gd name="adj" fmla="val 1732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72000" rIns="36000" rtlCol="0" anchor="t"/>
          <a:lstStyle/>
          <a:p>
            <a:pPr algn="ctr"/>
            <a:r>
              <a:rPr lang="ru-RU" sz="1200" dirty="0"/>
              <a:t>Общее хранилище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6" name="Group 125"/>
          <p:cNvGrpSpPr/>
          <p:nvPr/>
        </p:nvGrpSpPr>
        <p:grpSpPr>
          <a:xfrm>
            <a:off x="7335413" y="3983676"/>
            <a:ext cx="292031" cy="1222200"/>
            <a:chOff x="7244672" y="4181391"/>
            <a:chExt cx="324254" cy="1357060"/>
          </a:xfrm>
        </p:grpSpPr>
        <p:sp>
          <p:nvSpPr>
            <p:cNvPr id="127" name="Oval 126"/>
            <p:cNvSpPr/>
            <p:nvPr/>
          </p:nvSpPr>
          <p:spPr>
            <a:xfrm>
              <a:off x="7244672" y="4181391"/>
              <a:ext cx="324254" cy="32425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3</a:t>
              </a:r>
              <a:endParaRPr lang="ru-RU" sz="1600" dirty="0"/>
            </a:p>
          </p:txBody>
        </p:sp>
        <p:sp>
          <p:nvSpPr>
            <p:cNvPr id="128" name="Oval 127"/>
            <p:cNvSpPr/>
            <p:nvPr/>
          </p:nvSpPr>
          <p:spPr>
            <a:xfrm>
              <a:off x="7244672" y="4712449"/>
              <a:ext cx="324254" cy="32425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2</a:t>
              </a:r>
              <a:endParaRPr lang="ru-RU" sz="1600" dirty="0"/>
            </a:p>
          </p:txBody>
        </p:sp>
        <p:sp>
          <p:nvSpPr>
            <p:cNvPr id="129" name="Oval 128"/>
            <p:cNvSpPr/>
            <p:nvPr/>
          </p:nvSpPr>
          <p:spPr>
            <a:xfrm>
              <a:off x="7244672" y="5214197"/>
              <a:ext cx="324254" cy="32425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1</a:t>
              </a:r>
              <a:endParaRPr lang="ru-RU" sz="1600" dirty="0"/>
            </a:p>
          </p:txBody>
        </p:sp>
        <p:cxnSp>
          <p:nvCxnSpPr>
            <p:cNvPr id="130" name="Straight Connector 129"/>
            <p:cNvCxnSpPr>
              <a:stCxn id="127" idx="4"/>
              <a:endCxn id="128" idx="0"/>
            </p:cNvCxnSpPr>
            <p:nvPr/>
          </p:nvCxnSpPr>
          <p:spPr>
            <a:xfrm>
              <a:off x="7406799" y="4505645"/>
              <a:ext cx="0" cy="20680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stCxn id="128" idx="4"/>
              <a:endCxn id="129" idx="0"/>
            </p:cNvCxnSpPr>
            <p:nvPr/>
          </p:nvCxnSpPr>
          <p:spPr>
            <a:xfrm>
              <a:off x="7406799" y="5036703"/>
              <a:ext cx="0" cy="17749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5" name="Straight Arrow Connector 134"/>
          <p:cNvCxnSpPr/>
          <p:nvPr/>
        </p:nvCxnSpPr>
        <p:spPr>
          <a:xfrm>
            <a:off x="4515884" y="2689860"/>
            <a:ext cx="2469891" cy="1038432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endCxn id="40" idx="4"/>
          </p:cNvCxnSpPr>
          <p:nvPr/>
        </p:nvCxnSpPr>
        <p:spPr>
          <a:xfrm flipH="1" flipV="1">
            <a:off x="4515884" y="2999935"/>
            <a:ext cx="2459181" cy="1052555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 rot="1383384">
            <a:off x="5512669" y="2855847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push</a:t>
            </a:r>
            <a:endParaRPr lang="ru-RU" i="1" dirty="0"/>
          </a:p>
        </p:txBody>
      </p:sp>
      <p:sp>
        <p:nvSpPr>
          <p:cNvPr id="140" name="TextBox 139"/>
          <p:cNvSpPr txBox="1"/>
          <p:nvPr/>
        </p:nvSpPr>
        <p:spPr>
          <a:xfrm rot="1383384">
            <a:off x="5137297" y="3586578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clone, fetch</a:t>
            </a:r>
            <a:endParaRPr lang="ru-RU" i="1" dirty="0"/>
          </a:p>
        </p:txBody>
      </p:sp>
      <p:cxnSp>
        <p:nvCxnSpPr>
          <p:cNvPr id="141" name="Straight Arrow Connector 140"/>
          <p:cNvCxnSpPr/>
          <p:nvPr/>
        </p:nvCxnSpPr>
        <p:spPr>
          <a:xfrm flipV="1">
            <a:off x="4106034" y="4624060"/>
            <a:ext cx="2889673" cy="503257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>
            <a:off x="4116877" y="4783396"/>
            <a:ext cx="2868898" cy="507752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593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22290"/>
            <a:ext cx="7886700" cy="1011236"/>
          </a:xfrm>
        </p:spPr>
        <p:txBody>
          <a:bodyPr>
            <a:normAutofit/>
          </a:bodyPr>
          <a:lstStyle/>
          <a:p>
            <a:r>
              <a:rPr lang="ru-RU" sz="3600" b="1" dirty="0"/>
              <a:t>Виды систем контроля версий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533526"/>
            <a:ext cx="3868340" cy="523874"/>
          </a:xfrm>
        </p:spPr>
        <p:txBody>
          <a:bodyPr anchor="ctr">
            <a:normAutofit/>
          </a:bodyPr>
          <a:lstStyle/>
          <a:p>
            <a:r>
              <a:rPr lang="ru-RU" dirty="0"/>
              <a:t>Централизованные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219569"/>
            <a:ext cx="3868340" cy="4064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1800" dirty="0">
                <a:solidFill>
                  <a:srgbClr val="00B050"/>
                </a:solidFill>
              </a:rPr>
              <a:t>Простота использования</a:t>
            </a:r>
            <a:r>
              <a:rPr lang="en-US" sz="1800" dirty="0">
                <a:solidFill>
                  <a:srgbClr val="00B050"/>
                </a:solidFill>
              </a:rPr>
              <a:t>.</a:t>
            </a:r>
            <a:endParaRPr lang="ru-RU" sz="1800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800" dirty="0">
                <a:solidFill>
                  <a:srgbClr val="0070C0"/>
                </a:solidFill>
              </a:rPr>
              <a:t>Вся история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1800" dirty="0">
                <a:solidFill>
                  <a:srgbClr val="0070C0"/>
                </a:solidFill>
              </a:rPr>
              <a:t>всегда в едином общем хранилище.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solidFill>
                  <a:srgbClr val="FF0000"/>
                </a:solidFill>
              </a:rPr>
              <a:t>Нужно подключение к сети.</a:t>
            </a:r>
          </a:p>
          <a:p>
            <a:pPr>
              <a:lnSpc>
                <a:spcPct val="110000"/>
              </a:lnSpc>
            </a:pPr>
            <a:r>
              <a:rPr lang="ru-RU" sz="1800" dirty="0"/>
              <a:t>Резервное копирование нужно только одному хранилищу.</a:t>
            </a:r>
          </a:p>
          <a:p>
            <a:pPr>
              <a:lnSpc>
                <a:spcPct val="110000"/>
              </a:lnSpc>
            </a:pPr>
            <a:r>
              <a:rPr lang="ru-RU" sz="1800" dirty="0"/>
              <a:t>Удобство разделения прав доступа к хранилищу.</a:t>
            </a:r>
          </a:p>
          <a:p>
            <a:pPr>
              <a:lnSpc>
                <a:spcPct val="110000"/>
              </a:lnSpc>
            </a:pPr>
            <a:r>
              <a:rPr lang="ru-RU" sz="1800" dirty="0"/>
              <a:t>Почти все изменения навсегда попадают в общее хранилище.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533526"/>
            <a:ext cx="3887391" cy="523874"/>
          </a:xfrm>
        </p:spPr>
        <p:txBody>
          <a:bodyPr anchor="ctr">
            <a:normAutofit/>
          </a:bodyPr>
          <a:lstStyle/>
          <a:p>
            <a:r>
              <a:rPr lang="ru-RU" dirty="0"/>
              <a:t>Распределенные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219569"/>
            <a:ext cx="3887391" cy="4064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0070C0"/>
                </a:solidFill>
              </a:rPr>
              <a:t>Двухфазный </a:t>
            </a:r>
            <a:r>
              <a:rPr lang="en-US" sz="1800" dirty="0">
                <a:solidFill>
                  <a:srgbClr val="0070C0"/>
                </a:solidFill>
              </a:rPr>
              <a:t>commit: </a:t>
            </a:r>
            <a:endParaRPr lang="ru-RU" sz="1800" dirty="0">
              <a:solidFill>
                <a:srgbClr val="0070C0"/>
              </a:solidFill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rabicParenR"/>
            </a:pPr>
            <a:r>
              <a:rPr lang="ru-RU" sz="1600" dirty="0">
                <a:solidFill>
                  <a:srgbClr val="0070C0"/>
                </a:solidFill>
              </a:rPr>
              <a:t>запись в</a:t>
            </a:r>
            <a:r>
              <a:rPr lang="en-US" sz="1600" dirty="0">
                <a:solidFill>
                  <a:srgbClr val="0070C0"/>
                </a:solidFill>
              </a:rPr>
              <a:t> </a:t>
            </a:r>
            <a:r>
              <a:rPr lang="ru-RU" sz="1600" dirty="0">
                <a:solidFill>
                  <a:srgbClr val="0070C0"/>
                </a:solidFill>
              </a:rPr>
              <a:t>локальную историю;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rabicParenR"/>
            </a:pPr>
            <a:r>
              <a:rPr lang="ru-RU" sz="1600" dirty="0">
                <a:solidFill>
                  <a:srgbClr val="0070C0"/>
                </a:solidFill>
              </a:rPr>
              <a:t>пересылка изменений другим.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00B050"/>
                </a:solidFill>
              </a:rPr>
              <a:t>Подключение к сети не</a:t>
            </a:r>
            <a:r>
              <a:rPr lang="en-US" sz="1800" dirty="0">
                <a:solidFill>
                  <a:srgbClr val="00B050"/>
                </a:solidFill>
              </a:rPr>
              <a:t> </a:t>
            </a:r>
            <a:r>
              <a:rPr lang="ru-RU" sz="1800" dirty="0">
                <a:solidFill>
                  <a:srgbClr val="00B050"/>
                </a:solidFill>
              </a:rPr>
              <a:t>нужно.</a:t>
            </a:r>
          </a:p>
          <a:p>
            <a:pPr>
              <a:lnSpc>
                <a:spcPct val="100000"/>
              </a:lnSpc>
            </a:pPr>
            <a:r>
              <a:rPr lang="ru-RU" sz="1800" dirty="0"/>
              <a:t>Локальные хранилища могут служить резервными копиями.</a:t>
            </a:r>
          </a:p>
          <a:p>
            <a:pPr>
              <a:lnSpc>
                <a:spcPct val="100000"/>
              </a:lnSpc>
            </a:pPr>
            <a:r>
              <a:rPr lang="ru-RU" sz="1800" dirty="0"/>
              <a:t>Локальное хранилище контролирует его владелец,</a:t>
            </a:r>
          </a:p>
          <a:p>
            <a:pPr lvl="1">
              <a:lnSpc>
                <a:spcPct val="100000"/>
              </a:lnSpc>
            </a:pPr>
            <a:r>
              <a:rPr lang="ru-RU" sz="1600" dirty="0"/>
              <a:t>но общее — администратор.</a:t>
            </a:r>
          </a:p>
          <a:p>
            <a:pPr>
              <a:lnSpc>
                <a:spcPct val="100000"/>
              </a:lnSpc>
            </a:pPr>
            <a:r>
              <a:rPr lang="ru-RU" sz="1800" b="1" dirty="0"/>
              <a:t>Возможна правка локальной истории перед отправкой на</a:t>
            </a:r>
            <a:r>
              <a:rPr lang="en-US" sz="1800" b="1" dirty="0"/>
              <a:t> </a:t>
            </a:r>
            <a:r>
              <a:rPr lang="ru-RU" sz="1800" b="1" dirty="0"/>
              <a:t>сервер.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2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467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/>
              <a:t>Удаленное хранилище:</a:t>
            </a:r>
            <a:br>
              <a:rPr lang="ru-RU" sz="3600" b="1" dirty="0"/>
            </a:br>
            <a:r>
              <a:rPr lang="ru-RU" sz="3600" b="1" dirty="0"/>
              <a:t>что это и где его взять?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28650" y="1752246"/>
            <a:ext cx="7886700" cy="46041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000" dirty="0"/>
              <a:t>Технически: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Сервер с доступом по сети (</a:t>
            </a:r>
            <a:r>
              <a:rPr lang="en-US" sz="1800" dirty="0"/>
              <a:t>HTTPS, SSH).</a:t>
            </a:r>
            <a:endParaRPr lang="ru-RU" sz="1800" dirty="0"/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Само хранилище (например, переименованный </a:t>
            </a:r>
            <a:r>
              <a:rPr lang="en-US" sz="1800" b="1" dirty="0">
                <a:solidFill>
                  <a:srgbClr val="002060"/>
                </a:solidFill>
              </a:rPr>
              <a:t>.</a:t>
            </a:r>
            <a:r>
              <a:rPr lang="en-US" sz="1800" dirty="0" err="1">
                <a:solidFill>
                  <a:srgbClr val="002060"/>
                </a:solidFill>
              </a:rPr>
              <a:t>gi</a:t>
            </a:r>
            <a:r>
              <a:rPr lang="en-US" sz="1800" spc="300" dirty="0" err="1">
                <a:solidFill>
                  <a:srgbClr val="002060"/>
                </a:solidFill>
              </a:rPr>
              <a:t>t</a:t>
            </a:r>
            <a:r>
              <a:rPr lang="en-US" sz="1800" spc="300" dirty="0">
                <a:solidFill>
                  <a:srgbClr val="002060"/>
                </a:solidFill>
              </a:rPr>
              <a:t>/</a:t>
            </a:r>
            <a:r>
              <a:rPr lang="en-US" sz="1800" dirty="0"/>
              <a:t>)</a:t>
            </a:r>
            <a:br>
              <a:rPr lang="en-US" sz="1800" dirty="0"/>
            </a:br>
            <a:r>
              <a:rPr lang="ru-RU" sz="1800" dirty="0"/>
              <a:t>без рабочей копии (т. н. </a:t>
            </a:r>
            <a:r>
              <a:rPr lang="en-US" sz="1800" b="1" dirty="0"/>
              <a:t>bare repository).</a:t>
            </a:r>
            <a:endParaRPr lang="ru-RU" sz="1800" b="1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000" dirty="0"/>
              <a:t>Доступ к удаленному хранилищу может быть ограничен администратором на уровне сервера (т. е. в </a:t>
            </a:r>
            <a:r>
              <a:rPr lang="en-US" sz="2000" dirty="0" err="1"/>
              <a:t>Git</a:t>
            </a:r>
            <a:r>
              <a:rPr lang="ru-RU" sz="2000" dirty="0"/>
              <a:t> это не входит).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000" dirty="0"/>
              <a:t>Практические решения </a:t>
            </a:r>
            <a:r>
              <a:rPr lang="ru-RU" sz="2000" i="1" dirty="0"/>
              <a:t>(изучаются на ЛР):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Бесплатные или арендуемые хранилища в интернете:</a:t>
            </a:r>
            <a:br>
              <a:rPr lang="en-US" sz="1800" dirty="0"/>
            </a:br>
            <a:r>
              <a:rPr lang="en-US" sz="1800" dirty="0"/>
              <a:t>GitHub</a:t>
            </a:r>
            <a:r>
              <a:rPr lang="en-US" sz="1800" b="1" dirty="0"/>
              <a:t>.</a:t>
            </a:r>
            <a:r>
              <a:rPr lang="en-US" sz="1800" dirty="0"/>
              <a:t>com, BitBucket</a:t>
            </a:r>
            <a:r>
              <a:rPr lang="en-US" sz="1800" b="1" dirty="0"/>
              <a:t>.</a:t>
            </a:r>
            <a:r>
              <a:rPr lang="en-US" sz="1800" dirty="0"/>
              <a:t>org, GitLab</a:t>
            </a:r>
            <a:r>
              <a:rPr lang="en-US" sz="1800" b="1" dirty="0"/>
              <a:t>.</a:t>
            </a:r>
            <a:r>
              <a:rPr lang="en-US" sz="1800" dirty="0"/>
              <a:t>com </a:t>
            </a:r>
            <a:r>
              <a:rPr lang="ru-RU" sz="1800" dirty="0"/>
              <a:t>и другие.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На собственном сервере:</a:t>
            </a:r>
          </a:p>
          <a:p>
            <a:pPr lvl="2">
              <a:lnSpc>
                <a:spcPct val="100000"/>
              </a:lnSpc>
            </a:pPr>
            <a:r>
              <a:rPr lang="ru-RU" sz="1800" dirty="0"/>
              <a:t>Просто </a:t>
            </a:r>
            <a:r>
              <a:rPr lang="en-US" sz="1800" dirty="0" err="1"/>
              <a:t>Git</a:t>
            </a:r>
            <a:r>
              <a:rPr lang="en-US" sz="1800" dirty="0"/>
              <a:t> </a:t>
            </a:r>
            <a:r>
              <a:rPr lang="ru-RU" sz="1800" dirty="0"/>
              <a:t>и доступ по сети.</a:t>
            </a:r>
          </a:p>
          <a:p>
            <a:pPr lvl="2">
              <a:lnSpc>
                <a:spcPct val="100000"/>
              </a:lnSpc>
            </a:pPr>
            <a:r>
              <a:rPr lang="en-US" sz="1800" dirty="0" err="1"/>
              <a:t>GitLab</a:t>
            </a:r>
            <a:r>
              <a:rPr lang="en-US" sz="1800" dirty="0"/>
              <a:t>, Jira, </a:t>
            </a:r>
            <a:r>
              <a:rPr lang="en-US" sz="1800" dirty="0" err="1"/>
              <a:t>Gogs</a:t>
            </a:r>
            <a:r>
              <a:rPr lang="en-US" sz="1800" dirty="0"/>
              <a:t>, </a:t>
            </a:r>
            <a:r>
              <a:rPr lang="en-US" sz="1800" dirty="0" err="1"/>
              <a:t>Gitolite</a:t>
            </a:r>
            <a:r>
              <a:rPr lang="en-US" sz="1800" dirty="0"/>
              <a:t>, </a:t>
            </a:r>
            <a:r>
              <a:rPr lang="en-US" sz="1800" dirty="0" err="1"/>
              <a:t>Upsource</a:t>
            </a:r>
            <a:r>
              <a:rPr lang="en-US" sz="1800" dirty="0"/>
              <a:t> </a:t>
            </a:r>
            <a:r>
              <a:rPr lang="ru-RU" sz="1800" dirty="0"/>
              <a:t>и другие.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Большинство решений имеют также </a:t>
            </a:r>
            <a:r>
              <a:rPr lang="en-US" sz="1800" dirty="0"/>
              <a:t>web-</a:t>
            </a:r>
            <a:r>
              <a:rPr lang="ru-RU" sz="1800" dirty="0"/>
              <a:t>интерфейс.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209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992228" cy="889516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Git</a:t>
            </a:r>
            <a:r>
              <a:rPr lang="en-US" sz="3600" b="1" dirty="0"/>
              <a:t>: </a:t>
            </a:r>
            <a:r>
              <a:rPr lang="ru-RU" sz="3600" b="1" dirty="0"/>
              <a:t>загрузка кода в хранилище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71222"/>
            <a:ext cx="7886700" cy="428512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Сохранить </a:t>
            </a:r>
            <a:r>
              <a:rPr lang="ru-RU" sz="2000" dirty="0">
                <a:solidFill>
                  <a:srgbClr val="0070C0"/>
                </a:solidFill>
              </a:rPr>
              <a:t>адрес</a:t>
            </a:r>
            <a:r>
              <a:rPr lang="ru-RU" sz="2000" dirty="0"/>
              <a:t> под именем </a:t>
            </a:r>
            <a:r>
              <a:rPr lang="en-US" sz="2000" dirty="0">
                <a:solidFill>
                  <a:srgbClr val="002060"/>
                </a:solidFill>
              </a:rPr>
              <a:t>origin</a:t>
            </a:r>
            <a:r>
              <a:rPr lang="en-US" sz="2000" dirty="0"/>
              <a:t> (</a:t>
            </a:r>
            <a:r>
              <a:rPr lang="ru-RU" sz="2000" dirty="0"/>
              <a:t>традиционно):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$"/>
            </a:pPr>
            <a:r>
              <a:rPr lang="en-US" sz="1800" dirty="0" err="1">
                <a:solidFill>
                  <a:srgbClr val="7030A0"/>
                </a:solidFill>
              </a:rPr>
              <a:t>git</a:t>
            </a:r>
            <a:r>
              <a:rPr lang="en-US" sz="1800" dirty="0">
                <a:solidFill>
                  <a:srgbClr val="7030A0"/>
                </a:solidFill>
              </a:rPr>
              <a:t> remote add origin </a:t>
            </a:r>
            <a:r>
              <a:rPr lang="en-US" sz="1800" dirty="0">
                <a:solidFill>
                  <a:srgbClr val="0070C0"/>
                </a:solidFill>
              </a:rPr>
              <a:t>https://github.com/user/repo.git </a:t>
            </a:r>
          </a:p>
          <a:p>
            <a:pPr>
              <a:lnSpc>
                <a:spcPct val="120000"/>
              </a:lnSpc>
            </a:pPr>
            <a:r>
              <a:rPr lang="ru-RU" sz="2000" dirty="0"/>
              <a:t>Отправить </a:t>
            </a:r>
            <a:r>
              <a:rPr lang="ru-RU" sz="2000" dirty="0" err="1"/>
              <a:t>коммиты</a:t>
            </a:r>
            <a:r>
              <a:rPr lang="ru-RU" sz="2000" dirty="0"/>
              <a:t> ветви </a:t>
            </a:r>
            <a:r>
              <a:rPr lang="en-US" sz="2000" dirty="0"/>
              <a:t>master</a:t>
            </a:r>
            <a:r>
              <a:rPr lang="ru-RU" sz="2000" dirty="0"/>
              <a:t> на сервер, </a:t>
            </a:r>
            <a:br>
              <a:rPr lang="en-US" sz="2000" dirty="0"/>
            </a:br>
            <a:r>
              <a:rPr lang="ru-RU" sz="2000" dirty="0"/>
              <a:t>указав, что она и на сервере будет называться </a:t>
            </a:r>
            <a:r>
              <a:rPr lang="en-US" sz="2000" dirty="0"/>
              <a:t>master: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$"/>
            </a:pPr>
            <a:r>
              <a:rPr lang="en-US" sz="1800" dirty="0" err="1">
                <a:solidFill>
                  <a:srgbClr val="7030A0"/>
                </a:solidFill>
              </a:rPr>
              <a:t>git</a:t>
            </a:r>
            <a:r>
              <a:rPr lang="en-US" sz="1800" dirty="0">
                <a:solidFill>
                  <a:srgbClr val="7030A0"/>
                </a:solidFill>
              </a:rPr>
              <a:t> push --set-upstream origin </a:t>
            </a:r>
            <a:r>
              <a:rPr lang="en-US" sz="1800" dirty="0">
                <a:solidFill>
                  <a:srgbClr val="00B050"/>
                </a:solidFill>
              </a:rPr>
              <a:t>master</a:t>
            </a:r>
            <a:br>
              <a:rPr lang="en-US" sz="1800" dirty="0"/>
            </a:b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Counting objects: 5, done.</a:t>
            </a:r>
            <a:b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Delta compression using up to 8 threads.</a:t>
            </a:r>
            <a:b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Compressing objects: 100% (2/2), done.</a:t>
            </a:r>
            <a:b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Writing objects: 100% (5/5), 462 bytes | 0 bytes/s, done.</a:t>
            </a:r>
            <a:b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sv-SE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Total 5 (delta 0), reused 0 (delta 0)</a:t>
            </a:r>
            <a:br>
              <a:rPr lang="sv-SE" sz="1600" dirty="0"/>
            </a:br>
            <a:r>
              <a:rPr lang="en-US" sz="1600" dirty="0">
                <a:solidFill>
                  <a:srgbClr val="002060"/>
                </a:solidFill>
              </a:rPr>
              <a:t>To </a:t>
            </a:r>
            <a:r>
              <a:rPr lang="en-US" sz="1600" dirty="0">
                <a:solidFill>
                  <a:srgbClr val="0070C0"/>
                </a:solidFill>
              </a:rPr>
              <a:t>https://github.com/user/repo.git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 * [new branch]      </a:t>
            </a:r>
            <a:r>
              <a:rPr lang="en-US" sz="1600" dirty="0">
                <a:solidFill>
                  <a:srgbClr val="00B050"/>
                </a:solidFill>
              </a:rPr>
              <a:t>master</a:t>
            </a:r>
            <a:r>
              <a:rPr lang="en-US" sz="1600" dirty="0">
                <a:solidFill>
                  <a:srgbClr val="002060"/>
                </a:solidFill>
              </a:rPr>
              <a:t> -&gt; </a:t>
            </a:r>
            <a:r>
              <a:rPr lang="en-US" sz="1600" dirty="0">
                <a:solidFill>
                  <a:srgbClr val="00B050"/>
                </a:solidFill>
              </a:rPr>
              <a:t>master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Branch </a:t>
            </a:r>
            <a:r>
              <a:rPr lang="en-US" sz="1600" dirty="0">
                <a:solidFill>
                  <a:srgbClr val="00B050"/>
                </a:solidFill>
              </a:rPr>
              <a:t>master</a:t>
            </a:r>
            <a:r>
              <a:rPr lang="en-US" sz="1600" dirty="0">
                <a:solidFill>
                  <a:srgbClr val="002060"/>
                </a:solidFill>
              </a:rPr>
              <a:t> set up to track remote branch </a:t>
            </a:r>
            <a:r>
              <a:rPr lang="en-US" sz="1600" dirty="0">
                <a:solidFill>
                  <a:srgbClr val="00B050"/>
                </a:solidFill>
              </a:rPr>
              <a:t>master</a:t>
            </a:r>
            <a:r>
              <a:rPr lang="en-US" sz="1600" dirty="0">
                <a:solidFill>
                  <a:srgbClr val="002060"/>
                </a:solidFill>
              </a:rPr>
              <a:t> from origin.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628651" y="1450566"/>
            <a:ext cx="78867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/>
              <a:t>Задача. </a:t>
            </a:r>
            <a:r>
              <a:rPr lang="ru-RU" dirty="0"/>
              <a:t>Есть код под </a:t>
            </a:r>
            <a:r>
              <a:rPr lang="en-US" dirty="0" err="1"/>
              <a:t>Git</a:t>
            </a:r>
            <a:r>
              <a:rPr lang="ru-RU" dirty="0"/>
              <a:t> и адрес хранилища, куда его нужно отправить.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3667" y="4257276"/>
            <a:ext cx="1794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Здесь может </a:t>
            </a:r>
            <a:br>
              <a:rPr lang="ru-RU" dirty="0"/>
            </a:br>
            <a:r>
              <a:rPr lang="ru-RU" dirty="0"/>
              <a:t>понадобиться </a:t>
            </a:r>
            <a:br>
              <a:rPr lang="ru-RU" dirty="0"/>
            </a:br>
            <a:r>
              <a:rPr lang="ru-RU" dirty="0"/>
              <a:t>ввести пароль.</a:t>
            </a:r>
          </a:p>
        </p:txBody>
      </p:sp>
      <p:cxnSp>
        <p:nvCxnSpPr>
          <p:cNvPr id="9" name="Straight Arrow Connector 8"/>
          <p:cNvCxnSpPr>
            <a:cxnSpLocks/>
            <a:stCxn id="8" idx="1"/>
          </p:cNvCxnSpPr>
          <p:nvPr/>
        </p:nvCxnSpPr>
        <p:spPr>
          <a:xfrm flipH="1" flipV="1">
            <a:off x="3398166" y="4138192"/>
            <a:ext cx="2815501" cy="58074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297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7979469" cy="1325563"/>
          </a:xfrm>
        </p:spPr>
        <p:txBody>
          <a:bodyPr/>
          <a:lstStyle/>
          <a:p>
            <a:r>
              <a:rPr lang="en-US" sz="3600" b="1" dirty="0" err="1">
                <a:solidFill>
                  <a:prstClr val="black"/>
                </a:solidFill>
              </a:rPr>
              <a:t>Git</a:t>
            </a:r>
            <a:r>
              <a:rPr lang="en-US" sz="3600" b="1" dirty="0">
                <a:solidFill>
                  <a:prstClr val="black"/>
                </a:solidFill>
              </a:rPr>
              <a:t>: </a:t>
            </a:r>
            <a:r>
              <a:rPr lang="ru-RU" sz="3600" b="1" dirty="0">
                <a:solidFill>
                  <a:prstClr val="black"/>
                </a:solidFill>
              </a:rPr>
              <a:t>загрузка кода в хранилище (2)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/>
              <a:t>Задача. </a:t>
            </a:r>
            <a:r>
              <a:rPr lang="ru-RU" sz="2000" dirty="0"/>
              <a:t>Сделаны новые </a:t>
            </a:r>
            <a:r>
              <a:rPr lang="ru-RU" sz="2000" dirty="0" err="1"/>
              <a:t>коммиты</a:t>
            </a:r>
            <a:r>
              <a:rPr lang="ru-RU" sz="2000" dirty="0"/>
              <a:t>, нужно добавить их </a:t>
            </a:r>
            <a:br>
              <a:rPr lang="en-US" sz="2000" dirty="0"/>
            </a:br>
            <a:r>
              <a:rPr lang="ru-RU" sz="2000" dirty="0"/>
              <a:t>в удаленное хранилище.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push</a:t>
            </a:r>
            <a:br>
              <a:rPr lang="en-US" sz="2000" dirty="0"/>
            </a:b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Counting objects: 3, done.</a:t>
            </a:r>
            <a:b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Delta compression using up to 8 threads.</a:t>
            </a:r>
            <a:b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Compressing objects: 100% (2/2), done.</a:t>
            </a:r>
            <a:b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Writing objects: 100% (3/3), 325 bytes | 0 bytes/s, done.</a:t>
            </a:r>
            <a:b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sv-SE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Total 3 (delta 0), reused 0 (delta 0)</a:t>
            </a:r>
            <a:br>
              <a:rPr lang="sv-SE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To https://github.com/user/repo.git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   6c81949..10891c2  master -&gt; master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В соответствующей ветви удаленного хранилища </a:t>
            </a:r>
            <a:br>
              <a:rPr lang="ru-RU" sz="2000" dirty="0"/>
            </a:br>
            <a:r>
              <a:rPr lang="ru-RU" sz="2000" dirty="0"/>
              <a:t>не должно быть </a:t>
            </a:r>
            <a:r>
              <a:rPr lang="ru-RU" sz="2000" dirty="0" err="1"/>
              <a:t>коммитов</a:t>
            </a:r>
            <a:r>
              <a:rPr lang="ru-RU" sz="2000" dirty="0"/>
              <a:t>, которых нет локально.</a:t>
            </a:r>
            <a:br>
              <a:rPr lang="ru-RU" sz="2000" dirty="0"/>
            </a:br>
            <a:r>
              <a:rPr lang="ru-RU" sz="2000" dirty="0"/>
              <a:t>(Локальная история должна </a:t>
            </a:r>
            <a:r>
              <a:rPr lang="ru-RU" sz="2000" b="1" dirty="0"/>
              <a:t>опережать</a:t>
            </a:r>
            <a:r>
              <a:rPr lang="ru-RU" sz="2000" dirty="0"/>
              <a:t> удаленную.)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01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8572"/>
            <a:ext cx="7886700" cy="990612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Git</a:t>
            </a:r>
            <a:r>
              <a:rPr lang="en-US" sz="3600" b="1" dirty="0"/>
              <a:t>: </a:t>
            </a:r>
            <a:r>
              <a:rPr lang="ru-RU" sz="3600" b="1" dirty="0"/>
              <a:t>загрузка кода из хранилища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79184"/>
            <a:ext cx="7886700" cy="507716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2400" dirty="0"/>
              <a:t>Нужно скопировать с сервера всё: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$"/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clone https://github.com/user/repo.git</a:t>
            </a:r>
            <a:br>
              <a:rPr lang="en-US" sz="2000" dirty="0">
                <a:solidFill>
                  <a:srgbClr val="7030A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Cloning into '</a:t>
            </a:r>
            <a:r>
              <a:rPr lang="en-US" sz="2000" dirty="0">
                <a:solidFill>
                  <a:srgbClr val="0070C0"/>
                </a:solidFill>
              </a:rPr>
              <a:t>repo</a:t>
            </a:r>
            <a:r>
              <a:rPr lang="en-US" sz="2000" dirty="0">
                <a:solidFill>
                  <a:srgbClr val="002060"/>
                </a:solidFill>
              </a:rPr>
              <a:t>'...</a:t>
            </a:r>
            <a:br>
              <a:rPr lang="en-US" sz="2000" dirty="0"/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remote: Counting objects: 8, done.</a:t>
            </a:r>
            <a:b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remote: Compressing objects: 100% (4/4), done.</a:t>
            </a:r>
            <a:b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remote: Total 8 (delta 0), reused 8 (delta 0), pack-reused 0</a:t>
            </a:r>
            <a:b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Unpacking objects: 100% (8/8), done.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2400" dirty="0"/>
              <a:t>На сервере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2060"/>
                </a:solidFill>
              </a:rPr>
              <a:t>origin</a:t>
            </a:r>
            <a:r>
              <a:rPr lang="en-US" sz="2400" dirty="0"/>
              <a:t>) </a:t>
            </a:r>
            <a:r>
              <a:rPr lang="ru-RU" sz="2400" dirty="0"/>
              <a:t>появились </a:t>
            </a:r>
            <a:r>
              <a:rPr lang="ru-RU" sz="2400" dirty="0" err="1"/>
              <a:t>коммиты</a:t>
            </a:r>
            <a:r>
              <a:rPr lang="ru-RU" sz="2400" dirty="0"/>
              <a:t>, </a:t>
            </a:r>
            <a:br>
              <a:rPr lang="ru-RU" sz="2400" dirty="0"/>
            </a:br>
            <a:r>
              <a:rPr lang="ru-RU" sz="2400" dirty="0"/>
              <a:t>нужно скачать их в локальное хранилище:</a:t>
            </a:r>
          </a:p>
          <a:p>
            <a:pPr>
              <a:lnSpc>
                <a:spcPct val="120000"/>
              </a:lnSpc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fetch origin</a:t>
            </a:r>
            <a:br>
              <a:rPr lang="en-US" sz="2000" dirty="0">
                <a:solidFill>
                  <a:srgbClr val="7030A0"/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remote: Counting objects: 3, done.</a:t>
            </a:r>
            <a:b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remote: Compressing objects: 100% (2/2), done.</a:t>
            </a:r>
            <a:b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remote: Total 3 (delta 0), reused 3 (delta 0), pack-reused 0</a:t>
            </a:r>
            <a:b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5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Unpacking objects: 100% (3/3), done.</a:t>
            </a:r>
            <a:br>
              <a:rPr lang="en-US" sz="1900" dirty="0"/>
            </a:br>
            <a:r>
              <a:rPr lang="en-US" sz="1900" dirty="0">
                <a:solidFill>
                  <a:srgbClr val="002060"/>
                </a:solidFill>
              </a:rPr>
              <a:t>From https://github.com/user/repo</a:t>
            </a:r>
            <a:br>
              <a:rPr lang="en-US" sz="1900" dirty="0">
                <a:solidFill>
                  <a:srgbClr val="002060"/>
                </a:solidFill>
              </a:rPr>
            </a:br>
            <a:r>
              <a:rPr lang="en-US" sz="1900" dirty="0">
                <a:solidFill>
                  <a:srgbClr val="002060"/>
                </a:solidFill>
              </a:rPr>
              <a:t>   10891c2..0cfc640  master     -&gt; origin/master</a:t>
            </a:r>
          </a:p>
          <a:p>
            <a:pPr lvl="1">
              <a:lnSpc>
                <a:spcPct val="120000"/>
              </a:lnSpc>
            </a:pPr>
            <a:r>
              <a:rPr lang="ru-RU" sz="2000" dirty="0"/>
              <a:t>Для всех веток: </a:t>
            </a: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fetch origin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--all</a:t>
            </a:r>
            <a:r>
              <a:rPr lang="en-US" sz="2000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6270095" y="1969150"/>
            <a:ext cx="21934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Каталог, в который</a:t>
            </a:r>
            <a:br>
              <a:rPr lang="ru-RU" dirty="0"/>
            </a:br>
            <a:r>
              <a:rPr lang="ru-RU" dirty="0"/>
              <a:t>будет загружена</a:t>
            </a:r>
            <a:br>
              <a:rPr lang="ru-RU" dirty="0"/>
            </a:br>
            <a:r>
              <a:rPr lang="ru-RU" dirty="0"/>
              <a:t>рабочая копия</a:t>
            </a:r>
            <a:br>
              <a:rPr lang="ru-RU" dirty="0"/>
            </a:br>
            <a:r>
              <a:rPr lang="ru-RU" dirty="0"/>
              <a:t>и хранилище.</a:t>
            </a:r>
          </a:p>
        </p:txBody>
      </p:sp>
      <p:cxnSp>
        <p:nvCxnSpPr>
          <p:cNvPr id="43" name="Straight Arrow Connector 42"/>
          <p:cNvCxnSpPr>
            <a:cxnSpLocks/>
          </p:cNvCxnSpPr>
          <p:nvPr/>
        </p:nvCxnSpPr>
        <p:spPr>
          <a:xfrm flipH="1">
            <a:off x="3661056" y="2160536"/>
            <a:ext cx="2609039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22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52857"/>
          </a:xfrm>
        </p:spPr>
        <p:txBody>
          <a:bodyPr/>
          <a:lstStyle/>
          <a:p>
            <a:r>
              <a:rPr lang="ru-RU" b="1" dirty="0"/>
              <a:t>Обновление</a:t>
            </a:r>
            <a:r>
              <a:rPr lang="en-US" b="1" dirty="0"/>
              <a:t>: </a:t>
            </a:r>
            <a:r>
              <a:rPr lang="ru-RU" b="1" dirty="0"/>
              <a:t>проблема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17" name="Cube 16"/>
          <p:cNvSpPr/>
          <p:nvPr/>
        </p:nvSpPr>
        <p:spPr>
          <a:xfrm>
            <a:off x="628650" y="1523797"/>
            <a:ext cx="1852248" cy="4123216"/>
          </a:xfrm>
          <a:prstGeom prst="cube">
            <a:avLst>
              <a:gd name="adj" fmla="val 15653"/>
            </a:avLst>
          </a:prstGeom>
          <a:ln w="63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08000" rIns="72000" bIns="72000" rtlCol="0" anchor="t"/>
          <a:lstStyle/>
          <a:p>
            <a:pPr algn="ctr"/>
            <a:r>
              <a:rPr lang="ru-RU" dirty="0"/>
              <a:t>Сервер СКВ</a:t>
            </a:r>
          </a:p>
        </p:txBody>
      </p:sp>
      <p:sp>
        <p:nvSpPr>
          <p:cNvPr id="18" name="Can 124"/>
          <p:cNvSpPr/>
          <p:nvPr/>
        </p:nvSpPr>
        <p:spPr>
          <a:xfrm>
            <a:off x="901539" y="2303770"/>
            <a:ext cx="1056272" cy="3111444"/>
          </a:xfrm>
          <a:prstGeom prst="can">
            <a:avLst>
              <a:gd name="adj" fmla="val 1732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72000" rIns="36000" rtlCol="0" anchor="t"/>
          <a:lstStyle/>
          <a:p>
            <a:pPr algn="ctr"/>
            <a:r>
              <a:rPr lang="ru-RU" sz="1400" dirty="0"/>
              <a:t>Общее хранилище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Cube 24"/>
          <p:cNvSpPr/>
          <p:nvPr/>
        </p:nvSpPr>
        <p:spPr>
          <a:xfrm>
            <a:off x="4666586" y="1523797"/>
            <a:ext cx="3922001" cy="4123215"/>
          </a:xfrm>
          <a:prstGeom prst="cube">
            <a:avLst>
              <a:gd name="adj" fmla="val 6508"/>
            </a:avLst>
          </a:prstGeom>
          <a:ln w="63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08000" rIns="72000" bIns="72000" rtlCol="0" anchor="t"/>
          <a:lstStyle/>
          <a:p>
            <a:pPr algn="ctr"/>
            <a:r>
              <a:rPr lang="ru-RU" dirty="0"/>
              <a:t>ПК разработчика</a:t>
            </a:r>
          </a:p>
        </p:txBody>
      </p:sp>
      <p:sp>
        <p:nvSpPr>
          <p:cNvPr id="26" name="Can 124"/>
          <p:cNvSpPr/>
          <p:nvPr/>
        </p:nvSpPr>
        <p:spPr>
          <a:xfrm>
            <a:off x="4904126" y="2303769"/>
            <a:ext cx="1729471" cy="3111443"/>
          </a:xfrm>
          <a:prstGeom prst="can">
            <a:avLst>
              <a:gd name="adj" fmla="val 10815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72000" rIns="36000" rtlCol="0" anchor="t"/>
          <a:lstStyle/>
          <a:p>
            <a:pPr algn="ctr"/>
            <a:r>
              <a:rPr lang="ru-RU" sz="1400" dirty="0"/>
              <a:t>Локальное хранилище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5188065" y="3094687"/>
            <a:ext cx="1155208" cy="2152370"/>
            <a:chOff x="4233025" y="3124596"/>
            <a:chExt cx="1155208" cy="2152370"/>
          </a:xfrm>
        </p:grpSpPr>
        <p:sp>
          <p:nvSpPr>
            <p:cNvPr id="28" name="Oval 27"/>
            <p:cNvSpPr/>
            <p:nvPr/>
          </p:nvSpPr>
          <p:spPr>
            <a:xfrm>
              <a:off x="4667805" y="4054766"/>
              <a:ext cx="292031" cy="29203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</a:t>
              </a:r>
              <a:endParaRPr lang="ru-RU" sz="1600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4667805" y="4533049"/>
              <a:ext cx="292031" cy="29203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B</a:t>
              </a:r>
              <a:endParaRPr lang="ru-RU" sz="1600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4667805" y="4984935"/>
              <a:ext cx="292031" cy="29203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A</a:t>
              </a:r>
              <a:endParaRPr lang="ru-RU" sz="1600" dirty="0"/>
            </a:p>
          </p:txBody>
        </p:sp>
        <p:cxnSp>
          <p:nvCxnSpPr>
            <p:cNvPr id="31" name="Straight Connector 30"/>
            <p:cNvCxnSpPr>
              <a:stCxn id="28" idx="4"/>
              <a:endCxn id="29" idx="0"/>
            </p:cNvCxnSpPr>
            <p:nvPr/>
          </p:nvCxnSpPr>
          <p:spPr>
            <a:xfrm>
              <a:off x="4813821" y="4346797"/>
              <a:ext cx="0" cy="1862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9" idx="4"/>
              <a:endCxn id="30" idx="0"/>
            </p:cNvCxnSpPr>
            <p:nvPr/>
          </p:nvCxnSpPr>
          <p:spPr>
            <a:xfrm>
              <a:off x="4813821" y="4825080"/>
              <a:ext cx="0" cy="15985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4233025" y="3124596"/>
              <a:ext cx="292032" cy="292031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E</a:t>
              </a:r>
              <a:endParaRPr lang="ru-RU" sz="1600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4233025" y="3602879"/>
              <a:ext cx="292032" cy="292031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D</a:t>
              </a:r>
              <a:endParaRPr lang="ru-RU" sz="1600" dirty="0"/>
            </a:p>
          </p:txBody>
        </p:sp>
        <p:cxnSp>
          <p:nvCxnSpPr>
            <p:cNvPr id="37" name="Straight Connector 36"/>
            <p:cNvCxnSpPr>
              <a:stCxn id="34" idx="4"/>
              <a:endCxn id="35" idx="0"/>
            </p:cNvCxnSpPr>
            <p:nvPr/>
          </p:nvCxnSpPr>
          <p:spPr>
            <a:xfrm>
              <a:off x="4379041" y="3416627"/>
              <a:ext cx="0" cy="1862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5" idx="5"/>
              <a:endCxn id="28" idx="1"/>
            </p:cNvCxnSpPr>
            <p:nvPr/>
          </p:nvCxnSpPr>
          <p:spPr>
            <a:xfrm>
              <a:off x="4482289" y="3852143"/>
              <a:ext cx="228291" cy="24539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5096201" y="3124596"/>
              <a:ext cx="292032" cy="29203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G</a:t>
              </a:r>
              <a:endParaRPr lang="ru-RU" sz="1600" b="1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096201" y="3602879"/>
              <a:ext cx="292032" cy="29203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F</a:t>
              </a:r>
              <a:endParaRPr lang="ru-RU" sz="1600" dirty="0"/>
            </a:p>
          </p:txBody>
        </p:sp>
        <p:cxnSp>
          <p:nvCxnSpPr>
            <p:cNvPr id="45" name="Straight Connector 44"/>
            <p:cNvCxnSpPr>
              <a:stCxn id="43" idx="4"/>
              <a:endCxn id="44" idx="0"/>
            </p:cNvCxnSpPr>
            <p:nvPr/>
          </p:nvCxnSpPr>
          <p:spPr>
            <a:xfrm>
              <a:off x="5242217" y="3416627"/>
              <a:ext cx="0" cy="18625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44" idx="3"/>
              <a:endCxn id="28" idx="7"/>
            </p:cNvCxnSpPr>
            <p:nvPr/>
          </p:nvCxnSpPr>
          <p:spPr>
            <a:xfrm flipH="1">
              <a:off x="4917067" y="3852143"/>
              <a:ext cx="221901" cy="24539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Flowchart: Off-page Connector 50"/>
          <p:cNvSpPr/>
          <p:nvPr/>
        </p:nvSpPr>
        <p:spPr>
          <a:xfrm rot="5400000">
            <a:off x="6776457" y="2693017"/>
            <a:ext cx="450129" cy="1095369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rIns="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master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2" name="Flowchart: Off-page Connector 51"/>
          <p:cNvSpPr/>
          <p:nvPr/>
        </p:nvSpPr>
        <p:spPr>
          <a:xfrm rot="16200000" flipH="1">
            <a:off x="3962023" y="2346621"/>
            <a:ext cx="450129" cy="1788159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rIns="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origin/master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3" name="Flowchart: Multidocument 52"/>
          <p:cNvSpPr/>
          <p:nvPr/>
        </p:nvSpPr>
        <p:spPr>
          <a:xfrm>
            <a:off x="6892193" y="3958127"/>
            <a:ext cx="1314026" cy="1382056"/>
          </a:xfrm>
          <a:prstGeom prst="flowChartMultidocumen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рабочая копия</a:t>
            </a:r>
            <a:r>
              <a:rPr lang="en-US" dirty="0"/>
              <a:t> (G)</a:t>
            </a:r>
            <a:endParaRPr lang="ru-RU" dirty="0"/>
          </a:p>
        </p:txBody>
      </p:sp>
      <p:sp>
        <p:nvSpPr>
          <p:cNvPr id="54" name="Flowchart: Off-page Connector 53"/>
          <p:cNvSpPr/>
          <p:nvPr/>
        </p:nvSpPr>
        <p:spPr>
          <a:xfrm rot="5400000">
            <a:off x="1966335" y="2693015"/>
            <a:ext cx="450129" cy="1095369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rIns="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master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1251177" y="3095069"/>
            <a:ext cx="292031" cy="2152370"/>
            <a:chOff x="1297107" y="3145936"/>
            <a:chExt cx="292031" cy="215237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1297107" y="4076106"/>
              <a:ext cx="292031" cy="29203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</a:t>
              </a:r>
              <a:endParaRPr lang="ru-RU" sz="1600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1297107" y="4554389"/>
              <a:ext cx="292031" cy="29203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B</a:t>
              </a:r>
              <a:endParaRPr lang="ru-RU" sz="1600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1297107" y="5006275"/>
              <a:ext cx="292031" cy="29203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A</a:t>
              </a:r>
              <a:endParaRPr lang="ru-RU" sz="1600" dirty="0"/>
            </a:p>
          </p:txBody>
        </p:sp>
        <p:cxnSp>
          <p:nvCxnSpPr>
            <p:cNvPr id="23" name="Straight Connector 22"/>
            <p:cNvCxnSpPr>
              <a:stCxn id="20" idx="4"/>
              <a:endCxn id="21" idx="0"/>
            </p:cNvCxnSpPr>
            <p:nvPr/>
          </p:nvCxnSpPr>
          <p:spPr>
            <a:xfrm>
              <a:off x="1443123" y="4368137"/>
              <a:ext cx="0" cy="186253"/>
            </a:xfrm>
            <a:prstGeom prst="line">
              <a:avLst/>
            </a:pr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4"/>
              <a:endCxn id="22" idx="0"/>
            </p:cNvCxnSpPr>
            <p:nvPr/>
          </p:nvCxnSpPr>
          <p:spPr>
            <a:xfrm>
              <a:off x="1443123" y="4846420"/>
              <a:ext cx="0" cy="159856"/>
            </a:xfrm>
            <a:prstGeom prst="line">
              <a:avLst/>
            </a:pr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1297107" y="3145936"/>
              <a:ext cx="292031" cy="292031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E</a:t>
              </a:r>
              <a:endParaRPr lang="ru-RU" sz="1600" dirty="0"/>
            </a:p>
          </p:txBody>
        </p:sp>
        <p:sp>
          <p:nvSpPr>
            <p:cNvPr id="64" name="Oval 63"/>
            <p:cNvSpPr/>
            <p:nvPr/>
          </p:nvSpPr>
          <p:spPr>
            <a:xfrm>
              <a:off x="1297107" y="3624219"/>
              <a:ext cx="292031" cy="292031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D</a:t>
              </a:r>
              <a:endParaRPr lang="ru-RU" sz="1600" dirty="0"/>
            </a:p>
          </p:txBody>
        </p:sp>
        <p:cxnSp>
          <p:nvCxnSpPr>
            <p:cNvPr id="65" name="Straight Connector 64"/>
            <p:cNvCxnSpPr>
              <a:stCxn id="63" idx="4"/>
              <a:endCxn id="64" idx="0"/>
            </p:cNvCxnSpPr>
            <p:nvPr/>
          </p:nvCxnSpPr>
          <p:spPr>
            <a:xfrm>
              <a:off x="1443123" y="3437967"/>
              <a:ext cx="0" cy="186253"/>
            </a:xfrm>
            <a:prstGeom prst="line">
              <a:avLst/>
            </a:pr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64" idx="4"/>
              <a:endCxn id="20" idx="0"/>
            </p:cNvCxnSpPr>
            <p:nvPr/>
          </p:nvCxnSpPr>
          <p:spPr>
            <a:xfrm>
              <a:off x="1443123" y="3916250"/>
              <a:ext cx="0" cy="159856"/>
            </a:xfrm>
            <a:prstGeom prst="line">
              <a:avLst/>
            </a:pr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0" name="Connector: Curved 69"/>
          <p:cNvCxnSpPr>
            <a:stCxn id="63" idx="5"/>
            <a:endCxn id="34" idx="3"/>
          </p:cNvCxnSpPr>
          <p:nvPr/>
        </p:nvCxnSpPr>
        <p:spPr>
          <a:xfrm rot="5400000" flipH="1" flipV="1">
            <a:off x="3365445" y="1478946"/>
            <a:ext cx="382" cy="3730391"/>
          </a:xfrm>
          <a:prstGeom prst="curvedConnector3">
            <a:avLst>
              <a:gd name="adj1" fmla="val -129552094"/>
            </a:avLst>
          </a:prstGeom>
          <a:ln w="19050">
            <a:solidFill>
              <a:schemeClr val="bg1">
                <a:lumMod val="50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Curved 71"/>
          <p:cNvCxnSpPr>
            <a:stCxn id="64" idx="5"/>
            <a:endCxn id="35" idx="3"/>
          </p:cNvCxnSpPr>
          <p:nvPr/>
        </p:nvCxnSpPr>
        <p:spPr>
          <a:xfrm rot="5400000" flipH="1" flipV="1">
            <a:off x="3365445" y="1957229"/>
            <a:ext cx="382" cy="3730391"/>
          </a:xfrm>
          <a:prstGeom prst="curvedConnector3">
            <a:avLst>
              <a:gd name="adj1" fmla="val -124233508"/>
            </a:avLst>
          </a:prstGeom>
          <a:ln w="19050">
            <a:solidFill>
              <a:schemeClr val="bg1">
                <a:lumMod val="50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088740" y="3867569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fetch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511592" y="2572195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Как совместить?</a:t>
            </a:r>
          </a:p>
        </p:txBody>
      </p:sp>
      <p:cxnSp>
        <p:nvCxnSpPr>
          <p:cNvPr id="47" name="Connector: Curved 46"/>
          <p:cNvCxnSpPr>
            <a:cxnSpLocks/>
            <a:stCxn id="54" idx="0"/>
            <a:endCxn id="52" idx="0"/>
          </p:cNvCxnSpPr>
          <p:nvPr/>
        </p:nvCxnSpPr>
        <p:spPr>
          <a:xfrm>
            <a:off x="2739084" y="3240700"/>
            <a:ext cx="553924" cy="1"/>
          </a:xfrm>
          <a:prstGeom prst="curvedConnector3">
            <a:avLst>
              <a:gd name="adj1" fmla="val 50000"/>
            </a:avLst>
          </a:prstGeom>
          <a:ln w="19050">
            <a:solidFill>
              <a:schemeClr val="bg1">
                <a:lumMod val="50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327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Обновление</a:t>
            </a:r>
            <a:r>
              <a:rPr lang="en-US" b="1" dirty="0"/>
              <a:t>:</a:t>
            </a:r>
            <a:r>
              <a:rPr lang="ru-RU" b="1" dirty="0"/>
              <a:t> решение </a:t>
            </a:r>
            <a:r>
              <a:rPr lang="en-US" b="1" dirty="0"/>
              <a:t>(I)</a:t>
            </a:r>
            <a:endParaRPr lang="ru-RU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724152" y="4959638"/>
            <a:ext cx="7695696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B050"/>
                </a:solidFill>
              </a:rPr>
              <a:t>История остается линейной, ветвление исчезает.</a:t>
            </a:r>
          </a:p>
          <a:p>
            <a:pPr marL="285750" indent="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</a:rPr>
              <a:t>История искажается: изменяются </a:t>
            </a:r>
            <a:r>
              <a:rPr lang="ru-RU" sz="2000" dirty="0" err="1">
                <a:solidFill>
                  <a:srgbClr val="0070C0"/>
                </a:solidFill>
              </a:rPr>
              <a:t>коммиты</a:t>
            </a:r>
            <a:r>
              <a:rPr lang="ru-RU" sz="2000" dirty="0">
                <a:solidFill>
                  <a:srgbClr val="0070C0"/>
                </a:solidFill>
              </a:rPr>
              <a:t> и их порядок.</a:t>
            </a:r>
          </a:p>
          <a:p>
            <a:pPr marL="285750" indent="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</a:rPr>
              <a:t>Возможны ошибки программиста при переносе </a:t>
            </a:r>
            <a:r>
              <a:rPr lang="ru-RU" sz="2000" dirty="0" err="1">
                <a:solidFill>
                  <a:srgbClr val="FF0000"/>
                </a:solidFill>
              </a:rPr>
              <a:t>коммитов</a:t>
            </a:r>
            <a:r>
              <a:rPr lang="ru-RU" sz="2000" dirty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628650" y="1961623"/>
            <a:ext cx="7891957" cy="2530808"/>
            <a:chOff x="623393" y="1690689"/>
            <a:chExt cx="7891957" cy="2530808"/>
          </a:xfrm>
        </p:grpSpPr>
        <p:grpSp>
          <p:nvGrpSpPr>
            <p:cNvPr id="9" name="Group 8"/>
            <p:cNvGrpSpPr/>
            <p:nvPr/>
          </p:nvGrpSpPr>
          <p:grpSpPr>
            <a:xfrm>
              <a:off x="623393" y="1984566"/>
              <a:ext cx="3777591" cy="1312094"/>
              <a:chOff x="687569" y="4802394"/>
              <a:chExt cx="3692056" cy="1282385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205357" y="5679552"/>
                <a:ext cx="405226" cy="405227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B</a:t>
                </a:r>
                <a:endParaRPr lang="ru-RU" sz="2000" dirty="0"/>
              </a:p>
            </p:txBody>
          </p:sp>
          <p:cxnSp>
            <p:nvCxnSpPr>
              <p:cNvPr id="11" name="Straight Arrow Connector 10"/>
              <p:cNvCxnSpPr>
                <a:endCxn id="10" idx="2"/>
              </p:cNvCxnSpPr>
              <p:nvPr/>
            </p:nvCxnSpPr>
            <p:spPr>
              <a:xfrm>
                <a:off x="687569" y="5882166"/>
                <a:ext cx="51778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/>
              <p:nvPr/>
            </p:nvSpPr>
            <p:spPr>
              <a:xfrm>
                <a:off x="2128371" y="5679552"/>
                <a:ext cx="405226" cy="405227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C</a:t>
                </a:r>
                <a:endParaRPr lang="ru-RU" sz="2000" dirty="0"/>
              </a:p>
            </p:txBody>
          </p:sp>
          <p:cxnSp>
            <p:nvCxnSpPr>
              <p:cNvPr id="13" name="Straight Arrow Connector 12"/>
              <p:cNvCxnSpPr>
                <a:stCxn id="10" idx="6"/>
                <a:endCxn id="12" idx="2"/>
              </p:cNvCxnSpPr>
              <p:nvPr/>
            </p:nvCxnSpPr>
            <p:spPr>
              <a:xfrm>
                <a:off x="1610583" y="5882166"/>
                <a:ext cx="51778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3051385" y="5679552"/>
                <a:ext cx="405226" cy="405227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D</a:t>
                </a:r>
                <a:endParaRPr lang="ru-RU" sz="2000" dirty="0"/>
              </a:p>
            </p:txBody>
          </p:sp>
          <p:cxnSp>
            <p:nvCxnSpPr>
              <p:cNvPr id="15" name="Straight Arrow Connector 14"/>
              <p:cNvCxnSpPr>
                <a:stCxn id="12" idx="6"/>
                <a:endCxn id="14" idx="2"/>
              </p:cNvCxnSpPr>
              <p:nvPr/>
            </p:nvCxnSpPr>
            <p:spPr>
              <a:xfrm>
                <a:off x="2533597" y="5882166"/>
                <a:ext cx="51778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/>
              <p:cNvSpPr/>
              <p:nvPr/>
            </p:nvSpPr>
            <p:spPr>
              <a:xfrm>
                <a:off x="3051385" y="4802394"/>
                <a:ext cx="405226" cy="405227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F</a:t>
                </a:r>
                <a:endParaRPr lang="ru-RU" sz="2000" dirty="0"/>
              </a:p>
            </p:txBody>
          </p:sp>
          <p:cxnSp>
            <p:nvCxnSpPr>
              <p:cNvPr id="17" name="Straight Arrow Connector 16"/>
              <p:cNvCxnSpPr>
                <a:endCxn id="16" idx="2"/>
              </p:cNvCxnSpPr>
              <p:nvPr/>
            </p:nvCxnSpPr>
            <p:spPr>
              <a:xfrm>
                <a:off x="2598747" y="5005008"/>
                <a:ext cx="45263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2330983" y="5005008"/>
                <a:ext cx="267764" cy="66643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/>
              <p:nvPr/>
            </p:nvSpPr>
            <p:spPr>
              <a:xfrm>
                <a:off x="3974399" y="5679552"/>
                <a:ext cx="405226" cy="405227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E</a:t>
                </a:r>
                <a:endParaRPr lang="ru-RU" sz="2000" dirty="0"/>
              </a:p>
            </p:txBody>
          </p:sp>
          <p:cxnSp>
            <p:nvCxnSpPr>
              <p:cNvPr id="20" name="Straight Arrow Connector 19"/>
              <p:cNvCxnSpPr>
                <a:stCxn id="14" idx="6"/>
                <a:endCxn id="19" idx="2"/>
              </p:cNvCxnSpPr>
              <p:nvPr/>
            </p:nvCxnSpPr>
            <p:spPr>
              <a:xfrm>
                <a:off x="3456611" y="5882166"/>
                <a:ext cx="51778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3974399" y="4802394"/>
                <a:ext cx="405226" cy="405227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G</a:t>
                </a:r>
                <a:endParaRPr lang="ru-RU" sz="2000" dirty="0"/>
              </a:p>
            </p:txBody>
          </p:sp>
          <p:cxnSp>
            <p:nvCxnSpPr>
              <p:cNvPr id="22" name="Straight Arrow Connector 21"/>
              <p:cNvCxnSpPr>
                <a:stCxn id="16" idx="6"/>
                <a:endCxn id="21" idx="2"/>
              </p:cNvCxnSpPr>
              <p:nvPr/>
            </p:nvCxnSpPr>
            <p:spPr>
              <a:xfrm>
                <a:off x="3456611" y="5005008"/>
                <a:ext cx="51778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Oval 27"/>
            <p:cNvSpPr/>
            <p:nvPr/>
          </p:nvSpPr>
          <p:spPr>
            <a:xfrm>
              <a:off x="3692301" y="3798764"/>
              <a:ext cx="414614" cy="41461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C</a:t>
              </a:r>
              <a:endParaRPr lang="ru-RU" sz="2000" dirty="0"/>
            </a:p>
          </p:txBody>
        </p:sp>
        <p:cxnSp>
          <p:nvCxnSpPr>
            <p:cNvPr id="29" name="Straight Arrow Connector 28"/>
            <p:cNvCxnSpPr>
              <a:endCxn id="28" idx="2"/>
            </p:cNvCxnSpPr>
            <p:nvPr/>
          </p:nvCxnSpPr>
          <p:spPr>
            <a:xfrm>
              <a:off x="3162517" y="4006073"/>
              <a:ext cx="5297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636698" y="3798764"/>
              <a:ext cx="414614" cy="4146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D</a:t>
              </a:r>
              <a:endParaRPr lang="ru-RU" sz="2000" dirty="0"/>
            </a:p>
          </p:txBody>
        </p:sp>
        <p:cxnSp>
          <p:nvCxnSpPr>
            <p:cNvPr id="31" name="Straight Arrow Connector 30"/>
            <p:cNvCxnSpPr>
              <a:stCxn id="28" idx="6"/>
              <a:endCxn id="30" idx="2"/>
            </p:cNvCxnSpPr>
            <p:nvPr/>
          </p:nvCxnSpPr>
          <p:spPr>
            <a:xfrm>
              <a:off x="4106915" y="4006073"/>
              <a:ext cx="5297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5581096" y="3798764"/>
              <a:ext cx="414614" cy="4146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E</a:t>
              </a:r>
              <a:endParaRPr lang="ru-RU" sz="2000" dirty="0"/>
            </a:p>
          </p:txBody>
        </p:sp>
        <p:cxnSp>
          <p:nvCxnSpPr>
            <p:cNvPr id="33" name="Straight Arrow Connector 32"/>
            <p:cNvCxnSpPr>
              <a:stCxn id="30" idx="6"/>
              <a:endCxn id="32" idx="2"/>
            </p:cNvCxnSpPr>
            <p:nvPr/>
          </p:nvCxnSpPr>
          <p:spPr>
            <a:xfrm>
              <a:off x="5051312" y="4006073"/>
              <a:ext cx="5297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6904422" y="2901286"/>
              <a:ext cx="414614" cy="41461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cxnSp>
          <p:nvCxnSpPr>
            <p:cNvPr id="36" name="Straight Arrow Connector 35"/>
            <p:cNvCxnSpPr>
              <a:endCxn id="35" idx="2"/>
            </p:cNvCxnSpPr>
            <p:nvPr/>
          </p:nvCxnSpPr>
          <p:spPr>
            <a:xfrm>
              <a:off x="6441298" y="3108595"/>
              <a:ext cx="46312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2" idx="7"/>
            </p:cNvCxnSpPr>
            <p:nvPr/>
          </p:nvCxnSpPr>
          <p:spPr>
            <a:xfrm flipV="1">
              <a:off x="5934991" y="3108595"/>
              <a:ext cx="506307" cy="7508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35" idx="6"/>
              <a:endCxn id="47" idx="2"/>
            </p:cNvCxnSpPr>
            <p:nvPr/>
          </p:nvCxnSpPr>
          <p:spPr>
            <a:xfrm>
              <a:off x="7319036" y="3108595"/>
              <a:ext cx="534495" cy="80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Pie 26"/>
            <p:cNvSpPr/>
            <p:nvPr/>
          </p:nvSpPr>
          <p:spPr>
            <a:xfrm>
              <a:off x="6912324" y="2909324"/>
              <a:ext cx="389734" cy="389734"/>
            </a:xfrm>
            <a:prstGeom prst="pie">
              <a:avLst>
                <a:gd name="adj1" fmla="val 7929999"/>
                <a:gd name="adj2" fmla="val 18629033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F</a:t>
              </a:r>
              <a:r>
                <a:rPr lang="en-US" sz="2000" b="1" dirty="0">
                  <a:solidFill>
                    <a:schemeClr val="tx1"/>
                  </a:solidFill>
                </a:rPr>
                <a:t>’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9"/>
            <p:cNvSpPr/>
            <p:nvPr/>
          </p:nvSpPr>
          <p:spPr>
            <a:xfrm>
              <a:off x="2263243" y="1690689"/>
              <a:ext cx="2352731" cy="945269"/>
            </a:xfrm>
            <a:prstGeom prst="roundRect">
              <a:avLst/>
            </a:prstGeom>
            <a:noFill/>
            <a:ln w="2222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Rounded Rectangle 10"/>
            <p:cNvSpPr/>
            <p:nvPr/>
          </p:nvSpPr>
          <p:spPr>
            <a:xfrm>
              <a:off x="6162619" y="2635958"/>
              <a:ext cx="2352731" cy="945269"/>
            </a:xfrm>
            <a:prstGeom prst="roundRect">
              <a:avLst/>
            </a:prstGeom>
            <a:noFill/>
            <a:ln w="2222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4" name="Curved Connector 11"/>
            <p:cNvCxnSpPr>
              <a:stCxn id="42" idx="3"/>
              <a:endCxn id="43" idx="1"/>
            </p:cNvCxnSpPr>
            <p:nvPr/>
          </p:nvCxnSpPr>
          <p:spPr>
            <a:xfrm>
              <a:off x="4615974" y="2163324"/>
              <a:ext cx="1546645" cy="945269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7853531" y="2909324"/>
              <a:ext cx="414614" cy="41461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8" name="Pie 26"/>
            <p:cNvSpPr/>
            <p:nvPr/>
          </p:nvSpPr>
          <p:spPr>
            <a:xfrm>
              <a:off x="7861433" y="2917362"/>
              <a:ext cx="389734" cy="389734"/>
            </a:xfrm>
            <a:prstGeom prst="pie">
              <a:avLst>
                <a:gd name="adj1" fmla="val 7929999"/>
                <a:gd name="adj2" fmla="val 18629033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G</a:t>
              </a:r>
              <a:r>
                <a:rPr lang="en-US" sz="2000" b="1" dirty="0">
                  <a:solidFill>
                    <a:schemeClr val="tx1"/>
                  </a:solidFill>
                </a:rPr>
                <a:t>’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Flowchart: Off-page Connector 57"/>
            <p:cNvSpPr/>
            <p:nvPr/>
          </p:nvSpPr>
          <p:spPr>
            <a:xfrm>
              <a:off x="7831235" y="1705798"/>
              <a:ext cx="450129" cy="1095369"/>
            </a:xfrm>
            <a:prstGeom prst="flowChartOffpageConnec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0" rIns="0"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master</a:t>
              </a:r>
              <a:endParaRPr lang="ru-RU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9" name="Flowchart: Off-page Connector 58"/>
            <p:cNvSpPr/>
            <p:nvPr/>
          </p:nvSpPr>
          <p:spPr>
            <a:xfrm rot="5400000">
              <a:off x="6779723" y="3084578"/>
              <a:ext cx="450129" cy="1823709"/>
            </a:xfrm>
            <a:prstGeom prst="flowChartOffpage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rIns="0"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r>
                <a:rPr lang="en-US" dirty="0">
                  <a:solidFill>
                    <a:schemeClr val="accent4">
                      <a:lumMod val="50000"/>
                    </a:schemeClr>
                  </a:solidFill>
                </a:rPr>
                <a:t>origin/master</a:t>
              </a:r>
              <a:endParaRPr lang="ru-RU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792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29866"/>
          </a:xfrm>
        </p:spPr>
        <p:txBody>
          <a:bodyPr/>
          <a:lstStyle/>
          <a:p>
            <a:r>
              <a:rPr lang="en-US" b="1" dirty="0" err="1"/>
              <a:t>Git</a:t>
            </a:r>
            <a:r>
              <a:rPr lang="en-US" b="1" dirty="0"/>
              <a:t>: </a:t>
            </a:r>
            <a:r>
              <a:rPr lang="ru-RU" b="1" dirty="0"/>
              <a:t>перенос ветви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4993"/>
            <a:ext cx="7886700" cy="496135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Текущая ветвь — </a:t>
            </a:r>
            <a:r>
              <a:rPr lang="en-US" sz="2000" dirty="0">
                <a:solidFill>
                  <a:srgbClr val="002060"/>
                </a:solidFill>
              </a:rPr>
              <a:t>master</a:t>
            </a:r>
            <a:r>
              <a:rPr lang="ru-RU" sz="2000" dirty="0"/>
              <a:t>.</a:t>
            </a:r>
            <a:r>
              <a:rPr lang="en-US" sz="2000" dirty="0"/>
              <a:t> </a:t>
            </a:r>
            <a:r>
              <a:rPr lang="ru-RU" sz="2000" dirty="0"/>
              <a:t>Нужно перенести из </a:t>
            </a:r>
            <a:r>
              <a:rPr lang="en-US" sz="2000" dirty="0">
                <a:solidFill>
                  <a:srgbClr val="002060"/>
                </a:solidFill>
              </a:rPr>
              <a:t>master</a:t>
            </a:r>
            <a:r>
              <a:rPr lang="en-US" sz="2000" dirty="0"/>
              <a:t> </a:t>
            </a:r>
            <a:r>
              <a:rPr lang="ru-RU" sz="2000" dirty="0" err="1"/>
              <a:t>коммиты</a:t>
            </a:r>
            <a:r>
              <a:rPr lang="ru-RU" sz="2000" dirty="0"/>
              <a:t>, которых нет в </a:t>
            </a:r>
            <a:r>
              <a:rPr lang="en-US" sz="2000" dirty="0">
                <a:solidFill>
                  <a:srgbClr val="002060"/>
                </a:solidFill>
              </a:rPr>
              <a:t>origin/master</a:t>
            </a:r>
            <a:r>
              <a:rPr lang="en-US" sz="2000" dirty="0"/>
              <a:t>, </a:t>
            </a:r>
            <a:r>
              <a:rPr lang="ru-RU" sz="2000" dirty="0"/>
              <a:t>поверх последней.</a:t>
            </a:r>
            <a:endParaRPr lang="en-US" sz="2000" dirty="0"/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rebase origin/master</a:t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1600" i="1" dirty="0">
                <a:solidFill>
                  <a:srgbClr val="0070C0"/>
                </a:solidFill>
              </a:rPr>
              <a:t>(вывод зависит от состояния истории)</a:t>
            </a:r>
            <a:endParaRPr lang="en-US" sz="1600" i="1" dirty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</a:pPr>
            <a:r>
              <a:rPr lang="ru-RU" sz="2000" dirty="0"/>
              <a:t>Работает для любых ветвей, не только при обновлении.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ru-RU" sz="2000" dirty="0">
                <a:solidFill>
                  <a:srgbClr val="FF0000"/>
                </a:solidFill>
              </a:rPr>
              <a:t>Возможны конфликты (когда наложить изменения нельзя).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rebase --abort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dirty="0"/>
              <a:t>В </a:t>
            </a:r>
            <a:r>
              <a:rPr lang="en-US" sz="2000" dirty="0">
                <a:solidFill>
                  <a:srgbClr val="002060"/>
                </a:solidFill>
              </a:rPr>
              <a:t>master</a:t>
            </a:r>
            <a:r>
              <a:rPr lang="en-US" sz="2000" dirty="0"/>
              <a:t> </a:t>
            </a:r>
            <a:r>
              <a:rPr lang="ru-RU" sz="2000" dirty="0"/>
              <a:t>нет </a:t>
            </a:r>
            <a:r>
              <a:rPr lang="ru-RU" sz="2000" dirty="0" err="1"/>
              <a:t>коммитов</a:t>
            </a:r>
            <a:r>
              <a:rPr lang="ru-RU" sz="2000" dirty="0"/>
              <a:t>, которых нет</a:t>
            </a:r>
            <a:br>
              <a:rPr lang="ru-RU" sz="2000" dirty="0"/>
            </a:br>
            <a:r>
              <a:rPr lang="ru-RU" sz="2000" dirty="0"/>
              <a:t>в </a:t>
            </a:r>
            <a:r>
              <a:rPr lang="en-US" sz="2000" dirty="0">
                <a:solidFill>
                  <a:srgbClr val="002060"/>
                </a:solidFill>
              </a:rPr>
              <a:t>origin/master</a:t>
            </a:r>
            <a:r>
              <a:rPr lang="en-US" sz="2000" dirty="0"/>
              <a:t> (</a:t>
            </a:r>
            <a:r>
              <a:rPr lang="ru-RU" sz="2000" dirty="0"/>
              <a:t>т. е. локальных изменений нет).</a:t>
            </a:r>
          </a:p>
          <a:p>
            <a:pPr lvl="1">
              <a:lnSpc>
                <a:spcPct val="100000"/>
              </a:lnSpc>
            </a:pPr>
            <a:r>
              <a:rPr lang="en-US" sz="2000" dirty="0" err="1">
                <a:solidFill>
                  <a:srgbClr val="7030A0"/>
                </a:solidFill>
              </a:rPr>
              <a:t>git</a:t>
            </a:r>
            <a:r>
              <a:rPr lang="en-US" sz="2000" dirty="0">
                <a:solidFill>
                  <a:srgbClr val="7030A0"/>
                </a:solidFill>
              </a:rPr>
              <a:t> pull --</a:t>
            </a:r>
            <a:r>
              <a:rPr lang="en-US" sz="2000" dirty="0" err="1">
                <a:solidFill>
                  <a:srgbClr val="7030A0"/>
                </a:solidFill>
              </a:rPr>
              <a:t>ff</a:t>
            </a:r>
            <a:r>
              <a:rPr lang="en-US" sz="2000" dirty="0">
                <a:solidFill>
                  <a:srgbClr val="7030A0"/>
                </a:solidFill>
              </a:rPr>
              <a:t>-only</a:t>
            </a:r>
            <a:br>
              <a:rPr lang="en-US" sz="2000" dirty="0">
                <a:solidFill>
                  <a:srgbClr val="7030A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Updating 10891c2..0cfc640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Fast-forward</a:t>
            </a:r>
            <a:br>
              <a:rPr lang="en-US" sz="2000" dirty="0"/>
            </a:b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file.txt | 1 +</a:t>
            </a:r>
            <a:b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1 file changed, 1 insertion(+)</a:t>
            </a:r>
            <a:endParaRPr lang="ru-RU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ru-RU" sz="2000" dirty="0"/>
              <a:t>Если локальные изменения есть, не сработает.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703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Обновление</a:t>
            </a:r>
            <a:r>
              <a:rPr lang="en-US" b="1" dirty="0"/>
              <a:t>:</a:t>
            </a:r>
            <a:r>
              <a:rPr lang="ru-RU" b="1" dirty="0"/>
              <a:t> решение </a:t>
            </a:r>
            <a:r>
              <a:rPr lang="en-US" b="1" dirty="0"/>
              <a:t>(II)</a:t>
            </a:r>
            <a:endParaRPr lang="ru-RU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709931" y="3825726"/>
            <a:ext cx="7255510" cy="25306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</a:rPr>
              <a:t>История становится нелинейной: 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возникают </a:t>
            </a:r>
            <a:r>
              <a:rPr lang="en-US" sz="2000" dirty="0">
                <a:solidFill>
                  <a:srgbClr val="FF0000"/>
                </a:solidFill>
              </a:rPr>
              <a:t>merge commits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(M).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</a:rPr>
              <a:t>Если работа велась параллельно,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это остается видно.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B050"/>
                </a:solidFill>
              </a:rPr>
              <a:t>Совмещаются только последние версии — меньше риск 	ошибиться программисту.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B050"/>
                </a:solidFill>
              </a:rPr>
              <a:t>Все версии неприкосновенны.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072812" y="1690689"/>
            <a:ext cx="6998375" cy="3316764"/>
            <a:chOff x="967066" y="1613433"/>
            <a:chExt cx="6998375" cy="3316764"/>
          </a:xfrm>
        </p:grpSpPr>
        <p:sp>
          <p:nvSpPr>
            <p:cNvPr id="10" name="Oval 9"/>
            <p:cNvSpPr/>
            <p:nvPr/>
          </p:nvSpPr>
          <p:spPr>
            <a:xfrm>
              <a:off x="1419593" y="2510912"/>
              <a:ext cx="569126" cy="56912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B</a:t>
              </a:r>
              <a:endParaRPr lang="ru-RU" sz="2400" dirty="0"/>
            </a:p>
          </p:txBody>
        </p:sp>
        <p:cxnSp>
          <p:nvCxnSpPr>
            <p:cNvPr id="11" name="Straight Arrow Connector 10"/>
            <p:cNvCxnSpPr>
              <a:endCxn id="10" idx="2"/>
            </p:cNvCxnSpPr>
            <p:nvPr/>
          </p:nvCxnSpPr>
          <p:spPr>
            <a:xfrm>
              <a:off x="967066" y="2795474"/>
              <a:ext cx="452528" cy="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2566100" y="2510911"/>
              <a:ext cx="569126" cy="56912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</a:t>
              </a:r>
              <a:endParaRPr lang="ru-RU" sz="2400" dirty="0"/>
            </a:p>
          </p:txBody>
        </p:sp>
        <p:cxnSp>
          <p:nvCxnSpPr>
            <p:cNvPr id="13" name="Straight Arrow Connector 12"/>
            <p:cNvCxnSpPr>
              <a:stCxn id="10" idx="6"/>
              <a:endCxn id="12" idx="2"/>
            </p:cNvCxnSpPr>
            <p:nvPr/>
          </p:nvCxnSpPr>
          <p:spPr>
            <a:xfrm flipV="1">
              <a:off x="1988719" y="2795475"/>
              <a:ext cx="577381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704352" y="2510911"/>
              <a:ext cx="569126" cy="56912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</a:t>
              </a:r>
              <a:endParaRPr lang="ru-RU" sz="2400" dirty="0"/>
            </a:p>
          </p:txBody>
        </p:sp>
        <p:cxnSp>
          <p:nvCxnSpPr>
            <p:cNvPr id="15" name="Straight Arrow Connector 14"/>
            <p:cNvCxnSpPr>
              <a:stCxn id="12" idx="6"/>
              <a:endCxn id="14" idx="2"/>
            </p:cNvCxnSpPr>
            <p:nvPr/>
          </p:nvCxnSpPr>
          <p:spPr>
            <a:xfrm>
              <a:off x="3135226" y="2795475"/>
              <a:ext cx="56912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3704352" y="1613433"/>
              <a:ext cx="569126" cy="56912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F</a:t>
              </a:r>
              <a:endParaRPr lang="ru-RU" sz="2400" dirty="0"/>
            </a:p>
          </p:txBody>
        </p:sp>
        <p:cxnSp>
          <p:nvCxnSpPr>
            <p:cNvPr id="17" name="Straight Arrow Connector 16"/>
            <p:cNvCxnSpPr>
              <a:endCxn id="16" idx="2"/>
            </p:cNvCxnSpPr>
            <p:nvPr/>
          </p:nvCxnSpPr>
          <p:spPr>
            <a:xfrm>
              <a:off x="3318483" y="1897995"/>
              <a:ext cx="385868" cy="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2" idx="0"/>
            </p:cNvCxnSpPr>
            <p:nvPr/>
          </p:nvCxnSpPr>
          <p:spPr>
            <a:xfrm flipV="1">
              <a:off x="2850663" y="1897995"/>
              <a:ext cx="467819" cy="6129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4808409" y="2510912"/>
              <a:ext cx="569126" cy="56912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E</a:t>
              </a:r>
              <a:endParaRPr lang="ru-RU" sz="2400" dirty="0"/>
            </a:p>
          </p:txBody>
        </p:sp>
        <p:cxnSp>
          <p:nvCxnSpPr>
            <p:cNvPr id="20" name="Straight Arrow Connector 19"/>
            <p:cNvCxnSpPr>
              <a:stCxn id="14" idx="6"/>
              <a:endCxn id="19" idx="2"/>
            </p:cNvCxnSpPr>
            <p:nvPr/>
          </p:nvCxnSpPr>
          <p:spPr>
            <a:xfrm>
              <a:off x="4273477" y="2795475"/>
              <a:ext cx="53493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4808410" y="1613433"/>
              <a:ext cx="569126" cy="56912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G</a:t>
              </a:r>
              <a:endParaRPr lang="ru-RU" sz="2400" dirty="0"/>
            </a:p>
          </p:txBody>
        </p:sp>
        <p:cxnSp>
          <p:nvCxnSpPr>
            <p:cNvPr id="22" name="Straight Arrow Connector 21"/>
            <p:cNvCxnSpPr>
              <a:stCxn id="16" idx="6"/>
              <a:endCxn id="21" idx="2"/>
            </p:cNvCxnSpPr>
            <p:nvPr/>
          </p:nvCxnSpPr>
          <p:spPr>
            <a:xfrm>
              <a:off x="4273477" y="1897997"/>
              <a:ext cx="53493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10"/>
            <p:cNvSpPr/>
            <p:nvPr/>
          </p:nvSpPr>
          <p:spPr>
            <a:xfrm>
              <a:off x="5659697" y="2322839"/>
              <a:ext cx="2305744" cy="945269"/>
            </a:xfrm>
            <a:prstGeom prst="roundRect">
              <a:avLst/>
            </a:prstGeom>
            <a:noFill/>
            <a:ln w="2222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Flowchart: Off-page Connector 57"/>
            <p:cNvSpPr/>
            <p:nvPr/>
          </p:nvSpPr>
          <p:spPr>
            <a:xfrm rot="5400000" flipH="1">
              <a:off x="6946001" y="2247788"/>
              <a:ext cx="450129" cy="1095369"/>
            </a:xfrm>
            <a:prstGeom prst="flowChartOffpageConnector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rIns="0"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master</a:t>
              </a:r>
              <a:endParaRPr lang="ru-RU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9" name="Flowchart: Off-page Connector 58"/>
            <p:cNvSpPr/>
            <p:nvPr/>
          </p:nvSpPr>
          <p:spPr>
            <a:xfrm rot="9000000">
              <a:off x="5525093" y="3106488"/>
              <a:ext cx="450129" cy="1823709"/>
            </a:xfrm>
            <a:prstGeom prst="flowChartOffpage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rIns="0"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r>
                <a:rPr lang="en-US" dirty="0">
                  <a:solidFill>
                    <a:schemeClr val="accent4">
                      <a:lumMod val="50000"/>
                    </a:schemeClr>
                  </a:solidFill>
                </a:rPr>
                <a:t>origin/master</a:t>
              </a:r>
              <a:endParaRPr lang="ru-RU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908837" y="2512004"/>
              <a:ext cx="569128" cy="5691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M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cxnSp>
          <p:nvCxnSpPr>
            <p:cNvPr id="73" name="Straight Arrow Connector 72"/>
            <p:cNvCxnSpPr>
              <a:stCxn id="19" idx="6"/>
              <a:endCxn id="54" idx="1"/>
            </p:cNvCxnSpPr>
            <p:nvPr/>
          </p:nvCxnSpPr>
          <p:spPr>
            <a:xfrm>
              <a:off x="5377535" y="2795476"/>
              <a:ext cx="531302" cy="10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>
              <a:off x="5384553" y="1897995"/>
              <a:ext cx="385868" cy="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 flipV="1">
              <a:off x="5770421" y="1897995"/>
              <a:ext cx="392887" cy="605212"/>
            </a:xfrm>
            <a:prstGeom prst="line">
              <a:avLst/>
            </a:prstGeom>
            <a:ln>
              <a:headEnd type="stealth" w="lg" len="lg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9149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Git</a:t>
            </a:r>
            <a:r>
              <a:rPr lang="en-US" b="1" dirty="0"/>
              <a:t>:</a:t>
            </a:r>
            <a:r>
              <a:rPr lang="ru-RU" b="1" dirty="0"/>
              <a:t> слияние ветвей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merge origin/master</a:t>
            </a:r>
            <a:br>
              <a:rPr lang="en-US" sz="2400" dirty="0"/>
            </a:br>
            <a:r>
              <a:rPr lang="en-US" sz="2000" i="1" dirty="0">
                <a:solidFill>
                  <a:srgbClr val="0070C0"/>
                </a:solidFill>
              </a:rPr>
              <a:t>(</a:t>
            </a:r>
            <a:r>
              <a:rPr lang="ru-RU" sz="2000" i="1" dirty="0">
                <a:solidFill>
                  <a:srgbClr val="0070C0"/>
                </a:solidFill>
              </a:rPr>
              <a:t>вывод зависит от состояния истории</a:t>
            </a:r>
            <a:r>
              <a:rPr lang="en-US" sz="2000" i="1" dirty="0">
                <a:solidFill>
                  <a:srgbClr val="0070C0"/>
                </a:solidFill>
              </a:rPr>
              <a:t>)</a:t>
            </a:r>
            <a:endParaRPr lang="ru-RU" sz="2000" i="1" dirty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</a:pPr>
            <a:r>
              <a:rPr lang="ru-RU" sz="2000" dirty="0"/>
              <a:t>Если можно сделать </a:t>
            </a:r>
            <a:r>
              <a:rPr lang="en-US" sz="2000" dirty="0"/>
              <a:t>fast-forward, </a:t>
            </a:r>
            <a:r>
              <a:rPr lang="en-US" sz="2000" dirty="0" err="1"/>
              <a:t>Git</a:t>
            </a:r>
            <a:r>
              <a:rPr lang="en-US" sz="2000" dirty="0"/>
              <a:t> </a:t>
            </a:r>
            <a:r>
              <a:rPr lang="ru-RU" sz="2000" dirty="0"/>
              <a:t>так и поступит.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Если автоматическое слияние возможно, </a:t>
            </a:r>
            <a:br>
              <a:rPr lang="ru-RU" sz="2000" dirty="0"/>
            </a:br>
            <a:r>
              <a:rPr lang="en-US" sz="2000" dirty="0" err="1"/>
              <a:t>Git</a:t>
            </a:r>
            <a:r>
              <a:rPr lang="en-US" sz="2000" dirty="0"/>
              <a:t> </a:t>
            </a:r>
            <a:r>
              <a:rPr lang="ru-RU" sz="2000" dirty="0"/>
              <a:t>создаст новый </a:t>
            </a:r>
            <a:r>
              <a:rPr lang="ru-RU" sz="2000" dirty="0" err="1"/>
              <a:t>коммит</a:t>
            </a:r>
            <a:r>
              <a:rPr lang="ru-RU" sz="2000" dirty="0"/>
              <a:t> с отдельным сообщением.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Возможны конфликты.</a:t>
            </a:r>
          </a:p>
          <a:p>
            <a:pPr lvl="2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merge --abort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Или разрешение конфликта вручную, затем:</a:t>
            </a:r>
          </a:p>
          <a:p>
            <a:pPr lvl="3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add </a:t>
            </a:r>
            <a:r>
              <a:rPr lang="ru-RU" i="1" dirty="0">
                <a:solidFill>
                  <a:srgbClr val="002060"/>
                </a:solidFill>
              </a:rPr>
              <a:t>файл-с-разрешенным-конфликтом</a:t>
            </a:r>
          </a:p>
          <a:p>
            <a:pPr lvl="3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commit</a:t>
            </a:r>
            <a:endParaRPr lang="ru-RU" dirty="0">
              <a:solidFill>
                <a:srgbClr val="7030A0"/>
              </a:solidFill>
            </a:endParaRPr>
          </a:p>
          <a:p>
            <a:pPr lvl="3">
              <a:lnSpc>
                <a:spcPct val="100000"/>
              </a:lnSpc>
            </a:pPr>
            <a:r>
              <a:rPr lang="ru-RU" dirty="0"/>
              <a:t>Изучается на ЛР.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Работает для любых ветвей, не только при </a:t>
            </a:r>
            <a:r>
              <a:rPr lang="ru-RU" sz="2000" dirty="0" err="1"/>
              <a:t>обнолении</a:t>
            </a:r>
            <a:r>
              <a:rPr lang="ru-RU" sz="2000" dirty="0"/>
              <a:t>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17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4234"/>
          </a:xfrm>
        </p:spPr>
        <p:txBody>
          <a:bodyPr/>
          <a:lstStyle/>
          <a:p>
            <a:r>
              <a:rPr lang="ru-RU" b="1" dirty="0"/>
              <a:t>Слияние (</a:t>
            </a:r>
            <a:r>
              <a:rPr lang="en-US" b="1" dirty="0"/>
              <a:t>merge)</a:t>
            </a:r>
            <a:endParaRPr lang="ru-RU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2" name="Folded Corner 41"/>
          <p:cNvSpPr/>
          <p:nvPr/>
        </p:nvSpPr>
        <p:spPr>
          <a:xfrm>
            <a:off x="7443250" y="1755876"/>
            <a:ext cx="1072100" cy="569153"/>
          </a:xfrm>
          <a:prstGeom prst="foldedCorner">
            <a:avLst>
              <a:gd name="adj" fmla="val 345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72000" rIns="36000" bIns="72000" rtlCol="0" anchor="t"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dif</a:t>
            </a:r>
            <a:r>
              <a:rPr lang="en-US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/>
              <a:t>A)</a:t>
            </a:r>
            <a:endParaRPr lang="ru-RU" dirty="0"/>
          </a:p>
        </p:txBody>
      </p:sp>
      <p:sp>
        <p:nvSpPr>
          <p:cNvPr id="43" name="Folded Corner 42"/>
          <p:cNvSpPr/>
          <p:nvPr/>
        </p:nvSpPr>
        <p:spPr>
          <a:xfrm>
            <a:off x="6115050" y="1755876"/>
            <a:ext cx="1072100" cy="569153"/>
          </a:xfrm>
          <a:prstGeom prst="foldedCorner">
            <a:avLst>
              <a:gd name="adj" fmla="val 345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72000" rIns="36000" bIns="72000" rtlCol="0" anchor="t"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dif</a:t>
            </a:r>
            <a:r>
              <a:rPr lang="en-US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/>
              <a:t>B)</a:t>
            </a:r>
            <a:endParaRPr lang="ru-RU" dirty="0"/>
          </a:p>
        </p:txBody>
      </p:sp>
      <p:grpSp>
        <p:nvGrpSpPr>
          <p:cNvPr id="49" name="Group 48"/>
          <p:cNvGrpSpPr/>
          <p:nvPr/>
        </p:nvGrpSpPr>
        <p:grpSpPr>
          <a:xfrm>
            <a:off x="6281342" y="2864658"/>
            <a:ext cx="2116778" cy="3056097"/>
            <a:chOff x="6058114" y="2273994"/>
            <a:chExt cx="2116778" cy="3056097"/>
          </a:xfrm>
        </p:grpSpPr>
        <p:sp>
          <p:nvSpPr>
            <p:cNvPr id="44" name="Folded Corner 43"/>
            <p:cNvSpPr/>
            <p:nvPr/>
          </p:nvSpPr>
          <p:spPr>
            <a:xfrm>
              <a:off x="6058114" y="2273994"/>
              <a:ext cx="2116778" cy="3056097"/>
            </a:xfrm>
            <a:prstGeom prst="foldedCorner">
              <a:avLst>
                <a:gd name="adj" fmla="val 946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108000" rIns="144000" bIns="0" rtlCol="0" anchor="t"/>
            <a:lstStyle/>
            <a:p>
              <a:pPr algn="ctr"/>
              <a:r>
                <a:rPr lang="en-US" dirty="0"/>
                <a:t>patc</a:t>
              </a:r>
              <a:r>
                <a:rPr lang="en-US" spc="300" dirty="0"/>
                <a:t>h</a:t>
              </a:r>
              <a:r>
                <a:rPr lang="en-US" dirty="0"/>
                <a:t>(C</a:t>
              </a:r>
              <a:r>
                <a:rPr lang="en-US" b="1" dirty="0"/>
                <a:t>,</a:t>
              </a:r>
              <a:r>
                <a:rPr lang="en-US" dirty="0"/>
                <a:t> M)</a:t>
              </a:r>
              <a:endParaRPr lang="ru-RU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234721" y="2827785"/>
              <a:ext cx="1776047" cy="548917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/>
                <a:t>Одинаковые изменения</a:t>
              </a:r>
              <a:r>
                <a:rPr lang="en-US" sz="1600" dirty="0"/>
                <a:t> A </a:t>
              </a:r>
              <a:r>
                <a:rPr lang="ru-RU" sz="1600" dirty="0"/>
                <a:t>и </a:t>
              </a:r>
              <a:r>
                <a:rPr lang="en-US" sz="1600" dirty="0"/>
                <a:t>B</a:t>
              </a:r>
              <a:endParaRPr lang="ru-RU" sz="1600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234721" y="3376702"/>
              <a:ext cx="1776047" cy="5489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/>
                <a:t>Уникальные изменения </a:t>
              </a:r>
              <a:r>
                <a:rPr lang="en-US" sz="1600" dirty="0"/>
                <a:t>A</a:t>
              </a:r>
              <a:endParaRPr lang="ru-RU" sz="1600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234721" y="3925619"/>
              <a:ext cx="1776047" cy="54891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/>
                <a:t>Уникальные изменения </a:t>
              </a:r>
              <a:r>
                <a:rPr lang="en-US" sz="1600" dirty="0"/>
                <a:t>B</a:t>
              </a:r>
              <a:endParaRPr lang="ru-RU" sz="1600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234721" y="4474536"/>
              <a:ext cx="1776047" cy="54891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/>
                <a:t>Конфликтующие изменения </a:t>
              </a:r>
              <a:r>
                <a:rPr lang="en-US" sz="1600" dirty="0"/>
                <a:t>A </a:t>
              </a:r>
              <a:r>
                <a:rPr lang="ru-RU" sz="1600" dirty="0"/>
                <a:t>и </a:t>
              </a:r>
              <a:r>
                <a:rPr lang="en-US" sz="1600" dirty="0"/>
                <a:t>B</a:t>
              </a:r>
              <a:endParaRPr lang="ru-RU" sz="1600" dirty="0"/>
            </a:p>
          </p:txBody>
        </p:sp>
      </p:grpSp>
      <p:sp>
        <p:nvSpPr>
          <p:cNvPr id="50" name="Right Brace 49"/>
          <p:cNvSpPr/>
          <p:nvPr/>
        </p:nvSpPr>
        <p:spPr>
          <a:xfrm rot="5400000">
            <a:off x="7226407" y="1421704"/>
            <a:ext cx="226646" cy="2351240"/>
          </a:xfrm>
          <a:prstGeom prst="rightBrace">
            <a:avLst>
              <a:gd name="adj1" fmla="val 46262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Oval 51"/>
          <p:cNvSpPr/>
          <p:nvPr/>
        </p:nvSpPr>
        <p:spPr>
          <a:xfrm>
            <a:off x="1408953" y="4444638"/>
            <a:ext cx="405226" cy="40522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53" name="Straight Arrow Connector 52"/>
          <p:cNvCxnSpPr>
            <a:endCxn id="52" idx="2"/>
          </p:cNvCxnSpPr>
          <p:nvPr/>
        </p:nvCxnSpPr>
        <p:spPr>
          <a:xfrm>
            <a:off x="891165" y="4647252"/>
            <a:ext cx="51778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331967" y="4444638"/>
            <a:ext cx="405226" cy="40522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</a:t>
            </a:r>
            <a:endParaRPr lang="ru-RU" sz="2400" dirty="0"/>
          </a:p>
        </p:txBody>
      </p:sp>
      <p:cxnSp>
        <p:nvCxnSpPr>
          <p:cNvPr id="56" name="Straight Arrow Connector 55"/>
          <p:cNvCxnSpPr>
            <a:stCxn id="52" idx="6"/>
            <a:endCxn id="55" idx="2"/>
          </p:cNvCxnSpPr>
          <p:nvPr/>
        </p:nvCxnSpPr>
        <p:spPr>
          <a:xfrm>
            <a:off x="1814179" y="4647252"/>
            <a:ext cx="51778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3254981" y="4444638"/>
            <a:ext cx="405226" cy="4052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58" name="Straight Arrow Connector 57"/>
          <p:cNvCxnSpPr>
            <a:stCxn id="55" idx="6"/>
            <a:endCxn id="57" idx="2"/>
          </p:cNvCxnSpPr>
          <p:nvPr/>
        </p:nvCxnSpPr>
        <p:spPr>
          <a:xfrm>
            <a:off x="2737193" y="4647252"/>
            <a:ext cx="51778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4177995" y="4444638"/>
            <a:ext cx="405226" cy="4052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cxnSp>
        <p:nvCxnSpPr>
          <p:cNvPr id="75" name="Straight Arrow Connector 74"/>
          <p:cNvCxnSpPr>
            <a:stCxn id="57" idx="6"/>
            <a:endCxn id="74" idx="2"/>
          </p:cNvCxnSpPr>
          <p:nvPr/>
        </p:nvCxnSpPr>
        <p:spPr>
          <a:xfrm>
            <a:off x="3660207" y="4647252"/>
            <a:ext cx="517788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583221" y="3770093"/>
            <a:ext cx="990705" cy="1115691"/>
            <a:chOff x="4583221" y="3770093"/>
            <a:chExt cx="990705" cy="1115691"/>
          </a:xfrm>
        </p:grpSpPr>
        <p:cxnSp>
          <p:nvCxnSpPr>
            <p:cNvPr id="62" name="Straight Connector 61"/>
            <p:cNvCxnSpPr>
              <a:endCxn id="80" idx="0"/>
            </p:cNvCxnSpPr>
            <p:nvPr/>
          </p:nvCxnSpPr>
          <p:spPr>
            <a:xfrm>
              <a:off x="5078802" y="3770093"/>
              <a:ext cx="256591" cy="638625"/>
            </a:xfrm>
            <a:prstGeom prst="line">
              <a:avLst/>
            </a:prstGeom>
            <a:ln>
              <a:headEnd type="none" w="med" len="med"/>
              <a:tailEnd type="stealth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77" idx="6"/>
            </p:cNvCxnSpPr>
            <p:nvPr/>
          </p:nvCxnSpPr>
          <p:spPr>
            <a:xfrm flipH="1">
              <a:off x="4583221" y="3770094"/>
              <a:ext cx="50469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Rectangle 79"/>
            <p:cNvSpPr/>
            <p:nvPr/>
          </p:nvSpPr>
          <p:spPr>
            <a:xfrm>
              <a:off x="5096860" y="4408718"/>
              <a:ext cx="477066" cy="47706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M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81" name="Straight Arrow Connector 80"/>
            <p:cNvCxnSpPr>
              <a:stCxn id="74" idx="6"/>
              <a:endCxn id="80" idx="1"/>
            </p:cNvCxnSpPr>
            <p:nvPr/>
          </p:nvCxnSpPr>
          <p:spPr>
            <a:xfrm flipV="1">
              <a:off x="4583221" y="4647251"/>
              <a:ext cx="513639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Pie 93"/>
          <p:cNvSpPr/>
          <p:nvPr/>
        </p:nvSpPr>
        <p:spPr>
          <a:xfrm>
            <a:off x="3262704" y="4456795"/>
            <a:ext cx="380910" cy="380910"/>
          </a:xfrm>
          <a:prstGeom prst="pie">
            <a:avLst>
              <a:gd name="adj1" fmla="val 7929999"/>
              <a:gd name="adj2" fmla="val 1862903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96" name="Pie 95"/>
          <p:cNvSpPr/>
          <p:nvPr/>
        </p:nvSpPr>
        <p:spPr>
          <a:xfrm>
            <a:off x="4185548" y="4455610"/>
            <a:ext cx="380910" cy="380910"/>
          </a:xfrm>
          <a:prstGeom prst="pie">
            <a:avLst>
              <a:gd name="adj1" fmla="val 7929999"/>
              <a:gd name="adj2" fmla="val 1862903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</a:t>
            </a: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534579" y="2916033"/>
            <a:ext cx="2048642" cy="1528605"/>
            <a:chOff x="2534579" y="2916033"/>
            <a:chExt cx="2048642" cy="1528605"/>
          </a:xfrm>
        </p:grpSpPr>
        <p:grpSp>
          <p:nvGrpSpPr>
            <p:cNvPr id="15" name="Group 14"/>
            <p:cNvGrpSpPr/>
            <p:nvPr/>
          </p:nvGrpSpPr>
          <p:grpSpPr>
            <a:xfrm>
              <a:off x="2534579" y="3567480"/>
              <a:ext cx="2048642" cy="869051"/>
              <a:chOff x="2534579" y="3567480"/>
              <a:chExt cx="2048642" cy="869051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3254981" y="3567480"/>
                <a:ext cx="405226" cy="405227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cxnSp>
            <p:nvCxnSpPr>
              <p:cNvPr id="61" name="Straight Arrow Connector 60"/>
              <p:cNvCxnSpPr>
                <a:endCxn id="60" idx="2"/>
              </p:cNvCxnSpPr>
              <p:nvPr/>
            </p:nvCxnSpPr>
            <p:spPr>
              <a:xfrm>
                <a:off x="2802343" y="3770094"/>
                <a:ext cx="45263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V="1">
                <a:off x="2534579" y="3770094"/>
                <a:ext cx="267764" cy="66643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7" name="Oval 76"/>
              <p:cNvSpPr/>
              <p:nvPr/>
            </p:nvSpPr>
            <p:spPr>
              <a:xfrm>
                <a:off x="4177995" y="3567480"/>
                <a:ext cx="405226" cy="405227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400" dirty="0"/>
              </a:p>
            </p:txBody>
          </p:sp>
          <p:cxnSp>
            <p:nvCxnSpPr>
              <p:cNvPr id="78" name="Straight Arrow Connector 77"/>
              <p:cNvCxnSpPr>
                <a:stCxn id="60" idx="6"/>
                <a:endCxn id="77" idx="2"/>
              </p:cNvCxnSpPr>
              <p:nvPr/>
            </p:nvCxnSpPr>
            <p:spPr>
              <a:xfrm>
                <a:off x="3660207" y="3770094"/>
                <a:ext cx="51778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Pie 92"/>
              <p:cNvSpPr/>
              <p:nvPr/>
            </p:nvSpPr>
            <p:spPr>
              <a:xfrm>
                <a:off x="3262704" y="3575336"/>
                <a:ext cx="380910" cy="380910"/>
              </a:xfrm>
              <a:prstGeom prst="pie">
                <a:avLst>
                  <a:gd name="adj1" fmla="val 7929999"/>
                  <a:gd name="adj2" fmla="val 18629033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Pie 94"/>
              <p:cNvSpPr/>
              <p:nvPr/>
            </p:nvSpPr>
            <p:spPr>
              <a:xfrm>
                <a:off x="4189206" y="3574150"/>
                <a:ext cx="380910" cy="380910"/>
              </a:xfrm>
              <a:prstGeom prst="pie">
                <a:avLst>
                  <a:gd name="adj1" fmla="val 7929999"/>
                  <a:gd name="adj2" fmla="val 18629033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B</a:t>
                </a:r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534579" y="2916033"/>
              <a:ext cx="1846029" cy="1528605"/>
              <a:chOff x="2534579" y="2916033"/>
              <a:chExt cx="1846029" cy="1528605"/>
            </a:xfrm>
          </p:grpSpPr>
          <p:cxnSp>
            <p:nvCxnSpPr>
              <p:cNvPr id="99" name="Straight Connector 98"/>
              <p:cNvCxnSpPr>
                <a:stCxn id="55" idx="0"/>
              </p:cNvCxnSpPr>
              <p:nvPr/>
            </p:nvCxnSpPr>
            <p:spPr>
              <a:xfrm flipV="1">
                <a:off x="2534580" y="3170620"/>
                <a:ext cx="0" cy="1274018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>
                <a:stCxn id="77" idx="0"/>
              </p:cNvCxnSpPr>
              <p:nvPr/>
            </p:nvCxnSpPr>
            <p:spPr>
              <a:xfrm flipV="1">
                <a:off x="4380608" y="3160473"/>
                <a:ext cx="0" cy="407007"/>
              </a:xfrm>
              <a:prstGeom prst="line">
                <a:avLst/>
              </a:prstGeom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/>
              <p:nvPr/>
            </p:nvCxnSpPr>
            <p:spPr>
              <a:xfrm>
                <a:off x="2534579" y="3290963"/>
                <a:ext cx="1841424" cy="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lg" len="lg"/>
                <a:tailEnd type="stealth" w="lg" len="lg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24" name="Rectangle 123"/>
              <p:cNvSpPr/>
              <p:nvPr/>
            </p:nvSpPr>
            <p:spPr>
              <a:xfrm>
                <a:off x="2534579" y="2916033"/>
                <a:ext cx="18414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dif</a:t>
                </a:r>
                <a:r>
                  <a:rPr lang="en-US" spc="300" dirty="0"/>
                  <a:t>f</a:t>
                </a:r>
                <a:r>
                  <a:rPr lang="en-US" dirty="0"/>
                  <a:t>(C</a:t>
                </a:r>
                <a:r>
                  <a:rPr lang="en-US" b="1" dirty="0"/>
                  <a:t>,</a:t>
                </a:r>
                <a:r>
                  <a:rPr lang="en-US" dirty="0"/>
                  <a:t> B)</a:t>
                </a:r>
                <a:endParaRPr lang="ru-RU" dirty="0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2533261" y="4885784"/>
            <a:ext cx="2803270" cy="1156409"/>
            <a:chOff x="2533261" y="4885784"/>
            <a:chExt cx="2803270" cy="1156409"/>
          </a:xfrm>
        </p:grpSpPr>
        <p:cxnSp>
          <p:nvCxnSpPr>
            <p:cNvPr id="116" name="Straight Connector 115"/>
            <p:cNvCxnSpPr>
              <a:endCxn id="80" idx="2"/>
            </p:cNvCxnSpPr>
            <p:nvPr/>
          </p:nvCxnSpPr>
          <p:spPr>
            <a:xfrm flipV="1">
              <a:off x="5335393" y="4885784"/>
              <a:ext cx="0" cy="787959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>
              <a:off x="2533261" y="5539504"/>
              <a:ext cx="2803270" cy="0"/>
            </a:xfrm>
            <a:prstGeom prst="straightConnector1">
              <a:avLst/>
            </a:prstGeom>
            <a:ln>
              <a:solidFill>
                <a:srgbClr val="0070C0"/>
              </a:solidFill>
              <a:headEnd type="none" w="lg" len="lg"/>
              <a:tailEnd type="stealth" w="lg" len="lg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22" name="Rectangle 121"/>
            <p:cNvSpPr/>
            <p:nvPr/>
          </p:nvSpPr>
          <p:spPr>
            <a:xfrm>
              <a:off x="3359830" y="5672861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patc</a:t>
              </a:r>
              <a:r>
                <a:rPr lang="en-US" spc="300" dirty="0"/>
                <a:t>h</a:t>
              </a:r>
              <a:r>
                <a:rPr lang="en-US" dirty="0"/>
                <a:t>(C</a:t>
              </a:r>
              <a:r>
                <a:rPr lang="en-US" b="1" dirty="0"/>
                <a:t>,</a:t>
              </a:r>
              <a:r>
                <a:rPr lang="en-US" dirty="0"/>
                <a:t> M)</a:t>
              </a:r>
              <a:endParaRPr lang="ru-RU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33261" y="4849865"/>
            <a:ext cx="1847347" cy="818017"/>
            <a:chOff x="2533261" y="4849865"/>
            <a:chExt cx="1847347" cy="818017"/>
          </a:xfrm>
        </p:grpSpPr>
        <p:cxnSp>
          <p:nvCxnSpPr>
            <p:cNvPr id="111" name="Straight Connector 110"/>
            <p:cNvCxnSpPr>
              <a:endCxn id="74" idx="4"/>
            </p:cNvCxnSpPr>
            <p:nvPr/>
          </p:nvCxnSpPr>
          <p:spPr>
            <a:xfrm flipV="1">
              <a:off x="4380608" y="4849865"/>
              <a:ext cx="0" cy="429898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>
              <a:off x="2534579" y="5133106"/>
              <a:ext cx="1841424" cy="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lg"/>
              <a:tailEnd type="stealth" w="lg" len="lg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endCxn id="55" idx="4"/>
            </p:cNvCxnSpPr>
            <p:nvPr/>
          </p:nvCxnSpPr>
          <p:spPr>
            <a:xfrm flipV="1">
              <a:off x="2534580" y="4849865"/>
              <a:ext cx="0" cy="818017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25" name="Rectangle 124"/>
            <p:cNvSpPr/>
            <p:nvPr/>
          </p:nvSpPr>
          <p:spPr>
            <a:xfrm>
              <a:off x="2533261" y="5141461"/>
              <a:ext cx="184142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dif</a:t>
              </a:r>
              <a:r>
                <a:rPr lang="en-US" spc="300" dirty="0"/>
                <a:t>f</a:t>
              </a:r>
              <a:r>
                <a:rPr lang="en-US" dirty="0"/>
                <a:t>(C</a:t>
              </a:r>
              <a:r>
                <a:rPr lang="en-US" b="1" dirty="0"/>
                <a:t>,</a:t>
              </a:r>
              <a:r>
                <a:rPr lang="en-US" dirty="0"/>
                <a:t> A)</a:t>
              </a:r>
              <a:endParaRPr lang="ru-RU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28650" y="1754776"/>
            <a:ext cx="4853636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Просмотр различий между версиями:</a:t>
            </a:r>
            <a:endParaRPr lang="en-US" dirty="0"/>
          </a:p>
          <a:p>
            <a:pPr marL="216000" indent="-216000">
              <a:buFont typeface="Arial" panose="020B0604020202020204" pitchFamily="34" charset="0"/>
              <a:buChar char="$"/>
            </a:pPr>
            <a:r>
              <a:rPr lang="en-US" dirty="0" err="1">
                <a:solidFill>
                  <a:srgbClr val="7030A0"/>
                </a:solidFill>
              </a:rPr>
              <a:t>git</a:t>
            </a:r>
            <a:r>
              <a:rPr lang="en-US" dirty="0">
                <a:solidFill>
                  <a:srgbClr val="7030A0"/>
                </a:solidFill>
              </a:rPr>
              <a:t> diff</a:t>
            </a:r>
            <a:r>
              <a:rPr lang="en-US" spc="600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00B050"/>
                </a:solidFill>
              </a:rPr>
              <a:t>хэш-или-ветвь-</a:t>
            </a:r>
            <a:r>
              <a:rPr lang="en-US" dirty="0">
                <a:solidFill>
                  <a:srgbClr val="00B050"/>
                </a:solidFill>
              </a:rPr>
              <a:t>A</a:t>
            </a:r>
            <a:r>
              <a:rPr lang="en-US" spc="600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хэш-или-ветвь-</a:t>
            </a:r>
            <a:r>
              <a:rPr lang="en-US" dirty="0">
                <a:solidFill>
                  <a:srgbClr val="FF0000"/>
                </a:solidFill>
              </a:rPr>
              <a:t>B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70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5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836347" y="1387144"/>
            <a:ext cx="6919463" cy="482216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--- a/main.cpp</a:t>
            </a:r>
            <a:br>
              <a:rPr lang="en-US" sz="2400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400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+++ b/main.cpp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@@ -7,5 +7,6 @@ </a:t>
            </a:r>
            <a:r>
              <a:rPr lang="en-US" sz="2400" dirty="0" err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400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main()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cout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&lt;&lt; "Enter A and B: ";</a:t>
            </a:r>
            <a:b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cin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 &gt;&gt; a &gt;&gt; b;</a:t>
            </a:r>
            <a:b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cout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&lt;&lt; "A + B = " &lt;&lt; a + b &lt;&lt; '\n'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       &lt;&lt; "A - B = " &lt;&lt; a - b &lt;&lt; '\n';</a:t>
            </a:r>
            <a:br>
              <a:rPr lang="en-US" sz="2400" dirty="0">
                <a:latin typeface="Consolas" pitchFamily="49" charset="0"/>
                <a:cs typeface="Consolas" pitchFamily="49" charset="0"/>
              </a:rPr>
            </a:br>
            <a:r>
              <a:rPr lang="en-US" sz="24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+       &lt;&lt; "A - B = " &lt;&lt; a - b &lt;&lt; '\n'</a:t>
            </a:r>
            <a:br>
              <a:rPr lang="en-US" sz="24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400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+       &lt;&lt; "A / B = " &lt;&lt; a / b &lt;&lt; '\n';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}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336430" y="1758079"/>
            <a:ext cx="1276710" cy="733245"/>
          </a:xfrm>
          <a:prstGeom prst="wedgeRectCallout">
            <a:avLst>
              <a:gd name="adj1" fmla="val 80150"/>
              <a:gd name="adj2" fmla="val -39853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заголовок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30679" y="3391735"/>
            <a:ext cx="1308340" cy="1213450"/>
            <a:chOff x="330679" y="2963367"/>
            <a:chExt cx="1308340" cy="1213450"/>
          </a:xfrm>
        </p:grpSpPr>
        <p:sp>
          <p:nvSpPr>
            <p:cNvPr id="14" name="Прямоугольная выноска 13"/>
            <p:cNvSpPr/>
            <p:nvPr/>
          </p:nvSpPr>
          <p:spPr>
            <a:xfrm>
              <a:off x="333555" y="2965854"/>
              <a:ext cx="1305464" cy="733245"/>
            </a:xfrm>
            <a:prstGeom prst="wedgeRectCallout">
              <a:avLst>
                <a:gd name="adj1" fmla="val 98947"/>
                <a:gd name="adj2" fmla="val -56324"/>
              </a:avLst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ая выноска 14"/>
            <p:cNvSpPr/>
            <p:nvPr/>
          </p:nvSpPr>
          <p:spPr>
            <a:xfrm>
              <a:off x="330679" y="2963367"/>
              <a:ext cx="1305464" cy="1213450"/>
            </a:xfrm>
            <a:prstGeom prst="wedgeRectCallout">
              <a:avLst>
                <a:gd name="adj1" fmla="val 79784"/>
                <a:gd name="adj2" fmla="val 149316"/>
              </a:avLst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>
                      <a:lumMod val="50000"/>
                    </a:schemeClr>
                  </a:solidFill>
                </a:rPr>
                <a:t>Контекст (обычно </a:t>
              </a:r>
              <a:br>
                <a:rPr lang="ru-RU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ru-RU" dirty="0">
                  <a:solidFill>
                    <a:schemeClr val="bg1">
                      <a:lumMod val="50000"/>
                    </a:schemeClr>
                  </a:solidFill>
                </a:rPr>
                <a:t>3 строки)</a:t>
              </a:r>
            </a:p>
          </p:txBody>
        </p:sp>
      </p:grpSp>
      <p:sp>
        <p:nvSpPr>
          <p:cNvPr id="10" name="Прямоугольная выноска 12"/>
          <p:cNvSpPr/>
          <p:nvPr/>
        </p:nvSpPr>
        <p:spPr>
          <a:xfrm>
            <a:off x="5941451" y="908375"/>
            <a:ext cx="2430162" cy="733245"/>
          </a:xfrm>
          <a:prstGeom prst="wedgeRectCallout">
            <a:avLst>
              <a:gd name="adj1" fmla="val -137755"/>
              <a:gd name="adj2" fmla="val 148133"/>
            </a:avLst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Обозначение места изменений в файле.</a:t>
            </a:r>
          </a:p>
        </p:txBody>
      </p:sp>
      <p:sp>
        <p:nvSpPr>
          <p:cNvPr id="12" name="Прямоугольная выноска 12"/>
          <p:cNvSpPr/>
          <p:nvPr/>
        </p:nvSpPr>
        <p:spPr>
          <a:xfrm>
            <a:off x="7035114" y="2202166"/>
            <a:ext cx="1650210" cy="1186248"/>
          </a:xfrm>
          <a:prstGeom prst="wedgeRectCallout">
            <a:avLst>
              <a:gd name="adj1" fmla="val -86098"/>
              <a:gd name="adj2" fmla="val -20347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B0F0"/>
                </a:solidFill>
              </a:rPr>
              <a:t>Измененная функция </a:t>
            </a:r>
            <a:br>
              <a:rPr lang="ru-RU" sz="1600" dirty="0">
                <a:solidFill>
                  <a:srgbClr val="00B0F0"/>
                </a:solidFill>
              </a:rPr>
            </a:br>
            <a:r>
              <a:rPr lang="ru-RU" sz="1600" dirty="0">
                <a:solidFill>
                  <a:srgbClr val="00B0F0"/>
                </a:solidFill>
              </a:rPr>
              <a:t>(для удобства чтения).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93489" y="5698563"/>
            <a:ext cx="4541625" cy="510748"/>
            <a:chOff x="2493490" y="5270195"/>
            <a:chExt cx="4072412" cy="510748"/>
          </a:xfrm>
        </p:grpSpPr>
        <p:sp>
          <p:nvSpPr>
            <p:cNvPr id="16" name="Прямоугольная выноска 12"/>
            <p:cNvSpPr/>
            <p:nvPr/>
          </p:nvSpPr>
          <p:spPr>
            <a:xfrm>
              <a:off x="2493490" y="5270197"/>
              <a:ext cx="1444273" cy="510746"/>
            </a:xfrm>
            <a:prstGeom prst="wedgeRectCallout">
              <a:avLst>
                <a:gd name="adj1" fmla="val 10143"/>
                <a:gd name="adj2" fmla="val -248359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70C0"/>
                </a:solidFill>
              </a:endParaRPr>
            </a:p>
          </p:txBody>
        </p:sp>
        <p:sp>
          <p:nvSpPr>
            <p:cNvPr id="17" name="Прямоугольная выноска 12"/>
            <p:cNvSpPr/>
            <p:nvPr/>
          </p:nvSpPr>
          <p:spPr>
            <a:xfrm>
              <a:off x="4151869" y="5270195"/>
              <a:ext cx="1589025" cy="510747"/>
            </a:xfrm>
            <a:prstGeom prst="wedgeRectCallout">
              <a:avLst>
                <a:gd name="adj1" fmla="val 47990"/>
                <a:gd name="adj2" fmla="val -113259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70C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493490" y="5270196"/>
              <a:ext cx="4072412" cy="5107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0000"/>
                  </a:solidFill>
                </a:rPr>
                <a:t>Удаленные</a:t>
              </a:r>
              <a:r>
                <a:rPr lang="en-US" dirty="0">
                  <a:solidFill>
                    <a:srgbClr val="FF0000"/>
                  </a:solidFill>
                </a:rPr>
                <a:t> (-)</a:t>
              </a:r>
              <a:r>
                <a:rPr lang="ru-RU" dirty="0">
                  <a:solidFill>
                    <a:schemeClr val="tx1"/>
                  </a:solidFill>
                </a:rPr>
                <a:t> и </a:t>
              </a:r>
              <a:r>
                <a:rPr lang="ru-RU" dirty="0">
                  <a:solidFill>
                    <a:srgbClr val="00B050"/>
                  </a:solidFill>
                </a:rPr>
                <a:t>добавленные</a:t>
              </a:r>
              <a:r>
                <a:rPr lang="en-US" dirty="0">
                  <a:solidFill>
                    <a:srgbClr val="00B050"/>
                  </a:solidFill>
                </a:rPr>
                <a:t> (+)</a:t>
              </a:r>
              <a:r>
                <a:rPr lang="ru-RU" dirty="0">
                  <a:solidFill>
                    <a:schemeClr val="tx1"/>
                  </a:solidFill>
                </a:rPr>
                <a:t> строки.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30679" y="393410"/>
            <a:ext cx="53875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/>
              <a:t>Формат </a:t>
            </a:r>
            <a:r>
              <a:rPr lang="en-US" sz="4400" b="1" dirty="0"/>
              <a:t>unified diff</a:t>
            </a:r>
            <a:endParaRPr lang="ru-RU" sz="44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92738"/>
            <a:ext cx="7886700" cy="1070340"/>
          </a:xfrm>
        </p:spPr>
        <p:txBody>
          <a:bodyPr/>
          <a:lstStyle/>
          <a:p>
            <a:r>
              <a:rPr lang="ru-RU" b="1" dirty="0"/>
              <a:t>Понятия </a:t>
            </a:r>
            <a:r>
              <a:rPr lang="en-US" b="1" dirty="0"/>
              <a:t>VCS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3078"/>
            <a:ext cx="7886700" cy="4613885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ru-RU" sz="2000" b="1" dirty="0"/>
              <a:t>Слияние (</a:t>
            </a:r>
            <a:r>
              <a:rPr lang="en-US" sz="2000" b="1" dirty="0"/>
              <a:t>merge) — </a:t>
            </a:r>
            <a:endParaRPr lang="ru-RU" sz="2000" i="1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объединение двух версий</a:t>
            </a:r>
            <a:r>
              <a:rPr lang="en-US" sz="1800" dirty="0"/>
              <a:t> </a:t>
            </a:r>
            <a:r>
              <a:rPr lang="ru-RU" sz="1800" dirty="0"/>
              <a:t>в единую;</a:t>
            </a:r>
            <a:br>
              <a:rPr lang="ru-RU" sz="1800" dirty="0"/>
            </a:br>
            <a:r>
              <a:rPr lang="ru-RU" sz="1800" dirty="0"/>
              <a:t>слияние ветвей — объединение их последних версий.</a:t>
            </a:r>
            <a:endParaRPr lang="en-US" sz="1800" dirty="0"/>
          </a:p>
          <a:p>
            <a:pPr>
              <a:lnSpc>
                <a:spcPct val="114000"/>
              </a:lnSpc>
            </a:pPr>
            <a:r>
              <a:rPr lang="ru-RU" sz="2000" b="1" dirty="0"/>
              <a:t>Конфликт (</a:t>
            </a:r>
            <a:r>
              <a:rPr lang="en-US" sz="2000" b="1" dirty="0"/>
              <a:t>conflict) — </a:t>
            </a:r>
            <a:endParaRPr lang="ru-RU" sz="2000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ситуация, когда VCS не может автоматически слить внесённые изменения (т. е. когда были по-разному изменены одни и те же места в</a:t>
            </a:r>
            <a:r>
              <a:rPr lang="en-US" sz="1800" dirty="0"/>
              <a:t> </a:t>
            </a:r>
            <a:r>
              <a:rPr lang="ru-RU" sz="1800" dirty="0"/>
              <a:t>файлах).</a:t>
            </a:r>
          </a:p>
          <a:p>
            <a:pPr>
              <a:lnSpc>
                <a:spcPct val="114000"/>
              </a:lnSpc>
            </a:pPr>
            <a:r>
              <a:rPr lang="ru-RU" sz="2000" b="1" dirty="0"/>
              <a:t>Разность (</a:t>
            </a:r>
            <a:r>
              <a:rPr lang="en-US" sz="2000" b="1" dirty="0"/>
              <a:t>difference, diff) — </a:t>
            </a:r>
            <a:endParaRPr lang="ru-RU" sz="2000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построчные различия между файлами (разных версий).</a:t>
            </a:r>
          </a:p>
          <a:p>
            <a:pPr>
              <a:lnSpc>
                <a:spcPct val="114000"/>
              </a:lnSpc>
            </a:pPr>
            <a:r>
              <a:rPr lang="ru-RU" sz="2000" b="1" dirty="0"/>
              <a:t>Заплатка (</a:t>
            </a:r>
            <a:r>
              <a:rPr lang="en-US" sz="2000" b="1" dirty="0"/>
              <a:t>patch)</a:t>
            </a:r>
            <a:r>
              <a:rPr lang="ru-RU" sz="2000" b="1" dirty="0"/>
              <a:t>, </a:t>
            </a:r>
            <a:r>
              <a:rPr lang="ru-RU" sz="2000" b="1" dirty="0" err="1"/>
              <a:t>патч</a:t>
            </a:r>
            <a:r>
              <a:rPr lang="en-US" sz="2000" b="1" dirty="0"/>
              <a:t> — </a:t>
            </a:r>
            <a:endParaRPr lang="ru-RU" sz="2000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файл-инструкция, какие правки нужно внести (по сути, это </a:t>
            </a:r>
            <a:r>
              <a:rPr lang="en-US" sz="1800" b="1" dirty="0"/>
              <a:t>diff</a:t>
            </a:r>
            <a:r>
              <a:rPr lang="en-US" sz="1800" dirty="0"/>
              <a:t>)</a:t>
            </a:r>
            <a:r>
              <a:rPr lang="ru-RU" sz="1800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727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92738"/>
            <a:ext cx="7886700" cy="1070340"/>
          </a:xfrm>
        </p:spPr>
        <p:txBody>
          <a:bodyPr/>
          <a:lstStyle/>
          <a:p>
            <a:r>
              <a:rPr lang="ru-RU" b="1" dirty="0"/>
              <a:t>Основные понятия </a:t>
            </a:r>
            <a:r>
              <a:rPr lang="en-US" b="1" dirty="0"/>
              <a:t>DVCS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47568"/>
            <a:ext cx="7886700" cy="4529395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ru-RU" sz="2000" b="1" dirty="0"/>
              <a:t>Загрузка изменений (</a:t>
            </a:r>
            <a:r>
              <a:rPr lang="en-US" sz="2000" b="1" dirty="0"/>
              <a:t>fetch) — </a:t>
            </a:r>
            <a:endParaRPr lang="ru-RU" sz="2000" i="1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загрузка наборов изменений (</a:t>
            </a:r>
            <a:r>
              <a:rPr lang="en-US" sz="1800" dirty="0"/>
              <a:t>commit-</a:t>
            </a:r>
            <a:r>
              <a:rPr lang="ru-RU" sz="1800" dirty="0"/>
              <a:t>ов) из удаленного хранилища.</a:t>
            </a:r>
            <a:endParaRPr lang="en-US" sz="1800" dirty="0"/>
          </a:p>
          <a:p>
            <a:pPr>
              <a:lnSpc>
                <a:spcPct val="114000"/>
              </a:lnSpc>
            </a:pPr>
            <a:r>
              <a:rPr lang="ru-RU" sz="2000" b="1" dirty="0"/>
              <a:t>Обновление, «подтягивание» (</a:t>
            </a:r>
            <a:r>
              <a:rPr lang="en-US" sz="2000" b="1" dirty="0"/>
              <a:t>pull) — </a:t>
            </a:r>
            <a:endParaRPr lang="ru-RU" sz="2000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загрузка изменений и немедленное слияние с локальным хранилищем (</a:t>
            </a:r>
            <a:r>
              <a:rPr lang="en-US" sz="1800" dirty="0"/>
              <a:t>pull = fetch + merge).</a:t>
            </a:r>
            <a:endParaRPr lang="ru-RU" sz="1800" dirty="0"/>
          </a:p>
          <a:p>
            <a:pPr>
              <a:lnSpc>
                <a:spcPct val="114000"/>
              </a:lnSpc>
            </a:pPr>
            <a:r>
              <a:rPr lang="ru-RU" sz="2000" b="1" dirty="0"/>
              <a:t>Отправка изменений (</a:t>
            </a:r>
            <a:r>
              <a:rPr lang="en-US" sz="2000" b="1" dirty="0"/>
              <a:t>push) — </a:t>
            </a:r>
            <a:endParaRPr lang="ru-RU" sz="2000" dirty="0"/>
          </a:p>
          <a:p>
            <a:pPr marL="457200" lvl="1" indent="0">
              <a:lnSpc>
                <a:spcPct val="114000"/>
              </a:lnSpc>
              <a:buNone/>
            </a:pPr>
            <a:r>
              <a:rPr lang="ru-RU" sz="1800" dirty="0"/>
              <a:t>передача наборов изменений в удаленное хранилище</a:t>
            </a:r>
            <a:br>
              <a:rPr lang="ru-RU" sz="1800" dirty="0"/>
            </a:br>
            <a:r>
              <a:rPr lang="ru-RU" sz="1800" dirty="0"/>
              <a:t>с немедленным слиянием.</a:t>
            </a:r>
          </a:p>
          <a:p>
            <a:pPr lvl="1">
              <a:lnSpc>
                <a:spcPct val="114000"/>
              </a:lnSpc>
            </a:pPr>
            <a:r>
              <a:rPr lang="ru-RU" sz="1800" dirty="0"/>
              <a:t>Если при слиянии возникает конфликт, происходит ошибка.</a:t>
            </a:r>
          </a:p>
          <a:p>
            <a:pPr lvl="1">
              <a:lnSpc>
                <a:spcPct val="114000"/>
              </a:lnSpc>
            </a:pPr>
            <a:r>
              <a:rPr lang="ru-RU" sz="1800" dirty="0"/>
              <a:t>Возможна, но не рекомендуется, </a:t>
            </a:r>
            <a:r>
              <a:rPr lang="en-US" sz="1800" b="1" dirty="0"/>
              <a:t>force push </a:t>
            </a:r>
            <a:r>
              <a:rPr lang="en-US" sz="1800" dirty="0"/>
              <a:t>— </a:t>
            </a:r>
            <a:r>
              <a:rPr lang="ru-RU" sz="1800" dirty="0"/>
              <a:t>принудительная перезапись удаленной истории</a:t>
            </a:r>
            <a:r>
              <a:rPr lang="en-US" sz="1800" dirty="0"/>
              <a:t> (</a:t>
            </a:r>
            <a:r>
              <a:rPr lang="en-US" sz="1800" dirty="0" err="1">
                <a:solidFill>
                  <a:srgbClr val="002060"/>
                </a:solidFill>
              </a:rPr>
              <a:t>git</a:t>
            </a:r>
            <a:r>
              <a:rPr lang="en-US" sz="1800" dirty="0">
                <a:solidFill>
                  <a:srgbClr val="002060"/>
                </a:solidFill>
              </a:rPr>
              <a:t> push --force</a:t>
            </a:r>
            <a:r>
              <a:rPr lang="en-US" sz="1800" dirty="0"/>
              <a:t>).</a:t>
            </a:r>
            <a:endParaRPr lang="ru-RU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2902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lowchart: Process 51"/>
          <p:cNvSpPr/>
          <p:nvPr/>
        </p:nvSpPr>
        <p:spPr>
          <a:xfrm>
            <a:off x="4040371" y="1626073"/>
            <a:ext cx="947411" cy="390742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50" name="Flowchart: Process 49"/>
          <p:cNvSpPr/>
          <p:nvPr/>
        </p:nvSpPr>
        <p:spPr>
          <a:xfrm>
            <a:off x="2686050" y="1626073"/>
            <a:ext cx="1354322" cy="391670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45" name="Flowchart: Process 44"/>
          <p:cNvSpPr/>
          <p:nvPr/>
        </p:nvSpPr>
        <p:spPr>
          <a:xfrm>
            <a:off x="1726418" y="1626072"/>
            <a:ext cx="959632" cy="390743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43" name="Pentagon 60"/>
          <p:cNvSpPr/>
          <p:nvPr/>
        </p:nvSpPr>
        <p:spPr>
          <a:xfrm rot="10800000" flipH="1" flipV="1">
            <a:off x="882722" y="4605773"/>
            <a:ext cx="1803328" cy="39118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67944"/>
            <a:ext cx="7886700" cy="1119928"/>
          </a:xfrm>
        </p:spPr>
        <p:txBody>
          <a:bodyPr/>
          <a:lstStyle/>
          <a:p>
            <a:r>
              <a:rPr lang="ru-RU" b="1" dirty="0"/>
              <a:t>Ветки и метки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87872"/>
            <a:ext cx="4829393" cy="4657653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ru-RU" sz="2000" b="1" dirty="0"/>
              <a:t>Зачем нужны несколько веток?</a:t>
            </a:r>
            <a:r>
              <a:rPr lang="en-US" sz="2000" b="1" dirty="0"/>
              <a:t> </a:t>
            </a:r>
            <a:endParaRPr lang="ru-RU" sz="2000" b="1" dirty="0"/>
          </a:p>
          <a:p>
            <a:pPr lvl="1">
              <a:lnSpc>
                <a:spcPct val="114000"/>
              </a:lnSpc>
            </a:pPr>
            <a:r>
              <a:rPr lang="ru-RU" sz="1800" dirty="0"/>
              <a:t>Параллельная разработка разных частей программы.</a:t>
            </a:r>
          </a:p>
          <a:p>
            <a:pPr lvl="1">
              <a:lnSpc>
                <a:spcPct val="114000"/>
              </a:lnSpc>
            </a:pPr>
            <a:r>
              <a:rPr lang="ru-RU" sz="1800" dirty="0"/>
              <a:t>Альтернативные варианты развития:</a:t>
            </a:r>
          </a:p>
          <a:p>
            <a:pPr lvl="2">
              <a:lnSpc>
                <a:spcPct val="114000"/>
              </a:lnSpc>
            </a:pPr>
            <a:r>
              <a:rPr lang="ru-RU" sz="1800" dirty="0"/>
              <a:t>экспериментальные наработки;</a:t>
            </a:r>
          </a:p>
          <a:p>
            <a:pPr lvl="2">
              <a:lnSpc>
                <a:spcPct val="114000"/>
              </a:lnSpc>
            </a:pPr>
            <a:r>
              <a:rPr lang="ru-RU" sz="1800" dirty="0"/>
              <a:t>правки в старых версиях.</a:t>
            </a:r>
          </a:p>
          <a:p>
            <a:pPr lvl="1">
              <a:lnSpc>
                <a:spcPct val="114000"/>
              </a:lnSpc>
            </a:pPr>
            <a:r>
              <a:rPr lang="ru-RU" sz="1800" dirty="0"/>
              <a:t>Обычно есть главная ветка</a:t>
            </a:r>
            <a:r>
              <a:rPr lang="en-US" sz="1800" dirty="0"/>
              <a:t> </a:t>
            </a:r>
            <a:r>
              <a:rPr lang="ru-RU" sz="1800" dirty="0"/>
              <a:t>(</a:t>
            </a:r>
            <a:r>
              <a:rPr lang="en-US" sz="1800" dirty="0"/>
              <a:t>master)</a:t>
            </a:r>
            <a:r>
              <a:rPr lang="ru-RU" sz="1800" dirty="0"/>
              <a:t>, или ствол </a:t>
            </a:r>
            <a:r>
              <a:rPr lang="en-US" sz="1800" dirty="0"/>
              <a:t>(trunk)</a:t>
            </a:r>
            <a:r>
              <a:rPr lang="ru-RU" sz="1800" dirty="0"/>
              <a:t>.</a:t>
            </a:r>
          </a:p>
          <a:p>
            <a:pPr>
              <a:lnSpc>
                <a:spcPct val="114000"/>
              </a:lnSpc>
            </a:pPr>
            <a:r>
              <a:rPr lang="ru-RU" sz="2000" b="1" dirty="0"/>
              <a:t>Метка (</a:t>
            </a:r>
            <a:r>
              <a:rPr lang="en-US" sz="2000" b="1" dirty="0"/>
              <a:t>tag) — </a:t>
            </a:r>
            <a:r>
              <a:rPr lang="ru-RU" sz="2000" dirty="0"/>
              <a:t>отмеченная версия.</a:t>
            </a:r>
            <a:br>
              <a:rPr lang="ru-RU" sz="2000" dirty="0"/>
            </a:br>
            <a:r>
              <a:rPr lang="ru-RU" sz="2000" dirty="0"/>
              <a:t>Отличие от ветки в том, что тэг</a:t>
            </a:r>
            <a:br>
              <a:rPr lang="ru-RU" sz="2000" dirty="0"/>
            </a:br>
            <a:r>
              <a:rPr lang="ru-RU" sz="2000" dirty="0"/>
              <a:t>не перемещается при добавлении </a:t>
            </a:r>
            <a:r>
              <a:rPr lang="ru-RU" sz="2000" dirty="0" err="1"/>
              <a:t>коммитов</a:t>
            </a:r>
            <a:r>
              <a:rPr lang="ru-RU" sz="2000" dirty="0"/>
              <a:t>.</a:t>
            </a:r>
          </a:p>
        </p:txBody>
      </p:sp>
      <p:sp>
        <p:nvSpPr>
          <p:cNvPr id="7" name="Flowchart: Connector 6"/>
          <p:cNvSpPr/>
          <p:nvPr/>
        </p:nvSpPr>
        <p:spPr>
          <a:xfrm>
            <a:off x="6586749" y="5863888"/>
            <a:ext cx="357448" cy="357448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1</a:t>
            </a:r>
            <a:endParaRPr lang="ru-RU" sz="2100" dirty="0"/>
          </a:p>
        </p:txBody>
      </p:sp>
      <p:sp>
        <p:nvSpPr>
          <p:cNvPr id="34" name="Flowchart: Connector 33"/>
          <p:cNvSpPr/>
          <p:nvPr/>
        </p:nvSpPr>
        <p:spPr>
          <a:xfrm>
            <a:off x="6586749" y="4376013"/>
            <a:ext cx="357448" cy="357448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5</a:t>
            </a:r>
            <a:endParaRPr lang="ru-RU" sz="2100" dirty="0"/>
          </a:p>
        </p:txBody>
      </p:sp>
      <p:sp>
        <p:nvSpPr>
          <p:cNvPr id="38" name="Flowchart: Connector 37"/>
          <p:cNvSpPr/>
          <p:nvPr/>
        </p:nvSpPr>
        <p:spPr>
          <a:xfrm>
            <a:off x="6586749" y="3624738"/>
            <a:ext cx="357448" cy="357448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6</a:t>
            </a:r>
            <a:endParaRPr lang="ru-RU" sz="2100" dirty="0"/>
          </a:p>
        </p:txBody>
      </p:sp>
      <p:sp>
        <p:nvSpPr>
          <p:cNvPr id="40" name="Flowchart: Connector 39"/>
          <p:cNvSpPr/>
          <p:nvPr/>
        </p:nvSpPr>
        <p:spPr>
          <a:xfrm>
            <a:off x="6586749" y="2873463"/>
            <a:ext cx="357448" cy="357448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7</a:t>
            </a:r>
            <a:endParaRPr lang="ru-RU" sz="2100" dirty="0"/>
          </a:p>
        </p:txBody>
      </p:sp>
      <p:sp>
        <p:nvSpPr>
          <p:cNvPr id="42" name="Flowchart: Connector 41"/>
          <p:cNvSpPr/>
          <p:nvPr/>
        </p:nvSpPr>
        <p:spPr>
          <a:xfrm>
            <a:off x="6586749" y="2116388"/>
            <a:ext cx="357448" cy="357448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9</a:t>
            </a:r>
            <a:endParaRPr lang="ru-RU" sz="2100" dirty="0"/>
          </a:p>
        </p:txBody>
      </p:sp>
      <p:sp>
        <p:nvSpPr>
          <p:cNvPr id="44" name="Flowchart: Connector 43"/>
          <p:cNvSpPr/>
          <p:nvPr/>
        </p:nvSpPr>
        <p:spPr>
          <a:xfrm>
            <a:off x="7338753" y="4376013"/>
            <a:ext cx="357448" cy="357448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4</a:t>
            </a:r>
            <a:endParaRPr lang="ru-RU" sz="2100" dirty="0"/>
          </a:p>
        </p:txBody>
      </p:sp>
      <p:sp>
        <p:nvSpPr>
          <p:cNvPr id="56" name="Flowchart: Connector 55"/>
          <p:cNvSpPr/>
          <p:nvPr/>
        </p:nvSpPr>
        <p:spPr>
          <a:xfrm>
            <a:off x="7338753" y="2873463"/>
            <a:ext cx="357448" cy="357448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8</a:t>
            </a:r>
            <a:endParaRPr lang="ru-RU" sz="2100" dirty="0"/>
          </a:p>
        </p:txBody>
      </p:sp>
      <p:sp>
        <p:nvSpPr>
          <p:cNvPr id="58" name="Flowchart: Connector 57"/>
          <p:cNvSpPr/>
          <p:nvPr/>
        </p:nvSpPr>
        <p:spPr>
          <a:xfrm>
            <a:off x="7338753" y="2113776"/>
            <a:ext cx="357448" cy="357448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/>
              <a:t>10</a:t>
            </a:r>
            <a:endParaRPr lang="ru-RU" sz="1600" dirty="0"/>
          </a:p>
        </p:txBody>
      </p:sp>
      <p:sp>
        <p:nvSpPr>
          <p:cNvPr id="61" name="Pentagon 60"/>
          <p:cNvSpPr/>
          <p:nvPr/>
        </p:nvSpPr>
        <p:spPr>
          <a:xfrm rot="10800000" flipH="1" flipV="1">
            <a:off x="5584422" y="3607868"/>
            <a:ext cx="903711" cy="39118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</a:rPr>
              <a:t>Версия 1.0</a:t>
            </a:r>
          </a:p>
        </p:txBody>
      </p:sp>
      <p:sp>
        <p:nvSpPr>
          <p:cNvPr id="62" name="Pentagon 61"/>
          <p:cNvSpPr/>
          <p:nvPr/>
        </p:nvSpPr>
        <p:spPr>
          <a:xfrm rot="10800000" flipH="1" flipV="1">
            <a:off x="5584422" y="2096906"/>
            <a:ext cx="917208" cy="39118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</a:rPr>
              <a:t>Версия 2.0</a:t>
            </a:r>
          </a:p>
        </p:txBody>
      </p:sp>
      <p:sp>
        <p:nvSpPr>
          <p:cNvPr id="73" name="Flowchart: Process 72"/>
          <p:cNvSpPr/>
          <p:nvPr/>
        </p:nvSpPr>
        <p:spPr>
          <a:xfrm>
            <a:off x="7760364" y="3608313"/>
            <a:ext cx="722428" cy="390743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feature</a:t>
            </a:r>
            <a:endParaRPr lang="ru-RU" sz="1350" dirty="0"/>
          </a:p>
        </p:txBody>
      </p:sp>
      <p:sp>
        <p:nvSpPr>
          <p:cNvPr id="75" name="Pentagon 74"/>
          <p:cNvSpPr/>
          <p:nvPr/>
        </p:nvSpPr>
        <p:spPr>
          <a:xfrm rot="10800000" flipV="1">
            <a:off x="7788814" y="2858247"/>
            <a:ext cx="882746" cy="391188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</a:rPr>
              <a:t>Версия 1.1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35</a:t>
            </a:fld>
            <a:endParaRPr lang="ru-RU"/>
          </a:p>
        </p:txBody>
      </p:sp>
      <p:cxnSp>
        <p:nvCxnSpPr>
          <p:cNvPr id="25" name="Straight Arrow Connector 24"/>
          <p:cNvCxnSpPr>
            <a:stCxn id="7" idx="0"/>
            <a:endCxn id="39" idx="4"/>
          </p:cNvCxnSpPr>
          <p:nvPr/>
        </p:nvCxnSpPr>
        <p:spPr>
          <a:xfrm flipV="1">
            <a:off x="6765473" y="5484736"/>
            <a:ext cx="0" cy="379152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34" idx="0"/>
            <a:endCxn id="38" idx="4"/>
          </p:cNvCxnSpPr>
          <p:nvPr/>
        </p:nvCxnSpPr>
        <p:spPr>
          <a:xfrm flipV="1">
            <a:off x="6765473" y="3982186"/>
            <a:ext cx="0" cy="393827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38" idx="0"/>
            <a:endCxn id="40" idx="4"/>
          </p:cNvCxnSpPr>
          <p:nvPr/>
        </p:nvCxnSpPr>
        <p:spPr>
          <a:xfrm flipV="1">
            <a:off x="6765473" y="3230911"/>
            <a:ext cx="0" cy="393827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0" idx="0"/>
            <a:endCxn id="42" idx="4"/>
          </p:cNvCxnSpPr>
          <p:nvPr/>
        </p:nvCxnSpPr>
        <p:spPr>
          <a:xfrm flipV="1">
            <a:off x="6765473" y="2473836"/>
            <a:ext cx="0" cy="399627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" idx="7"/>
            <a:endCxn id="35" idx="3"/>
          </p:cNvCxnSpPr>
          <p:nvPr/>
        </p:nvCxnSpPr>
        <p:spPr>
          <a:xfrm flipV="1">
            <a:off x="6891850" y="5426181"/>
            <a:ext cx="499250" cy="490054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4" idx="1"/>
            <a:endCxn id="38" idx="5"/>
          </p:cNvCxnSpPr>
          <p:nvPr/>
        </p:nvCxnSpPr>
        <p:spPr>
          <a:xfrm flipH="1" flipV="1">
            <a:off x="6891850" y="3929839"/>
            <a:ext cx="499250" cy="498521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8" idx="7"/>
            <a:endCxn id="56" idx="3"/>
          </p:cNvCxnSpPr>
          <p:nvPr/>
        </p:nvCxnSpPr>
        <p:spPr>
          <a:xfrm flipV="1">
            <a:off x="6891850" y="3178564"/>
            <a:ext cx="499250" cy="498521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56" idx="0"/>
            <a:endCxn id="58" idx="4"/>
          </p:cNvCxnSpPr>
          <p:nvPr/>
        </p:nvCxnSpPr>
        <p:spPr>
          <a:xfrm flipV="1">
            <a:off x="7517477" y="2471224"/>
            <a:ext cx="0" cy="402239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2" name="Группа 71"/>
          <p:cNvGrpSpPr/>
          <p:nvPr/>
        </p:nvGrpSpPr>
        <p:grpSpPr>
          <a:xfrm>
            <a:off x="6405453" y="1370071"/>
            <a:ext cx="722428" cy="724613"/>
            <a:chOff x="6404259" y="1391775"/>
            <a:chExt cx="722428" cy="724613"/>
          </a:xfrm>
        </p:grpSpPr>
        <p:sp>
          <p:nvSpPr>
            <p:cNvPr id="69" name="Flowchart: Process 68"/>
            <p:cNvSpPr/>
            <p:nvPr/>
          </p:nvSpPr>
          <p:spPr>
            <a:xfrm>
              <a:off x="6404259" y="1391775"/>
              <a:ext cx="722428" cy="390743"/>
            </a:xfrm>
            <a:prstGeom prst="flowChartProcess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master</a:t>
              </a:r>
              <a:endParaRPr lang="ru-RU" sz="1350" dirty="0"/>
            </a:p>
          </p:txBody>
        </p:sp>
        <p:cxnSp>
          <p:nvCxnSpPr>
            <p:cNvPr id="51" name="Straight Arrow Connector 50"/>
            <p:cNvCxnSpPr>
              <a:stCxn id="69" idx="2"/>
              <a:endCxn id="42" idx="0"/>
            </p:cNvCxnSpPr>
            <p:nvPr/>
          </p:nvCxnSpPr>
          <p:spPr>
            <a:xfrm>
              <a:off x="6765473" y="1782518"/>
              <a:ext cx="0" cy="33387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sysDot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4" name="Группа 73"/>
          <p:cNvGrpSpPr/>
          <p:nvPr/>
        </p:nvGrpSpPr>
        <p:grpSpPr>
          <a:xfrm>
            <a:off x="7274590" y="1374904"/>
            <a:ext cx="485774" cy="722001"/>
            <a:chOff x="7274590" y="1391775"/>
            <a:chExt cx="485774" cy="722001"/>
          </a:xfrm>
        </p:grpSpPr>
        <p:sp>
          <p:nvSpPr>
            <p:cNvPr id="71" name="Flowchart: Process 70"/>
            <p:cNvSpPr/>
            <p:nvPr/>
          </p:nvSpPr>
          <p:spPr>
            <a:xfrm>
              <a:off x="7274590" y="1391775"/>
              <a:ext cx="485774" cy="390743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v1</a:t>
              </a:r>
              <a:endParaRPr lang="ru-RU" sz="1350" dirty="0"/>
            </a:p>
          </p:txBody>
        </p:sp>
        <p:cxnSp>
          <p:nvCxnSpPr>
            <p:cNvPr id="53" name="Straight Arrow Connector 52"/>
            <p:cNvCxnSpPr>
              <a:stCxn id="71" idx="2"/>
              <a:endCxn id="58" idx="0"/>
            </p:cNvCxnSpPr>
            <p:nvPr/>
          </p:nvCxnSpPr>
          <p:spPr>
            <a:xfrm>
              <a:off x="7517477" y="1782518"/>
              <a:ext cx="0" cy="33125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sysDot"/>
              <a:tailEnd type="arrow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68" name="Straight Arrow Connector 67"/>
          <p:cNvCxnSpPr>
            <a:stCxn id="73" idx="2"/>
            <a:endCxn id="44" idx="7"/>
          </p:cNvCxnSpPr>
          <p:nvPr/>
        </p:nvCxnSpPr>
        <p:spPr>
          <a:xfrm flipH="1">
            <a:off x="7643854" y="3999056"/>
            <a:ext cx="477724" cy="4293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ot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5" name="Flowchart: Connector 43"/>
          <p:cNvSpPr/>
          <p:nvPr/>
        </p:nvSpPr>
        <p:spPr>
          <a:xfrm>
            <a:off x="7338753" y="5121080"/>
            <a:ext cx="357448" cy="357448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dirty="0"/>
              <a:t>3</a:t>
            </a:r>
          </a:p>
        </p:txBody>
      </p:sp>
      <p:sp>
        <p:nvSpPr>
          <p:cNvPr id="39" name="Flowchart: Connector 6"/>
          <p:cNvSpPr/>
          <p:nvPr/>
        </p:nvSpPr>
        <p:spPr>
          <a:xfrm>
            <a:off x="6586749" y="5127288"/>
            <a:ext cx="357448" cy="357448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2</a:t>
            </a:r>
            <a:endParaRPr lang="ru-RU" sz="2100" dirty="0"/>
          </a:p>
        </p:txBody>
      </p:sp>
      <p:cxnSp>
        <p:nvCxnSpPr>
          <p:cNvPr id="41" name="Straight Arrow Connector 24"/>
          <p:cNvCxnSpPr>
            <a:stCxn id="39" idx="0"/>
            <a:endCxn id="34" idx="4"/>
          </p:cNvCxnSpPr>
          <p:nvPr/>
        </p:nvCxnSpPr>
        <p:spPr>
          <a:xfrm flipV="1">
            <a:off x="6765473" y="4733461"/>
            <a:ext cx="0" cy="393827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24"/>
          <p:cNvCxnSpPr>
            <a:stCxn id="35" idx="0"/>
            <a:endCxn id="44" idx="4"/>
          </p:cNvCxnSpPr>
          <p:nvPr/>
        </p:nvCxnSpPr>
        <p:spPr>
          <a:xfrm flipV="1">
            <a:off x="7517477" y="4733461"/>
            <a:ext cx="0" cy="387619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46"/>
          <p:cNvCxnSpPr>
            <a:stCxn id="40" idx="7"/>
            <a:endCxn id="58" idx="3"/>
          </p:cNvCxnSpPr>
          <p:nvPr/>
        </p:nvCxnSpPr>
        <p:spPr>
          <a:xfrm flipV="1">
            <a:off x="6891850" y="2418877"/>
            <a:ext cx="499250" cy="506933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04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3.05556E-6 -0.11204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11204 L 3.05556E-6 -0.27454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27454 L 3.05556E-6 -0.33056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33056 L 3.05556E-6 -0.43727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1.38889E-6 -0.10833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43727 L 3.05556E-6 -0.54583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43" grpId="0" animBg="1"/>
      <p:bldP spid="7" grpId="0" animBg="1"/>
      <p:bldP spid="34" grpId="0" animBg="1"/>
      <p:bldP spid="38" grpId="0" animBg="1"/>
      <p:bldP spid="40" grpId="0" animBg="1"/>
      <p:bldP spid="42" grpId="0" animBg="1"/>
      <p:bldP spid="44" grpId="0" animBg="1"/>
      <p:bldP spid="56" grpId="0" animBg="1"/>
      <p:bldP spid="58" grpId="0" animBg="1"/>
      <p:bldP spid="61" grpId="0" animBg="1"/>
      <p:bldP spid="62" grpId="0" animBg="1"/>
      <p:bldP spid="73" grpId="0" animBg="1"/>
      <p:bldP spid="75" grpId="0" animBg="1"/>
      <p:bldP spid="35" grpId="0" animBg="1"/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17685"/>
          </a:xfrm>
        </p:spPr>
        <p:txBody>
          <a:bodyPr/>
          <a:lstStyle/>
          <a:p>
            <a:r>
              <a:rPr lang="en-US" b="1" dirty="0" err="1"/>
              <a:t>Git</a:t>
            </a:r>
            <a:r>
              <a:rPr lang="en-US" b="1" dirty="0"/>
              <a:t> Stash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2811"/>
            <a:ext cx="7886700" cy="46941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Несохраненные изменения можно спрятать в специальную невидимую, строго локальную область — </a:t>
            </a:r>
            <a:r>
              <a:rPr lang="en-US" sz="2000" dirty="0"/>
              <a:t>stash.</a:t>
            </a:r>
            <a:r>
              <a:rPr lang="ru-RU" sz="2000" dirty="0"/>
              <a:t> Например: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ru-RU" sz="1800" dirty="0"/>
              <a:t>Чтобы скачать последние изменения в процессе написания кода.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Чтобы временно переключиться на другую ветвь.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Сохранить изменения в </a:t>
            </a:r>
            <a:r>
              <a:rPr lang="en-US" sz="2000" dirty="0"/>
              <a:t>stash:</a:t>
            </a:r>
            <a:endParaRPr lang="ru-RU" sz="2000" dirty="0"/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1800" dirty="0" err="1">
                <a:solidFill>
                  <a:srgbClr val="7030A0"/>
                </a:solidFill>
              </a:rPr>
              <a:t>git</a:t>
            </a:r>
            <a:r>
              <a:rPr lang="en-US" sz="1800" dirty="0">
                <a:solidFill>
                  <a:srgbClr val="7030A0"/>
                </a:solidFill>
              </a:rPr>
              <a:t> stash save </a:t>
            </a:r>
            <a:r>
              <a:rPr lang="en-US" sz="1800" i="1" dirty="0">
                <a:solidFill>
                  <a:srgbClr val="7030A0"/>
                </a:solidFill>
              </a:rPr>
              <a:t>[</a:t>
            </a:r>
            <a:r>
              <a:rPr lang="ru-RU" sz="1800" i="1" dirty="0">
                <a:solidFill>
                  <a:srgbClr val="7030A0"/>
                </a:solidFill>
              </a:rPr>
              <a:t>возможно, примечание</a:t>
            </a:r>
            <a:r>
              <a:rPr lang="en-US" sz="1800" i="1" dirty="0">
                <a:solidFill>
                  <a:srgbClr val="7030A0"/>
                </a:solidFill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Извлечь изменения из </a:t>
            </a:r>
            <a:r>
              <a:rPr lang="en-US" sz="2000" dirty="0"/>
              <a:t>stash</a:t>
            </a:r>
            <a:r>
              <a:rPr lang="ru-RU" sz="2000" dirty="0"/>
              <a:t> в рабочую копию:</a:t>
            </a:r>
            <a:endParaRPr lang="en-US" sz="2000" dirty="0"/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$"/>
            </a:pPr>
            <a:r>
              <a:rPr lang="en-US" sz="1800" dirty="0" err="1">
                <a:solidFill>
                  <a:srgbClr val="7030A0"/>
                </a:solidFill>
              </a:rPr>
              <a:t>git</a:t>
            </a:r>
            <a:r>
              <a:rPr lang="en-US" sz="1800" dirty="0">
                <a:solidFill>
                  <a:srgbClr val="7030A0"/>
                </a:solidFill>
              </a:rPr>
              <a:t> stash pop</a:t>
            </a:r>
            <a:endParaRPr lang="ru-RU" sz="18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dirty="0"/>
              <a:t>Stash</a:t>
            </a:r>
            <a:r>
              <a:rPr lang="ru-RU" sz="2000" dirty="0"/>
              <a:t> работает как стек (стопка): можно вызвать </a:t>
            </a:r>
            <a:r>
              <a:rPr lang="en-US" sz="2000" dirty="0">
                <a:solidFill>
                  <a:srgbClr val="002060"/>
                </a:solidFill>
              </a:rPr>
              <a:t>save</a:t>
            </a:r>
            <a:r>
              <a:rPr lang="en-US" sz="2000" dirty="0"/>
              <a:t> </a:t>
            </a:r>
            <a:r>
              <a:rPr lang="ru-RU" sz="2000" dirty="0"/>
              <a:t>несколько раз, </a:t>
            </a:r>
            <a:r>
              <a:rPr lang="en-US" sz="2000" dirty="0">
                <a:solidFill>
                  <a:srgbClr val="002060"/>
                </a:solidFill>
              </a:rPr>
              <a:t>pop</a:t>
            </a:r>
            <a:r>
              <a:rPr lang="en-US" sz="2000" dirty="0"/>
              <a:t> </a:t>
            </a:r>
            <a:r>
              <a:rPr lang="ru-RU" sz="2000" dirty="0"/>
              <a:t>извлекает последние изменения.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Можно просматривать элементы</a:t>
            </a:r>
            <a:r>
              <a:rPr lang="en-US" sz="2000" dirty="0"/>
              <a:t> stash,</a:t>
            </a: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>удалять их, извлекать не последний.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71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094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/>
              <a:t>Модели ветвлений (</a:t>
            </a:r>
            <a:r>
              <a:rPr lang="en-US" sz="2800" b="1" dirty="0"/>
              <a:t>branching models)</a:t>
            </a:r>
            <a:r>
              <a:rPr lang="ru-RU" sz="2800" b="1" dirty="0"/>
              <a:t>,</a:t>
            </a:r>
            <a:br>
              <a:rPr lang="ru-RU" sz="2800" b="1" dirty="0"/>
            </a:br>
            <a:r>
              <a:rPr lang="ru-RU" sz="2800" b="1" dirty="0"/>
              <a:t>или рабочие процессы (</a:t>
            </a:r>
            <a:r>
              <a:rPr lang="en-US" sz="2800" b="1" dirty="0"/>
              <a:t>workflows)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5805"/>
            <a:ext cx="7886700" cy="470054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Договоренность о ветках внутри команды.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Кем, когда и зачем создаются?</a:t>
            </a:r>
          </a:p>
          <a:p>
            <a:pPr marL="800100" lvl="1" indent="-342900">
              <a:lnSpc>
                <a:spcPct val="120000"/>
              </a:lnSpc>
              <a:buFont typeface="+mj-lt"/>
              <a:buAutoNum type="alphaLcParenR"/>
            </a:pPr>
            <a:r>
              <a:rPr lang="ru-RU" sz="2000" dirty="0"/>
              <a:t>по одной каждым разработчиком для своих задач</a:t>
            </a:r>
          </a:p>
          <a:p>
            <a:pPr marL="800100" lvl="1" indent="-342900">
              <a:lnSpc>
                <a:spcPct val="120000"/>
              </a:lnSpc>
              <a:buFont typeface="+mj-lt"/>
              <a:buAutoNum type="alphaLcParenR"/>
            </a:pPr>
            <a:r>
              <a:rPr lang="ru-RU" sz="2000" dirty="0"/>
              <a:t>по ветке на задачу,</a:t>
            </a:r>
          </a:p>
          <a:p>
            <a:pPr marL="800100" lvl="1" indent="-342900">
              <a:lnSpc>
                <a:spcPct val="120000"/>
              </a:lnSpc>
              <a:buFont typeface="+mj-lt"/>
              <a:buAutoNum type="alphaLcParenR"/>
            </a:pPr>
            <a:r>
              <a:rPr lang="ru-RU" sz="2000" dirty="0"/>
              <a:t>по ветке на группу связанных задач…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Что содержат?</a:t>
            </a:r>
          </a:p>
          <a:p>
            <a:pPr lvl="1">
              <a:lnSpc>
                <a:spcPct val="120000"/>
              </a:lnSpc>
            </a:pPr>
            <a:r>
              <a:rPr lang="ru-RU" sz="2000" dirty="0"/>
              <a:t>ветка со стабильным кодом,</a:t>
            </a:r>
          </a:p>
          <a:p>
            <a:pPr lvl="1">
              <a:lnSpc>
                <a:spcPct val="120000"/>
              </a:lnSpc>
            </a:pPr>
            <a:r>
              <a:rPr lang="ru-RU" sz="2000" dirty="0"/>
              <a:t>ветка с нововведениями…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Кем, когда, куда и по каким критериям сливаются?</a:t>
            </a:r>
          </a:p>
          <a:p>
            <a:pPr lvl="1">
              <a:lnSpc>
                <a:spcPct val="120000"/>
              </a:lnSpc>
            </a:pPr>
            <a:r>
              <a:rPr lang="ru-RU" sz="2000" dirty="0"/>
              <a:t>когда код в ветке протестирован, она сливается в </a:t>
            </a:r>
            <a:r>
              <a:rPr lang="en-US" sz="2000" dirty="0"/>
              <a:t>master,</a:t>
            </a:r>
            <a:endParaRPr lang="ru-RU" sz="2000" dirty="0"/>
          </a:p>
          <a:p>
            <a:pPr lvl="1">
              <a:lnSpc>
                <a:spcPct val="120000"/>
              </a:lnSpc>
            </a:pPr>
            <a:r>
              <a:rPr lang="ru-RU" sz="2000" dirty="0"/>
              <a:t>раз в неделю </a:t>
            </a:r>
            <a:r>
              <a:rPr lang="en-US" sz="2000" dirty="0"/>
              <a:t>master </a:t>
            </a:r>
            <a:r>
              <a:rPr lang="ru-RU" sz="2000" dirty="0"/>
              <a:t>сливается во все ветки…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Как называются?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8" name="Picture 7" descr="http://git-scm.com/images/logos/downloads/Git-Icon-1788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935" y="650787"/>
            <a:ext cx="764189" cy="76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569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68143"/>
          </a:xfrm>
        </p:spPr>
        <p:txBody>
          <a:bodyPr>
            <a:normAutofit/>
          </a:bodyPr>
          <a:lstStyle/>
          <a:p>
            <a:r>
              <a:rPr lang="ru-RU" sz="3600" b="1" dirty="0"/>
              <a:t>Какими должны быть </a:t>
            </a:r>
            <a:r>
              <a:rPr lang="ru-RU" sz="3600" b="1" dirty="0" err="1"/>
              <a:t>коммиты</a:t>
            </a:r>
            <a:r>
              <a:rPr lang="ru-RU" sz="3600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8329"/>
            <a:ext cx="7886700" cy="46586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ru-RU" sz="2400" b="1" dirty="0"/>
              <a:t>Гранулярность</a:t>
            </a:r>
            <a:r>
              <a:rPr lang="ru-RU" sz="2400" dirty="0"/>
              <a:t> — насколько крупными должны быть </a:t>
            </a:r>
            <a:r>
              <a:rPr lang="ru-RU" sz="2400" dirty="0" err="1"/>
              <a:t>коммиты</a:t>
            </a:r>
            <a:r>
              <a:rPr lang="ru-RU" sz="2400" dirty="0"/>
              <a:t>?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Большие сложно оценить, задачи смешаны.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Мелкие неудобно читать, теряется контекст.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Хорошая идея: размер — одно </a:t>
            </a:r>
            <a:r>
              <a:rPr lang="ru-RU" sz="2000" i="1" dirty="0"/>
              <a:t>логическое</a:t>
            </a:r>
            <a:r>
              <a:rPr lang="ru-RU" sz="2000" dirty="0"/>
              <a:t> изменение.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Код в </a:t>
            </a:r>
            <a:r>
              <a:rPr lang="ru-RU" sz="2400" dirty="0" err="1"/>
              <a:t>коммитах</a:t>
            </a:r>
            <a:r>
              <a:rPr lang="ru-RU" sz="2400" dirty="0"/>
              <a:t> должен быть компилируемым.</a:t>
            </a:r>
          </a:p>
          <a:p>
            <a:pPr lvl="1">
              <a:lnSpc>
                <a:spcPct val="100000"/>
              </a:lnSpc>
            </a:pPr>
            <a:r>
              <a:rPr lang="en-US" sz="2000" dirty="0" err="1"/>
              <a:t>Git</a:t>
            </a:r>
            <a:r>
              <a:rPr lang="en-US" sz="2000" dirty="0"/>
              <a:t> </a:t>
            </a:r>
            <a:r>
              <a:rPr lang="ru-RU" sz="2000" dirty="0"/>
              <a:t>этого не требует, но иначе неудобно на практике.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Сообщения должны отражать цель и суть правок.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Что именно поменялось, покажет </a:t>
            </a:r>
            <a:r>
              <a:rPr lang="en-US" sz="2000" dirty="0"/>
              <a:t>diff.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Иногда уместны объемные пояснения.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37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Осталось за рамками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изучается на ЛР), в т. ч.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gitignore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Staging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детальный контроль содержимого очередного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commit;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можно включить 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коммит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часть файла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hunk).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Cherry-pick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—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копирование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commit-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между ветвями.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Pull/merge requests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запросы администратору (главному разработчику)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на слияние ветки в главную. Применяется в открытых проектах и дисциплинированных командах.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454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24195"/>
            <a:ext cx="7886700" cy="1007426"/>
          </a:xfrm>
        </p:spPr>
        <p:txBody>
          <a:bodyPr>
            <a:normAutofit/>
          </a:bodyPr>
          <a:lstStyle/>
          <a:p>
            <a:r>
              <a:rPr lang="ru-RU" sz="3600" b="1" dirty="0"/>
              <a:t>Другие популярные </a:t>
            </a:r>
            <a:r>
              <a:rPr lang="en-US" sz="3600" b="1" dirty="0"/>
              <a:t>VCS</a:t>
            </a:r>
            <a:endParaRPr lang="ru-RU" sz="3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531621"/>
            <a:ext cx="7886700" cy="4645342"/>
          </a:xfrm>
        </p:spPr>
        <p:txBody>
          <a:bodyPr numCol="1" spcCol="180000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800" b="1" dirty="0"/>
              <a:t>Subversion (SVN)</a:t>
            </a:r>
            <a:endParaRPr lang="ru-RU" sz="1800" b="1" dirty="0"/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ru-RU" sz="1800" dirty="0"/>
              <a:t>Централизованная.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ru-RU" sz="1800" dirty="0"/>
              <a:t>Может быть удобнее для непрофессиональных пользователей</a:t>
            </a:r>
            <a:br>
              <a:rPr lang="ru-RU" sz="1800" dirty="0"/>
            </a:br>
            <a:r>
              <a:rPr lang="ru-RU" sz="1800" dirty="0"/>
              <a:t>или при простых процессах разработки.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800" b="1" dirty="0"/>
              <a:t>Perforce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/>
              <a:t>Эффективно работает с большими бинарными файлами.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/>
              <a:t>Популярна в разработке игр.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/>
              <a:t>Платная.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/>
              <a:t>В новых проектах вытесняется надстройкой </a:t>
            </a:r>
            <a:r>
              <a:rPr lang="en-US" sz="1800" dirty="0"/>
              <a:t>Git LFS.</a:t>
            </a:r>
            <a:endParaRPr lang="ru-RU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435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95393"/>
          </a:xfrm>
        </p:spPr>
        <p:txBody>
          <a:bodyPr/>
          <a:lstStyle/>
          <a:p>
            <a:r>
              <a:rPr lang="ru-RU" b="1" dirty="0"/>
              <a:t>Ресурсы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3078"/>
            <a:ext cx="7886700" cy="47354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hlinkClick r:id="rId2"/>
              </a:rPr>
              <a:t>Scott Chacon, Ben Straub. </a:t>
            </a:r>
            <a:r>
              <a:rPr lang="en-US" sz="2400" i="1" dirty="0">
                <a:hlinkClick r:id="rId2"/>
              </a:rPr>
              <a:t>Pro </a:t>
            </a:r>
            <a:r>
              <a:rPr lang="en-US" sz="2400" i="1" dirty="0" err="1">
                <a:hlinkClick r:id="rId2"/>
              </a:rPr>
              <a:t>Git</a:t>
            </a:r>
            <a:r>
              <a:rPr lang="en-US" sz="2400" i="1" dirty="0">
                <a:hlinkClick r:id="rId2"/>
              </a:rPr>
              <a:t>.</a:t>
            </a:r>
            <a:endParaRPr lang="ru-RU" sz="2400" i="1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$"/>
            </a:pPr>
            <a:r>
              <a:rPr lang="en-US" sz="2400" dirty="0" err="1">
                <a:solidFill>
                  <a:srgbClr val="7030A0"/>
                </a:solidFill>
              </a:rPr>
              <a:t>git</a:t>
            </a:r>
            <a:r>
              <a:rPr lang="en-US" sz="2400" dirty="0">
                <a:solidFill>
                  <a:srgbClr val="7030A0"/>
                </a:solidFill>
              </a:rPr>
              <a:t> help &lt;</a:t>
            </a:r>
            <a:r>
              <a:rPr lang="ru-RU" sz="2400" dirty="0">
                <a:solidFill>
                  <a:srgbClr val="7030A0"/>
                </a:solidFill>
              </a:rPr>
              <a:t>команда</a:t>
            </a:r>
            <a:r>
              <a:rPr lang="en-US" sz="2400" dirty="0">
                <a:solidFill>
                  <a:srgbClr val="7030A0"/>
                </a:solidFill>
              </a:rPr>
              <a:t>&gt;</a:t>
            </a:r>
            <a:endParaRPr lang="ru-RU" sz="2400" dirty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400" dirty="0"/>
              <a:t>Хостинги хранилищ: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hlinkClick r:id="rId3"/>
              </a:rPr>
              <a:t>GitHub</a:t>
            </a:r>
            <a:endParaRPr lang="ru-RU" sz="2000" dirty="0"/>
          </a:p>
          <a:p>
            <a:pPr lvl="1">
              <a:lnSpc>
                <a:spcPct val="120000"/>
              </a:lnSpc>
            </a:pPr>
            <a:r>
              <a:rPr lang="en-US" sz="2000" dirty="0" err="1">
                <a:hlinkClick r:id="rId4"/>
              </a:rPr>
              <a:t>BitBucket</a:t>
            </a:r>
            <a:endParaRPr lang="ru-RU" sz="2000" dirty="0"/>
          </a:p>
          <a:p>
            <a:pPr lvl="1">
              <a:lnSpc>
                <a:spcPct val="120000"/>
              </a:lnSpc>
            </a:pPr>
            <a:r>
              <a:rPr lang="en-US" sz="2000" dirty="0">
                <a:hlinkClick r:id="rId5"/>
              </a:rPr>
              <a:t>Git </a:t>
            </a:r>
            <a:r>
              <a:rPr lang="ru-RU" sz="2000" dirty="0">
                <a:hlinkClick r:id="rId5"/>
              </a:rPr>
              <a:t>УИТ</a:t>
            </a:r>
            <a:r>
              <a:rPr lang="en-US" sz="2000" dirty="0"/>
              <a:t> — </a:t>
            </a:r>
            <a:r>
              <a:rPr lang="ru-RU" sz="2000" dirty="0"/>
              <a:t>для ваших учебных проектов</a:t>
            </a: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2400" dirty="0"/>
              <a:t>On-premise Git forges: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hlinkClick r:id="rId6"/>
              </a:rPr>
              <a:t>GitLab</a:t>
            </a:r>
            <a:endParaRPr lang="en-US" sz="2000" dirty="0"/>
          </a:p>
          <a:p>
            <a:pPr lvl="1">
              <a:lnSpc>
                <a:spcPct val="120000"/>
              </a:lnSpc>
            </a:pPr>
            <a:r>
              <a:rPr lang="en-US" sz="2000" dirty="0" err="1"/>
              <a:t>Gogs</a:t>
            </a:r>
            <a:r>
              <a:rPr lang="en-US" sz="2000" dirty="0"/>
              <a:t> / </a:t>
            </a:r>
            <a:r>
              <a:rPr lang="en-US" sz="2000" dirty="0" err="1">
                <a:hlinkClick r:id="rId7"/>
              </a:rPr>
              <a:t>Gitea</a:t>
            </a:r>
            <a:r>
              <a:rPr lang="en-US" sz="2000" dirty="0"/>
              <a:t> (</a:t>
            </a:r>
            <a:r>
              <a:rPr lang="ru-RU" sz="2000" dirty="0"/>
              <a:t>используется </a:t>
            </a:r>
            <a:r>
              <a:rPr lang="en-US" sz="2000" dirty="0"/>
              <a:t>Git </a:t>
            </a:r>
            <a:r>
              <a:rPr lang="ru-RU" sz="2000" dirty="0"/>
              <a:t>УИТ)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Весна 2023 г.</a:t>
            </a:r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УИТ (</a:t>
            </a:r>
            <a:r>
              <a:rPr lang="en-US"/>
              <a:t>uit.mpei.ru)</a:t>
            </a:r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3F16-7065-4BC5-87B4-6230C1EDE28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47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5208</TotalTime>
  <Words>4183</Words>
  <Application>Microsoft Office PowerPoint</Application>
  <PresentationFormat>On-screen Show (4:3)</PresentationFormat>
  <Paragraphs>588</Paragraphs>
  <Slides>41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Consolas</vt:lpstr>
      <vt:lpstr>Wingdings</vt:lpstr>
      <vt:lpstr>Office Theme</vt:lpstr>
      <vt:lpstr>Системы контроля версий (VCS)</vt:lpstr>
      <vt:lpstr>Проблема: управление кодом</vt:lpstr>
      <vt:lpstr>Решение: система контроля версий</vt:lpstr>
      <vt:lpstr>Почему нужно специальное решение, а не «облако»?</vt:lpstr>
      <vt:lpstr>Git — конкретная СКВ</vt:lpstr>
      <vt:lpstr>Основные понятия VCS</vt:lpstr>
      <vt:lpstr>Основы Git: инициализация</vt:lpstr>
      <vt:lpstr>Основы Git: просмотр состояния</vt:lpstr>
      <vt:lpstr>Основы Git: пустой коммит</vt:lpstr>
      <vt:lpstr>Основы Git: обычный коммит</vt:lpstr>
      <vt:lpstr>Основы Git: занесение под СКВ</vt:lpstr>
      <vt:lpstr>Основы Git: просмотр истории</vt:lpstr>
      <vt:lpstr>Что такое «branch master»?</vt:lpstr>
      <vt:lpstr>Устройство Git: объекты и хэши</vt:lpstr>
      <vt:lpstr>Устройство Git: ссылки</vt:lpstr>
      <vt:lpstr>Устройство Git: операции</vt:lpstr>
      <vt:lpstr>Откат изменений</vt:lpstr>
      <vt:lpstr>Создание веток и откат к ним</vt:lpstr>
      <vt:lpstr>Общее хранилище: централизованная VCS</vt:lpstr>
      <vt:lpstr>Отдельные хранилища: распределенная VCS (DVCS)</vt:lpstr>
      <vt:lpstr>Виды систем контроля версий</vt:lpstr>
      <vt:lpstr>Удаленное хранилище: что это и где его взять?</vt:lpstr>
      <vt:lpstr>Git: загрузка кода в хранилище (1)</vt:lpstr>
      <vt:lpstr>Git: загрузка кода в хранилище (2)</vt:lpstr>
      <vt:lpstr>Git: загрузка кода из хранилища</vt:lpstr>
      <vt:lpstr>Обновление: проблема</vt:lpstr>
      <vt:lpstr>Обновление: решение (I)</vt:lpstr>
      <vt:lpstr>Git: перенос ветви</vt:lpstr>
      <vt:lpstr>Обновление: решение (II)</vt:lpstr>
      <vt:lpstr>Git: слияние ветвей</vt:lpstr>
      <vt:lpstr>Слияние (merge)</vt:lpstr>
      <vt:lpstr>PowerPoint Presentation</vt:lpstr>
      <vt:lpstr>Понятия VCS</vt:lpstr>
      <vt:lpstr>Основные понятия DVCS</vt:lpstr>
      <vt:lpstr>Ветки и метки</vt:lpstr>
      <vt:lpstr>Git Stash</vt:lpstr>
      <vt:lpstr>Модели ветвлений (branching models), или рабочие процессы (workflows)</vt:lpstr>
      <vt:lpstr>Какими должны быть коммиты?</vt:lpstr>
      <vt:lpstr>Осталось за рамками</vt:lpstr>
      <vt:lpstr>Другие популярные VCS</vt:lpstr>
      <vt:lpstr>Ресурсы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контроля версий (VCS)</dc:title>
  <dc:creator>Skipper</dc:creator>
  <cp:lastModifiedBy>Dmitry Kozliuk</cp:lastModifiedBy>
  <cp:revision>374</cp:revision>
  <dcterms:created xsi:type="dcterms:W3CDTF">2014-09-13T18:52:37Z</dcterms:created>
  <dcterms:modified xsi:type="dcterms:W3CDTF">2023-03-01T18:29:20Z</dcterms:modified>
</cp:coreProperties>
</file>