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19"/>
  </p:notesMasterIdLst>
  <p:sldIdLst>
    <p:sldId id="278" r:id="rId2"/>
    <p:sldId id="280" r:id="rId3"/>
    <p:sldId id="306" r:id="rId4"/>
    <p:sldId id="307" r:id="rId5"/>
    <p:sldId id="309" r:id="rId6"/>
    <p:sldId id="308" r:id="rId7"/>
    <p:sldId id="310" r:id="rId8"/>
    <p:sldId id="311" r:id="rId9"/>
    <p:sldId id="316" r:id="rId10"/>
    <p:sldId id="313" r:id="rId11"/>
    <p:sldId id="314" r:id="rId12"/>
    <p:sldId id="315" r:id="rId13"/>
    <p:sldId id="318" r:id="rId14"/>
    <p:sldId id="317" r:id="rId15"/>
    <p:sldId id="319" r:id="rId16"/>
    <p:sldId id="320" r:id="rId17"/>
    <p:sldId id="32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556" autoAdjust="0"/>
  </p:normalViewPr>
  <p:slideViewPr>
    <p:cSldViewPr snapToGrid="0">
      <p:cViewPr varScale="1">
        <p:scale>
          <a:sx n="88" d="100"/>
          <a:sy n="88" d="100"/>
        </p:scale>
        <p:origin x="216" y="1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2731-384D-4614-90F0-A7C4445C0286}" type="datetime1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3000-0F97-42E0-89EC-0A41D7954ACD}" type="datetime1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FC51-B26A-439A-BFA1-B9817BBA6F2A}" type="datetime1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DA4E-16D4-4250-B79E-2A00049319CE}" type="datetime1">
              <a:rPr lang="ru-RU" smtClean="0"/>
              <a:t>09.04.2023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3B5-4146-468F-9A81-441332E78F98}" type="datetime1">
              <a:rPr lang="ru-RU" smtClean="0"/>
              <a:t>09.04.2023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65C3-C02B-4865-965E-45D54BB6B06C}" type="datetime1">
              <a:rPr lang="ru-RU" smtClean="0"/>
              <a:t>09.04.2023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4B80-DAEE-4568-AAA6-A6422A4A9045}" type="datetime1">
              <a:rPr lang="ru-RU" smtClean="0"/>
              <a:t>09.04.2023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9634-1035-4E09-9E99-87FB4014131B}" type="datetime1">
              <a:rPr lang="ru-RU" smtClean="0"/>
              <a:t>09.04.2023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C4CAA-9854-4B43-862B-95AD237E742A}" type="datetime1">
              <a:rPr lang="ru-RU" smtClean="0"/>
              <a:t>09.04.2023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21BCA-673D-4BB5-AF18-6D8B9EB75D71}" type="datetime1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1246-C48C-4877-B0C0-BF141933AE02}" type="datetime1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EB70-923A-483B-822B-0E409CB5E742}" type="datetime1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43;&#1086;&#1083;&#1086;&#1074;&#1085;&#1086;&#1081;_&#1084;&#1086;&#1079;&#1075;_&#1095;&#1077;&#1083;&#1086;&#1074;&#1077;&#1082;&#1072;" TargetMode="External"/><Relationship Id="rId2" Type="http://schemas.openxmlformats.org/officeDocument/2006/relationships/hyperlink" Target="https://ru.wikipedia.org/wiki/&#1050;&#1086;&#1101;&#1092;&#1092;&#1080;&#1094;&#1080;&#1077;&#1085;&#1090;_&#1101;&#1085;&#1094;&#1077;&#1092;&#1072;&#1083;&#1080;&#1079;&#1072;&#1094;&#1080;&#1080;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7.jpeg"/><Relationship Id="rId10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9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12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80592"/>
            <a:ext cx="10972800" cy="1583187"/>
          </a:xfrm>
        </p:spPr>
        <p:txBody>
          <a:bodyPr>
            <a:normAutofit fontScale="90000"/>
          </a:bodyPr>
          <a:lstStyle/>
          <a:p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Искусственные нейронные сети в задачах интеллектуального анализа данных</a:t>
            </a:r>
            <a:endParaRPr lang="ru-RU" sz="4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</a:t>
            </a:r>
            <a:r>
              <a:rPr lang="ru-RU" dirty="0" smtClean="0"/>
              <a:t>«Основы анализа текстовых данных»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</a:t>
            </a:r>
          </a:p>
          <a:p>
            <a:pPr marL="0" indent="0" algn="ctr">
              <a:buNone/>
            </a:pPr>
            <a:r>
              <a:rPr lang="ru-RU" dirty="0" smtClean="0"/>
              <a:t>НИУ «МЭИ»</a:t>
            </a:r>
          </a:p>
          <a:p>
            <a:pPr marL="0" indent="0" algn="ctr">
              <a:buNone/>
            </a:pPr>
            <a:r>
              <a:rPr lang="ru-RU" dirty="0" smtClean="0"/>
              <a:t>2023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нейрон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42" name="Picture 2" descr="https://3dorovie.ru/images/ctrukturane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575" y="896556"/>
            <a:ext cx="6419850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72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нейрон с точки зрения инженера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2" t="21032" r="19793" b="20436"/>
          <a:stretch/>
        </p:blipFill>
        <p:spPr bwMode="auto">
          <a:xfrm>
            <a:off x="2198913" y="1059542"/>
            <a:ext cx="7794171" cy="4281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210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Искусственная нейронная сеть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3490" name="Picture 2" descr="http://5fan.ru/files/9/5fan_ru_49882_868849057307e84aba73cc847d351790.html_files/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970" y="2468789"/>
            <a:ext cx="7914079" cy="307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53143" y="717229"/>
            <a:ext cx="10972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Нейронная </a:t>
            </a:r>
            <a:r>
              <a:rPr lang="ru-RU" sz="2000" dirty="0" smtClean="0"/>
              <a:t>сеть (НС) </a:t>
            </a:r>
            <a:r>
              <a:rPr lang="ru-RU" sz="2000" dirty="0"/>
              <a:t>— это последовательность нейронов, соединенных между </a:t>
            </a:r>
            <a:r>
              <a:rPr lang="ru-RU" sz="2000" dirty="0" smtClean="0"/>
              <a:t>собой.</a:t>
            </a:r>
          </a:p>
          <a:p>
            <a:r>
              <a:rPr lang="ru-RU" sz="2000" dirty="0"/>
              <a:t>Структура нейронной сети пришла в мир программирования прямиком из биологии. Благодаря такой структуре, машина обретает способность анализировать и даже запоминать различную информацию</a:t>
            </a:r>
          </a:p>
        </p:txBody>
      </p:sp>
    </p:spTree>
    <p:extLst>
      <p:ext uri="{BB962C8B-B14F-4D97-AF65-F5344CB8AC3E}">
        <p14:creationId xmlns:p14="http://schemas.microsoft.com/office/powerpoint/2010/main" val="189290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Задачи, решаемые с помощью НС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38628" y="750117"/>
            <a:ext cx="1091474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Нейронные сети используются для решения сложных задач, которые требуют аналитических вычислений подобных тем, что делает человеческий мозг. Самыми распространенными применениями нейронных сетей является</a:t>
            </a:r>
            <a:r>
              <a:rPr lang="ru-RU" sz="2000" dirty="0" smtClean="0"/>
              <a:t>:</a:t>
            </a:r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/>
              <a:t>Классификация</a:t>
            </a:r>
            <a:r>
              <a:rPr lang="ru-RU" sz="2000" dirty="0"/>
              <a:t> — распределение данных по параметрам. Например, на вход дается набор людей и нужно решить, кому из них давать кредит, а кому нет. Эту работу может сделать нейронная сеть, анализируя такую информацию как: возраст, платежеспособность, кредитная история и </a:t>
            </a:r>
            <a:r>
              <a:rPr lang="ru-RU" sz="2000" dirty="0" err="1"/>
              <a:t>тд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 smtClean="0"/>
              <a:t>Предсказание (регрессия)</a:t>
            </a:r>
            <a:r>
              <a:rPr lang="ru-RU" sz="2000" dirty="0"/>
              <a:t> — возможность предсказывать следующий шаг. Например, </a:t>
            </a:r>
            <a:r>
              <a:rPr lang="ru-RU" sz="2000" dirty="0" smtClean="0"/>
              <a:t>цену акций</a:t>
            </a:r>
            <a:r>
              <a:rPr lang="ru-RU" sz="2000" dirty="0"/>
              <a:t>, основываясь на ситуации на фондовом рынке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/>
              <a:t>Распознавание</a:t>
            </a:r>
            <a:r>
              <a:rPr lang="ru-RU" sz="2000" dirty="0"/>
              <a:t> — в настоящее время, самое широкое применение нейронных сетей. Используется в Google, когда вы ищете фото или в камерах телефонов, когда оно определяет положение вашего лица и выделяет </a:t>
            </a:r>
            <a:r>
              <a:rPr lang="ru-RU" sz="2000" dirty="0" smtClean="0"/>
              <a:t>его, а также для многого другого.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8936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Сравнение нейронных сетей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046514" y="550131"/>
            <a:ext cx="6624186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Человек: </a:t>
            </a:r>
            <a:r>
              <a:rPr lang="en-US" sz="2400" dirty="0" smtClean="0"/>
              <a:t>8*</a:t>
            </a:r>
            <a:r>
              <a:rPr lang="ru-RU" sz="2400" dirty="0" smtClean="0"/>
              <a:t>10</a:t>
            </a:r>
            <a:r>
              <a:rPr lang="ru-RU" sz="2400" baseline="30000" dirty="0" smtClean="0"/>
              <a:t>1</a:t>
            </a:r>
            <a:r>
              <a:rPr lang="en-US" sz="2400" baseline="30000" dirty="0"/>
              <a:t>0</a:t>
            </a:r>
            <a:r>
              <a:rPr lang="ru-RU" sz="2400" baseline="30000" dirty="0" smtClean="0"/>
              <a:t> </a:t>
            </a:r>
            <a:r>
              <a:rPr lang="ru-RU" sz="2400" dirty="0" smtClean="0"/>
              <a:t>нейронов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Дельфин: 6*10</a:t>
            </a:r>
            <a:r>
              <a:rPr lang="ru-RU" sz="2400" baseline="30000" dirty="0" smtClean="0"/>
              <a:t>9 </a:t>
            </a:r>
            <a:r>
              <a:rPr lang="ru-RU" sz="2400" dirty="0" smtClean="0"/>
              <a:t>нейронов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Кошка:  3*10</a:t>
            </a:r>
            <a:r>
              <a:rPr lang="ru-RU" sz="2400" baseline="30000" dirty="0" smtClean="0"/>
              <a:t>8</a:t>
            </a:r>
            <a:r>
              <a:rPr lang="ru-RU" sz="2400" dirty="0" smtClean="0"/>
              <a:t> нейронов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Мышь: 4*10</a:t>
            </a:r>
            <a:r>
              <a:rPr lang="ru-RU" sz="2400" baseline="30000" dirty="0" smtClean="0"/>
              <a:t>6</a:t>
            </a:r>
            <a:r>
              <a:rPr lang="ru-RU" sz="2400" dirty="0" smtClean="0"/>
              <a:t> нейронов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Multi GPU Convolutional Network: </a:t>
            </a:r>
            <a:r>
              <a:rPr lang="ru-RU" sz="2400" dirty="0" smtClean="0"/>
              <a:t>10</a:t>
            </a:r>
            <a:r>
              <a:rPr lang="ru-RU" sz="2400" baseline="30000" dirty="0" smtClean="0"/>
              <a:t>6</a:t>
            </a:r>
            <a:r>
              <a:rPr lang="ru-RU" sz="2400" dirty="0" smtClean="0"/>
              <a:t> нейронов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GPT-3: 1.75*</a:t>
            </a:r>
            <a:r>
              <a:rPr lang="ru-RU" sz="2400" dirty="0" smtClean="0"/>
              <a:t>10</a:t>
            </a:r>
            <a:r>
              <a:rPr lang="en-US" sz="2400" baseline="30000" dirty="0" smtClean="0"/>
              <a:t>11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GPT-4: </a:t>
            </a:r>
            <a:r>
              <a:rPr lang="ru-RU" sz="2400" dirty="0" smtClean="0"/>
              <a:t>??? 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46514" y="5813110"/>
            <a:ext cx="53269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hlinkClick r:id="rId2"/>
              </a:rPr>
              <a:t>https://ru.wikipedia.org/wiki/</a:t>
            </a:r>
            <a:r>
              <a:rPr lang="ru-RU" sz="1600" dirty="0" err="1" smtClean="0">
                <a:hlinkClick r:id="rId2"/>
              </a:rPr>
              <a:t>Коэффициент_энцефализации</a:t>
            </a:r>
            <a:endParaRPr lang="en-US" sz="1600" dirty="0" smtClean="0"/>
          </a:p>
          <a:p>
            <a:r>
              <a:rPr lang="en-US" sz="1600" dirty="0">
                <a:hlinkClick r:id="rId3"/>
              </a:rPr>
              <a:t>https://ru.wikipedia.org/wiki/</a:t>
            </a:r>
            <a:r>
              <a:rPr lang="ru-RU" sz="1600" dirty="0" err="1" smtClean="0">
                <a:hlinkClick r:id="rId3"/>
              </a:rPr>
              <a:t>Головной_мозг_человека</a:t>
            </a:r>
            <a:r>
              <a:rPr lang="en-US" sz="1600" dirty="0" smtClean="0"/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4168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149227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Как работает НС?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5540" name="Picture 4" descr="http://ipn.by/d/471983/d/6115.51_15_psd_1000x1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68" y="2720961"/>
            <a:ext cx="1382940" cy="121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2" name="Picture 6" descr="http://cliparts.co/cliparts/8cx/nB6/8cxnB6r6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42" y="4470398"/>
            <a:ext cx="1469192" cy="171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306431" y="1469848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06431" y="3155078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306431" y="4835596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374155" y="3246718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754315" y="1749669"/>
            <a:ext cx="5514076" cy="155528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676977" y="3457388"/>
            <a:ext cx="5591414" cy="8396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3744155" y="3771046"/>
            <a:ext cx="5534396" cy="139870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165600" y="1502477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w1 = 0.5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4165600" y="443228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w3 = 0.5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165599" y="3025819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w2 = -0.5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584146" y="1205163"/>
                <a:ext cx="2844800" cy="980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Функция  активации </m:t>
                      </m:r>
                    </m:oMath>
                  </m:oMathPara>
                </a14:m>
                <a:endParaRPr lang="ru-RU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1, </m:t>
                              </m:r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если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≥0.5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если</m:t>
                              </m:r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&lt;0.5</m:t>
                              </m:r>
                            </m:e>
                          </m:eqAr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4146" y="1205163"/>
                <a:ext cx="2844800" cy="98084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229600" y="2409998"/>
                <a:ext cx="36619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0" y="2409998"/>
                <a:ext cx="3661957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11" y="4184418"/>
            <a:ext cx="3346670" cy="223056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" t="7632" r="3829" b="7233"/>
          <a:stretch/>
        </p:blipFill>
        <p:spPr>
          <a:xfrm>
            <a:off x="239483" y="720592"/>
            <a:ext cx="1720428" cy="168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5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17" grpId="0" animBg="1"/>
      <p:bldP spid="24" grpId="0"/>
      <p:bldP spid="30" grpId="0"/>
      <p:bldP spid="31" grpId="0"/>
      <p:bldP spid="25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149227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Как работает НС?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5540" name="Picture 4" descr="http://ipn.by/d/471983/d/6115.51_15_psd_1000x1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68" y="2720961"/>
            <a:ext cx="1382940" cy="121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2" name="Picture 6" descr="http://cliparts.co/cliparts/8cx/nB6/8cxnB6r6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42" y="4470398"/>
            <a:ext cx="1469192" cy="171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306431" y="1469848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06431" y="3155078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306431" y="4835596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374155" y="3246718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767307" y="2245364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57782" y="4206836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676689" y="1783046"/>
            <a:ext cx="1894379" cy="64707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3676977" y="2520649"/>
            <a:ext cx="1894091" cy="93673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3688617" y="2669016"/>
            <a:ext cx="1882451" cy="2416902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676689" y="1815456"/>
            <a:ext cx="2090618" cy="2599387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3703293" y="3463766"/>
            <a:ext cx="2064014" cy="1067226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3676977" y="4659289"/>
            <a:ext cx="2090330" cy="42662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7178061" y="2581909"/>
            <a:ext cx="2125596" cy="86780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V="1">
            <a:off x="7254240" y="3541354"/>
            <a:ext cx="2049417" cy="92904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615643" y="1492096"/>
                <a:ext cx="2648860" cy="9871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latin typeface="Cambria Math" panose="02040503050406030204" pitchFamily="18" charset="0"/>
                        </a:rPr>
                        <m:t>Функция  активации </m:t>
                      </m:r>
                    </m:oMath>
                  </m:oMathPara>
                </a14:m>
                <a:endParaRPr lang="ru-RU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1, </m:t>
                              </m:r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если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≥0.5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если</m:t>
                              </m:r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&lt;0.5</m:t>
                              </m:r>
                            </m:e>
                          </m:eqAr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5643" y="1492096"/>
                <a:ext cx="2648860" cy="9871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565" name="TextBox 65564"/>
          <p:cNvSpPr txBox="1"/>
          <p:nvPr/>
        </p:nvSpPr>
        <p:spPr>
          <a:xfrm>
            <a:off x="5571068" y="1128149"/>
            <a:ext cx="1683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Скрытый слой</a:t>
            </a:r>
            <a:endParaRPr lang="ru-RU" i="1" dirty="0"/>
          </a:p>
        </p:txBody>
      </p:sp>
      <p:sp>
        <p:nvSpPr>
          <p:cNvPr id="65566" name="TextBox 65565"/>
          <p:cNvSpPr txBox="1"/>
          <p:nvPr/>
        </p:nvSpPr>
        <p:spPr>
          <a:xfrm>
            <a:off x="5022874" y="1849128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0.25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833138" y="2377136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0.25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312865" y="2937006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0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488494" y="3749335"/>
            <a:ext cx="444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0.5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833138" y="4234942"/>
            <a:ext cx="506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-0.5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297148" y="4775438"/>
            <a:ext cx="444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0.5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615643" y="2864075"/>
            <a:ext cx="351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-1</a:t>
            </a:r>
            <a:endParaRPr lang="ru-RU" sz="1600" dirty="0"/>
          </a:p>
        </p:txBody>
      </p:sp>
      <p:sp>
        <p:nvSpPr>
          <p:cNvPr id="75" name="TextBox 74"/>
          <p:cNvSpPr txBox="1"/>
          <p:nvPr/>
        </p:nvSpPr>
        <p:spPr>
          <a:xfrm>
            <a:off x="8678159" y="380261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1</a:t>
            </a:r>
            <a:endParaRPr lang="ru-RU" sz="1600" dirty="0"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" t="7632" r="3829" b="7233"/>
          <a:stretch/>
        </p:blipFill>
        <p:spPr>
          <a:xfrm>
            <a:off x="239483" y="720592"/>
            <a:ext cx="1720428" cy="1689406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11" y="4184418"/>
            <a:ext cx="3346670" cy="223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9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62" grpId="0"/>
      <p:bldP spid="65565" grpId="0"/>
      <p:bldP spid="65566" grpId="0"/>
      <p:bldP spid="66" grpId="0"/>
      <p:bldP spid="67" grpId="0"/>
      <p:bldP spid="68" grpId="0"/>
      <p:bldP spid="69" grpId="0"/>
      <p:bldP spid="70" grpId="0"/>
      <p:bldP spid="74" grpId="0"/>
      <p:bldP spid="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Виды функции активации.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Сигмоида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06400" y="765237"/>
            <a:ext cx="787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Функция активации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(функция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возбуждения) – функция, вычисляющая выходной сигнал искусственного нейрона. 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В качестве аргумента принимает сигнал, получаемый на выходе входного сумматора</a:t>
            </a:r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2" t="21032" r="19793" b="20436"/>
          <a:stretch/>
        </p:blipFill>
        <p:spPr bwMode="auto">
          <a:xfrm>
            <a:off x="8469575" y="644169"/>
            <a:ext cx="3490203" cy="191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6399" y="2175970"/>
            <a:ext cx="7474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Open Sans"/>
              </a:rPr>
              <a:t>Сигмоида</a:t>
            </a:r>
            <a:r>
              <a:rPr lang="ru-RU" dirty="0">
                <a:latin typeface="Open Sans"/>
              </a:rPr>
              <a:t> (</a:t>
            </a:r>
            <a:r>
              <a:rPr lang="ru-RU" dirty="0" err="1">
                <a:latin typeface="Open Sans"/>
              </a:rPr>
              <a:t>sigmoid</a:t>
            </a:r>
            <a:r>
              <a:rPr lang="ru-RU" dirty="0">
                <a:latin typeface="Open Sans"/>
              </a:rPr>
              <a:t>) выражается следующей формулой: </a:t>
            </a:r>
            <a:endParaRPr lang="en-US" dirty="0" smtClean="0">
              <a:latin typeface="Open Sans"/>
            </a:endParaRPr>
          </a:p>
          <a:p>
            <a:r>
              <a:rPr lang="ru-RU" i="1" dirty="0" smtClean="0">
                <a:latin typeface="Open Sans"/>
              </a:rPr>
              <a:t>σ(x</a:t>
            </a:r>
            <a:r>
              <a:rPr lang="ru-RU" i="1" dirty="0">
                <a:latin typeface="Open Sans"/>
              </a:rPr>
              <a:t>) = 1 / (1 + e</a:t>
            </a:r>
            <a:r>
              <a:rPr lang="ru-RU" i="1" baseline="30000" dirty="0">
                <a:latin typeface="inherit"/>
              </a:rPr>
              <a:t>-x</a:t>
            </a:r>
            <a:r>
              <a:rPr lang="ru-RU" i="1" dirty="0">
                <a:latin typeface="Open Sans"/>
              </a:rPr>
              <a:t>)</a:t>
            </a:r>
            <a:endParaRPr lang="ru-RU" dirty="0"/>
          </a:p>
        </p:txBody>
      </p:sp>
      <p:pic>
        <p:nvPicPr>
          <p:cNvPr id="1028" name="Picture 4" descr="http://lamda.nju.edu.cn/weixs/project/CNNTricks/imgs/sigmo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77" y="3180550"/>
            <a:ext cx="3618323" cy="243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811485" y="2865430"/>
            <a:ext cx="69450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/>
              <a:t>На текущий момент </a:t>
            </a:r>
            <a:r>
              <a:rPr lang="ru-RU" dirty="0" err="1"/>
              <a:t>сигмоида</a:t>
            </a:r>
            <a:r>
              <a:rPr lang="ru-RU" dirty="0"/>
              <a:t> </a:t>
            </a:r>
            <a:r>
              <a:rPr lang="ru-RU" dirty="0" smtClean="0"/>
              <a:t>используется </a:t>
            </a:r>
            <a:r>
              <a:rPr lang="ru-RU" dirty="0"/>
              <a:t>очень редко. Данная функция имеет два серьезных недостатка: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i="1" dirty="0"/>
              <a:t>Насыщение </a:t>
            </a:r>
            <a:r>
              <a:rPr lang="ru-RU" i="1" dirty="0" err="1"/>
              <a:t>сигмоиды</a:t>
            </a:r>
            <a:r>
              <a:rPr lang="ru-RU" i="1" dirty="0"/>
              <a:t> приводит к затуханию градиентов.</a:t>
            </a:r>
            <a:r>
              <a:rPr lang="ru-RU" dirty="0"/>
              <a:t> Крайне нежелательное свойство </a:t>
            </a:r>
            <a:r>
              <a:rPr lang="ru-RU" dirty="0" err="1"/>
              <a:t>сигмоиды</a:t>
            </a:r>
            <a:r>
              <a:rPr lang="ru-RU" dirty="0"/>
              <a:t> заключается в том, что при насыщении функции с той или иной стороны (0 или 1), градиент на этих участках становится близок к нулю. </a:t>
            </a:r>
            <a:endParaRPr lang="en-US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i="1" dirty="0" smtClean="0"/>
              <a:t>Выход </a:t>
            </a:r>
            <a:r>
              <a:rPr lang="ru-RU" i="1" dirty="0" err="1"/>
              <a:t>сигмоиды</a:t>
            </a:r>
            <a:r>
              <a:rPr lang="ru-RU" i="1" dirty="0"/>
              <a:t> не центрирован относительно нуля.</a:t>
            </a: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0492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Виды функции активации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Гиперболический тангенс 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0" name="Picture 2" descr="http://lamda.nju.edu.cn/weixs/project/CNNTricks/imgs/tan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04" y="1181326"/>
            <a:ext cx="5810250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86171" y="1349827"/>
            <a:ext cx="42962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Гиперболический тангенс (</a:t>
            </a:r>
            <a:r>
              <a:rPr lang="ru-RU" dirty="0" err="1"/>
              <a:t>hyperbolic</a:t>
            </a:r>
            <a:r>
              <a:rPr lang="ru-RU" dirty="0"/>
              <a:t> </a:t>
            </a:r>
            <a:r>
              <a:rPr lang="ru-RU" dirty="0" err="1"/>
              <a:t>tangent</a:t>
            </a:r>
            <a:r>
              <a:rPr lang="ru-RU" dirty="0"/>
              <a:t>, </a:t>
            </a:r>
            <a:r>
              <a:rPr lang="ru-RU" dirty="0" err="1"/>
              <a:t>tanh</a:t>
            </a:r>
            <a:r>
              <a:rPr lang="ru-RU" dirty="0"/>
              <a:t>) принимает на входе произвольное вещественное число, а на выходе дает вещественное число в интервале от –1 до 1. Подобно </a:t>
            </a:r>
            <a:r>
              <a:rPr lang="ru-RU" dirty="0" err="1"/>
              <a:t>сигмоиде</a:t>
            </a:r>
            <a:r>
              <a:rPr lang="ru-RU" dirty="0"/>
              <a:t>, гиперболический тангенс может насыщаться. Однако, в отличие от </a:t>
            </a:r>
            <a:r>
              <a:rPr lang="ru-RU" dirty="0" err="1"/>
              <a:t>сигмоиды</a:t>
            </a:r>
            <a:r>
              <a:rPr lang="ru-RU" dirty="0"/>
              <a:t>, выход данной функции центрирован относительно нуля. Следовательно, на практике всегда предпочтительнее использовать гиперболический тангенс, а не </a:t>
            </a:r>
            <a:r>
              <a:rPr lang="ru-RU" dirty="0" err="1"/>
              <a:t>сигмоиду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050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Виды функции активации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en-US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ReLU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907314" y="870855"/>
            <a:ext cx="56750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/>
              <a:t>В последние годы большую популярность приобрела функция активации под названием «выпрямитель</a:t>
            </a:r>
            <a:r>
              <a:rPr lang="ru-RU" dirty="0" smtClean="0"/>
              <a:t>». </a:t>
            </a:r>
            <a:r>
              <a:rPr lang="ru-RU" dirty="0"/>
              <a:t>Нейроны с данной функцией активации называются </a:t>
            </a:r>
            <a:r>
              <a:rPr lang="ru-RU" dirty="0" err="1"/>
              <a:t>ReLU</a:t>
            </a:r>
            <a:r>
              <a:rPr lang="ru-RU" dirty="0"/>
              <a:t> (</a:t>
            </a:r>
            <a:r>
              <a:rPr lang="ru-RU" dirty="0" err="1"/>
              <a:t>rectified</a:t>
            </a:r>
            <a:r>
              <a:rPr lang="ru-RU" dirty="0"/>
              <a:t> </a:t>
            </a:r>
            <a:r>
              <a:rPr lang="ru-RU" dirty="0" err="1"/>
              <a:t>linear</a:t>
            </a:r>
            <a:r>
              <a:rPr lang="ru-RU" dirty="0"/>
              <a:t> </a:t>
            </a:r>
            <a:r>
              <a:rPr lang="ru-RU" dirty="0" err="1"/>
              <a:t>unit</a:t>
            </a:r>
            <a:r>
              <a:rPr lang="ru-RU" dirty="0"/>
              <a:t>). </a:t>
            </a:r>
            <a:r>
              <a:rPr lang="ru-RU" dirty="0" err="1"/>
              <a:t>ReLU</a:t>
            </a:r>
            <a:r>
              <a:rPr lang="ru-RU" dirty="0"/>
              <a:t> имеет следующую формулу </a:t>
            </a:r>
            <a:r>
              <a:rPr lang="ru-RU" i="1" dirty="0"/>
              <a:t>f(x) = </a:t>
            </a:r>
            <a:r>
              <a:rPr lang="ru-RU" i="1" dirty="0" err="1"/>
              <a:t>max</a:t>
            </a:r>
            <a:r>
              <a:rPr lang="ru-RU" i="1" dirty="0"/>
              <a:t>(0, x)</a:t>
            </a:r>
            <a:r>
              <a:rPr lang="ru-RU" dirty="0"/>
              <a:t> и реализует простой пороговый переход в нуле</a:t>
            </a:r>
            <a:r>
              <a:rPr lang="ru-RU" dirty="0" smtClean="0"/>
              <a:t>.</a:t>
            </a:r>
            <a:endParaRPr lang="en-US" dirty="0" smtClean="0"/>
          </a:p>
          <a:p>
            <a:pPr fontAlgn="base"/>
            <a:r>
              <a:rPr lang="ru-RU" dirty="0" smtClean="0"/>
              <a:t>Плюсы: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Проще вычислять, чем </a:t>
            </a:r>
            <a:r>
              <a:rPr lang="ru-RU" dirty="0" err="1" smtClean="0"/>
              <a:t>сигмоид</a:t>
            </a:r>
            <a:r>
              <a:rPr lang="ru-RU" dirty="0" smtClean="0"/>
              <a:t> и </a:t>
            </a:r>
            <a:r>
              <a:rPr lang="en-US" dirty="0" err="1" smtClean="0"/>
              <a:t>tanh</a:t>
            </a:r>
            <a:endParaRPr lang="en-US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Быстрее обучается за счет отсутствия насыщения</a:t>
            </a:r>
          </a:p>
          <a:p>
            <a:pPr fontAlgn="base"/>
            <a:r>
              <a:rPr lang="ru-RU" dirty="0" smtClean="0"/>
              <a:t>Минусы:</a:t>
            </a:r>
          </a:p>
          <a:p>
            <a:pPr fontAlgn="base"/>
            <a:r>
              <a:rPr lang="ru-RU" dirty="0" smtClean="0"/>
              <a:t>Могут «умирать» в процессе обучения, т.е. переходить в такое состояние, когда на выходе всегда будет 0.</a:t>
            </a:r>
            <a:endParaRPr lang="ru-RU" dirty="0"/>
          </a:p>
        </p:txBody>
      </p:sp>
      <p:pic>
        <p:nvPicPr>
          <p:cNvPr id="3074" name="Picture 2" descr="http://lamda.nju.edu.cn/weixs/project/CNNTricks/imgs/rel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4" y="1286615"/>
            <a:ext cx="5330825" cy="3542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89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Виды функции активации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Модификации </a:t>
            </a:r>
            <a:r>
              <a:rPr lang="en-US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ReLU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8" name="Picture 2" descr="http://lamda.nju.edu.cn/weixs/project/CNNTricks/imgs/relufamil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4418"/>
            <a:ext cx="12192000" cy="331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77372" y="4028667"/>
            <a:ext cx="110308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err="1"/>
              <a:t>Leaky</a:t>
            </a:r>
            <a:r>
              <a:rPr lang="ru-RU" dirty="0"/>
              <a:t> </a:t>
            </a:r>
            <a:r>
              <a:rPr lang="ru-RU" dirty="0" err="1" smtClean="0"/>
              <a:t>ReLU</a:t>
            </a:r>
            <a:r>
              <a:rPr lang="en-US" dirty="0" smtClean="0"/>
              <a:t> - </a:t>
            </a:r>
            <a:r>
              <a:rPr lang="ru-RU" dirty="0" err="1" smtClean="0"/>
              <a:t>ReLU</a:t>
            </a:r>
            <a:r>
              <a:rPr lang="ru-RU" dirty="0" smtClean="0"/>
              <a:t> </a:t>
            </a:r>
            <a:r>
              <a:rPr lang="ru-RU" dirty="0"/>
              <a:t>с «утечкой</a:t>
            </a:r>
            <a:r>
              <a:rPr lang="ru-RU" dirty="0" smtClean="0"/>
              <a:t>» </a:t>
            </a:r>
            <a:r>
              <a:rPr lang="ru-RU" dirty="0"/>
              <a:t>представляет собой одну из попыток решить описанную выше проблему выхода из строя обычных </a:t>
            </a:r>
            <a:r>
              <a:rPr lang="ru-RU" dirty="0" err="1"/>
              <a:t>ReLU</a:t>
            </a:r>
            <a:r>
              <a:rPr lang="ru-RU" dirty="0"/>
              <a:t>. </a:t>
            </a:r>
            <a:r>
              <a:rPr lang="ru-RU" dirty="0" err="1" smtClean="0"/>
              <a:t>LReLU</a:t>
            </a:r>
            <a:r>
              <a:rPr lang="ru-RU" dirty="0" smtClean="0"/>
              <a:t> </a:t>
            </a:r>
            <a:r>
              <a:rPr lang="ru-RU" dirty="0"/>
              <a:t>имеет на </a:t>
            </a:r>
            <a:r>
              <a:rPr lang="ru-RU" dirty="0" smtClean="0"/>
              <a:t>интервале </a:t>
            </a:r>
            <a:r>
              <a:rPr lang="en-US" dirty="0" smtClean="0"/>
              <a:t>x&lt;0 </a:t>
            </a:r>
            <a:r>
              <a:rPr lang="ru-RU" dirty="0" smtClean="0"/>
              <a:t>небольшое </a:t>
            </a:r>
            <a:r>
              <a:rPr lang="ru-RU" dirty="0"/>
              <a:t>отрицательное значение (угловой коэффициент около 0,01). </a:t>
            </a:r>
            <a:endParaRPr lang="en-US" dirty="0" smtClean="0"/>
          </a:p>
          <a:p>
            <a:pPr fontAlgn="base"/>
            <a:endParaRPr lang="en-US" dirty="0" smtClean="0"/>
          </a:p>
          <a:p>
            <a:pPr fontAlgn="base"/>
            <a:r>
              <a:rPr lang="en-US" dirty="0"/>
              <a:t>Randomized </a:t>
            </a:r>
            <a:r>
              <a:rPr lang="en-US" dirty="0" err="1"/>
              <a:t>L</a:t>
            </a:r>
            <a:r>
              <a:rPr lang="en-US" dirty="0" err="1" smtClean="0"/>
              <a:t>ReLU</a:t>
            </a:r>
            <a:r>
              <a:rPr lang="en-US" dirty="0" smtClean="0"/>
              <a:t> - </a:t>
            </a:r>
            <a:r>
              <a:rPr lang="ru-RU" dirty="0"/>
              <a:t>угловой коэффициент на отрицательном интервале во время обучения генерируется случайным образом из заданного интервала, а во время тестирования остается постоянным</a:t>
            </a:r>
            <a:endParaRPr lang="en-US" dirty="0"/>
          </a:p>
          <a:p>
            <a:pPr fontAlgn="base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60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28576"/>
            <a:ext cx="11713034" cy="494333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Обучение нейронных сетей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88158" y="550894"/>
            <a:ext cx="11357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Обучение НС – подбор весов </a:t>
            </a:r>
            <a:r>
              <a:rPr lang="en-US" dirty="0" smtClean="0"/>
              <a:t>w</a:t>
            </a:r>
            <a:r>
              <a:rPr lang="en-US" sz="1400" dirty="0" smtClean="0"/>
              <a:t>1</a:t>
            </a:r>
            <a:r>
              <a:rPr lang="en-US" dirty="0" smtClean="0"/>
              <a:t>,…,</a:t>
            </a:r>
            <a:r>
              <a:rPr lang="en-US" dirty="0" err="1" smtClean="0"/>
              <a:t>w</a:t>
            </a:r>
            <a:r>
              <a:rPr lang="en-US" sz="1400" dirty="0" err="1" smtClean="0"/>
              <a:t>n</a:t>
            </a:r>
            <a:r>
              <a:rPr lang="ru-RU" sz="1400" dirty="0" smtClean="0"/>
              <a:t> </a:t>
            </a:r>
            <a:r>
              <a:rPr lang="ru-RU" dirty="0" smtClean="0"/>
              <a:t>таким образом, чтобы сеть решала поставленную нами задачу (обучение с учителем).</a:t>
            </a:r>
          </a:p>
          <a:p>
            <a:r>
              <a:rPr lang="ru-RU" dirty="0" smtClean="0"/>
              <a:t>Обычно, первоначальные значения весов задаются случайным образом. 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88158" y="1478315"/>
            <a:ext cx="11771285" cy="48782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>
                <a:latin typeface="+mn-lt"/>
              </a:rPr>
              <a:t>Правила </a:t>
            </a:r>
            <a:r>
              <a:rPr lang="ru-RU" altLang="ru-RU" dirty="0" err="1">
                <a:latin typeface="+mn-lt"/>
              </a:rPr>
              <a:t>Хэбба</a:t>
            </a:r>
            <a:r>
              <a:rPr lang="ru-RU" altLang="ru-RU" dirty="0">
                <a:latin typeface="+mn-lt"/>
              </a:rPr>
              <a:t> </a:t>
            </a:r>
            <a:r>
              <a:rPr lang="en-US" altLang="ru-RU" dirty="0">
                <a:latin typeface="+mn-lt"/>
              </a:rPr>
              <a:t>(1949</a:t>
            </a:r>
            <a:r>
              <a:rPr lang="ru-RU" altLang="ru-RU" dirty="0">
                <a:latin typeface="+mn-lt"/>
              </a:rPr>
              <a:t>г.</a:t>
            </a:r>
            <a:r>
              <a:rPr lang="en-US" altLang="ru-RU" dirty="0">
                <a:latin typeface="+mn-lt"/>
              </a:rPr>
              <a:t>)</a:t>
            </a:r>
            <a:endParaRPr lang="ru-RU" altLang="ru-RU" dirty="0"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Если сигнал персептрона неверен и равен нулю, то необходимо увеличить веса тех входов, на которые была подана единица.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Если сигнал персептрона неверен и равен единице, то необходимо уменьшить веса тех входов, на которые была подана единица.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1700" dirty="0"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700" dirty="0">
                <a:latin typeface="+mn-lt"/>
              </a:rPr>
              <a:t>Будем полагать, что классы помечены числами 0 и 1: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700" dirty="0">
                <a:latin typeface="+mn-lt"/>
              </a:rPr>
              <a:t>Предъявляем на вход один объект. Если выходной сигнал персептрона совпадает с правильным ответом, то никаких действий предпринимать не надо. В случае ошибки необходимо обучить персептрон правильно решать данный пример.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700" dirty="0">
                <a:latin typeface="+mn-lt"/>
              </a:rPr>
              <a:t>Ошибки могут быть двух типов. Рассмотрим каждый из них.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700" dirty="0">
                <a:latin typeface="+mn-lt"/>
              </a:rPr>
              <a:t>Первый тип ошибки: на выходе персептрона a(</a:t>
            </a:r>
            <a:r>
              <a:rPr lang="ru-RU" altLang="ru-RU" sz="1700" dirty="0" err="1">
                <a:latin typeface="+mn-lt"/>
              </a:rPr>
              <a:t>xi</a:t>
            </a:r>
            <a:r>
              <a:rPr lang="ru-RU" altLang="ru-RU" sz="1700" dirty="0">
                <a:latin typeface="+mn-lt"/>
              </a:rPr>
              <a:t>) = 0, правильный ответ </a:t>
            </a:r>
            <a:r>
              <a:rPr lang="ru-RU" altLang="ru-RU" sz="1700" dirty="0" err="1">
                <a:latin typeface="+mn-lt"/>
              </a:rPr>
              <a:t>yi</a:t>
            </a:r>
            <a:r>
              <a:rPr lang="ru-RU" altLang="ru-RU" sz="1700" dirty="0">
                <a:latin typeface="+mn-lt"/>
              </a:rPr>
              <a:t>=1.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700" dirty="0">
                <a:latin typeface="+mn-lt"/>
              </a:rPr>
              <a:t>Для того, чтобы персептрон выдавал правильный ответ необходимо, чтобы скалярное произведение стало больше. Поскольку переменные принимают значения 0 или 1, увеличение суммы может быть достигнуто за счет увеличения весов. Однако нет смысла увеличивать веса при переменных , которые равны нулю. Увеличиваем веса только при тех, которые равны 1. Для закрепления единичных сигналов с ω, следует провести ту же процедуру и на всех остальных слоях.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700" dirty="0">
                <a:latin typeface="+mn-lt"/>
              </a:rPr>
              <a:t>Второй тип ошибки: a(</a:t>
            </a:r>
            <a:r>
              <a:rPr lang="ru-RU" altLang="ru-RU" sz="1700" dirty="0" err="1">
                <a:latin typeface="+mn-lt"/>
              </a:rPr>
              <a:t>xi</a:t>
            </a:r>
            <a:r>
              <a:rPr lang="ru-RU" altLang="ru-RU" sz="1700" dirty="0">
                <a:latin typeface="+mn-lt"/>
              </a:rPr>
              <a:t>) =1, </a:t>
            </a:r>
            <a:r>
              <a:rPr lang="ru-RU" altLang="ru-RU" sz="1700" dirty="0" err="1">
                <a:latin typeface="+mn-lt"/>
              </a:rPr>
              <a:t>yi</a:t>
            </a:r>
            <a:r>
              <a:rPr lang="ru-RU" altLang="ru-RU" sz="1700" dirty="0">
                <a:latin typeface="+mn-lt"/>
              </a:rPr>
              <a:t>=0.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700" dirty="0">
                <a:latin typeface="+mn-lt"/>
              </a:rPr>
              <a:t>Для уменьшения скалярного произведения в правой части, необходимо уменьшить веса связей при тех переменных , которые равны 1. Необходимо также провести эту процедуру для всех активных нейронов предыдущих слоев.</a:t>
            </a:r>
          </a:p>
        </p:txBody>
      </p:sp>
    </p:spTree>
    <p:extLst>
      <p:ext uri="{BB962C8B-B14F-4D97-AF65-F5344CB8AC3E}">
        <p14:creationId xmlns:p14="http://schemas.microsoft.com/office/powerpoint/2010/main" val="205590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7614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 обратного распространения ошибки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24968" y="1124603"/>
                <a:ext cx="11357432" cy="57200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Алгоритм обратного распространения ошибки (</a:t>
                </a:r>
                <a:r>
                  <a:rPr lang="en-US" dirty="0" smtClean="0"/>
                  <a:t>back propagation</a:t>
                </a:r>
                <a:r>
                  <a:rPr lang="ru-RU" dirty="0" smtClean="0"/>
                  <a:t>)</a:t>
                </a:r>
                <a:r>
                  <a:rPr lang="en-US" dirty="0" smtClean="0"/>
                  <a:t> - </a:t>
                </a:r>
                <a:r>
                  <a:rPr lang="ru-RU" dirty="0"/>
                  <a:t>Основная идея этого метода состоит в распространении сигналов ошибки от выходов сети к её входам, в направлении, обратном прямому распространению сигналов в обычном режиме </a:t>
                </a:r>
                <a:r>
                  <a:rPr lang="ru-RU" dirty="0" smtClean="0"/>
                  <a:t>работы</a:t>
                </a:r>
                <a:r>
                  <a:rPr lang="en-US" dirty="0" smtClean="0"/>
                  <a:t>. </a:t>
                </a:r>
                <a:r>
                  <a:rPr lang="ru-RU" dirty="0"/>
                  <a:t>Метод является модификацией классического метода градиентного спуска</a:t>
                </a:r>
                <a:r>
                  <a:rPr lang="ru-RU" dirty="0" smtClean="0"/>
                  <a:t>.</a:t>
                </a:r>
              </a:p>
              <a:p>
                <a:endParaRPr lang="ru-RU" dirty="0"/>
              </a:p>
              <a:p>
                <a:pPr marL="342900" indent="-342900">
                  <a:buAutoNum type="arabicPeriod"/>
                </a:pPr>
                <a:r>
                  <a:rPr lang="ru-RU" dirty="0" smtClean="0"/>
                  <a:t>Инициализировать все веса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j</m:t>
                        </m:r>
                        <m:r>
                          <m:rPr>
                            <m:nor/>
                          </m:rPr>
                          <a:rPr lang="ru-RU" dirty="0"/>
                          <m:t> </m:t>
                        </m:r>
                      </m:sub>
                    </m:sSub>
                  </m:oMath>
                </a14:m>
                <a:r>
                  <a:rPr lang="ru-RU" dirty="0" smtClean="0"/>
                  <a:t> маленькими случайными значениями</a:t>
                </a:r>
              </a:p>
              <a:p>
                <a:pPr marL="342900" indent="-342900">
                  <a:buAutoNum type="arabicPeriod"/>
                </a:pPr>
                <a:r>
                  <a:rPr lang="ru-RU" dirty="0" smtClean="0"/>
                  <a:t>Для каждого обучающего объекта </a:t>
                </a:r>
                <a:r>
                  <a:rPr lang="en-US" dirty="0" smtClean="0"/>
                  <a:t>x</a:t>
                </a:r>
                <a:r>
                  <a:rPr lang="en-US" sz="1400" dirty="0" smtClean="0"/>
                  <a:t>i</a:t>
                </a:r>
                <a:r>
                  <a:rPr lang="en-US" sz="1600" dirty="0" smtClean="0"/>
                  <a:t>, </a:t>
                </a:r>
                <a:r>
                  <a:rPr lang="ru-RU" dirty="0"/>
                  <a:t>для которого известен правильный ответ </a:t>
                </a:r>
                <a:r>
                  <a:rPr lang="en-US" dirty="0" err="1"/>
                  <a:t>t</a:t>
                </a:r>
                <a:r>
                  <a:rPr lang="en-US" sz="1400" dirty="0" err="1"/>
                  <a:t>i</a:t>
                </a:r>
                <a:r>
                  <a:rPr lang="ru-RU" dirty="0" smtClean="0"/>
                  <a:t>: </a:t>
                </a:r>
              </a:p>
              <a:p>
                <a:pPr marL="800100" lvl="1" indent="-342900">
                  <a:buAutoNum type="arabicPeriod"/>
                </a:pPr>
                <a:r>
                  <a:rPr lang="ru-RU" dirty="0" smtClean="0"/>
                  <a:t>Подать обучающий объект </a:t>
                </a:r>
                <a:r>
                  <a:rPr lang="en-US" dirty="0" smtClean="0"/>
                  <a:t>x</a:t>
                </a:r>
                <a:r>
                  <a:rPr lang="en-US" sz="1400" dirty="0" smtClean="0"/>
                  <a:t>i</a:t>
                </a:r>
                <a:r>
                  <a:rPr lang="en-US" dirty="0" smtClean="0"/>
                  <a:t> </a:t>
                </a:r>
                <a:r>
                  <a:rPr lang="ru-RU" dirty="0" smtClean="0"/>
                  <a:t>на вход сети и посчитать выходы </a:t>
                </a:r>
                <a:r>
                  <a:rPr lang="en-US" dirty="0" smtClean="0"/>
                  <a:t>o</a:t>
                </a:r>
                <a:r>
                  <a:rPr lang="en-US" sz="1400" dirty="0" smtClean="0"/>
                  <a:t>i</a:t>
                </a:r>
                <a:r>
                  <a:rPr lang="ru-RU" sz="1400" dirty="0" smtClean="0"/>
                  <a:t> </a:t>
                </a:r>
                <a:r>
                  <a:rPr lang="ru-RU" dirty="0"/>
                  <a:t>каждого узла</a:t>
                </a:r>
                <a:r>
                  <a:rPr lang="ru-RU" dirty="0" smtClean="0"/>
                  <a:t>.</a:t>
                </a:r>
              </a:p>
              <a:p>
                <a:pPr marL="800100" lvl="1" indent="-342900">
                  <a:buAutoNum type="arabicPeriod"/>
                </a:pPr>
                <a:r>
                  <a:rPr lang="ru-RU" dirty="0" smtClean="0"/>
                  <a:t>Для каждого нейрона</a:t>
                </a:r>
                <a:r>
                  <a:rPr lang="en-US" dirty="0" smtClean="0"/>
                  <a:t> k</a:t>
                </a:r>
                <a:r>
                  <a:rPr lang="ru-RU" dirty="0" smtClean="0"/>
                  <a:t> выходного слоя:</a:t>
                </a:r>
              </a:p>
              <a:p>
                <a:pPr lvl="1"/>
                <a:r>
                  <a:rPr lang="ru-RU" dirty="0" smtClean="0">
                    <a:ea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m:rPr>
                            <m:nor/>
                          </m:rPr>
                          <a:rPr lang="ru-RU" dirty="0"/>
                          <m:t>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/>
                        <a:ea typeface="Cambria Math" panose="02040503050406030204" pitchFamily="18" charset="0"/>
                      </a:rPr>
                      <m:t>𝑑𝑥</m:t>
                    </m:r>
                    <m:r>
                      <a:rPr lang="ru-RU" b="0" i="1" smtClean="0">
                        <a:latin typeface="Cambria Math"/>
                        <a:ea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ru-RU" dirty="0"/>
                              <m:t> 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ru-RU" dirty="0"/>
                              <m:t> </m:t>
                            </m:r>
                          </m:sub>
                        </m:sSub>
                      </m:e>
                    </m:d>
                    <m:r>
                      <a:rPr lang="en-US" b="0" i="0" smtClean="0">
                        <a:latin typeface="Cambria Math"/>
                        <a:ea typeface="Cambria Math" panose="02040503050406030204" pitchFamily="18" charset="0"/>
                      </a:rPr>
                      <m:t>,</m:t>
                    </m:r>
                    <m:r>
                      <a:rPr lang="ru-RU" b="0" i="0" smtClean="0">
                        <a:latin typeface="Cambria Math"/>
                        <a:ea typeface="Cambria Math" panose="02040503050406030204" pitchFamily="18" charset="0"/>
                      </a:rPr>
                      <m:t> где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  <a:ea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 panose="02040503050406030204" pitchFamily="18" charset="0"/>
                      </a:rPr>
                      <m:t>dx</m:t>
                    </m:r>
                    <m:r>
                      <a:rPr lang="en-US" b="0" i="0" smtClean="0">
                        <a:latin typeface="Cambria Math"/>
                        <a:ea typeface="Cambria Math" panose="02040503050406030204" pitchFamily="18" charset="0"/>
                      </a:rPr>
                      <m:t> −производная от функции</m:t>
                    </m:r>
                  </m:oMath>
                </a14:m>
                <a:r>
                  <a:rPr lang="ru-RU" dirty="0" smtClean="0"/>
                  <a:t> активации. Для </a:t>
                </a:r>
                <a:r>
                  <a:rPr lang="ru-RU" dirty="0" err="1" smtClean="0"/>
                  <a:t>сигмоиды</a:t>
                </a:r>
                <a:r>
                  <a:rPr lang="ru-RU" dirty="0" smtClean="0"/>
                  <a:t>:</a:t>
                </a:r>
              </a:p>
              <a:p>
                <a:pPr lvl="1"/>
                <a:r>
                  <a:rPr lang="ru-RU" dirty="0" smtClean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m:rPr>
                            <m:nor/>
                          </m:rPr>
                          <a:rPr lang="ru-RU" dirty="0"/>
                          <m:t>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m:rPr>
                            <m:nor/>
                          </m:rPr>
                          <a:rPr lang="ru-RU" dirty="0"/>
                          <m:t> 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ru-RU" dirty="0"/>
                              <m:t> </m:t>
                            </m:r>
                          </m:sub>
                        </m:sSub>
                      </m:e>
                    </m:d>
                    <m:r>
                      <a:rPr lang="ru-RU" b="0" i="1" dirty="0" smtClean="0">
                        <a:latin typeface="Cambria Math"/>
                      </a:rPr>
                      <m:t>∗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ru-RU" dirty="0"/>
                              <m:t> 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ru-RU" dirty="0"/>
                              <m:t> </m:t>
                            </m:r>
                          </m:sub>
                        </m:sSub>
                      </m:e>
                    </m:d>
                  </m:oMath>
                </a14:m>
                <a:endParaRPr lang="ru-RU" dirty="0" smtClean="0"/>
              </a:p>
              <a:p>
                <a:pPr lvl="1"/>
                <a:r>
                  <a:rPr lang="ru-RU" dirty="0"/>
                  <a:t>	</a:t>
                </a:r>
                <a:r>
                  <a:rPr lang="ru-RU" dirty="0" smtClean="0"/>
                  <a:t>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ru-RU" dirty="0"/>
                              <m:t> 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ru-RU" dirty="0"/>
                              <m:t> </m:t>
                            </m:r>
                          </m:sub>
                        </m:sSub>
                      </m:e>
                    </m:d>
                    <m:r>
                      <a:rPr lang="ru-RU" b="0" i="0" dirty="0" smtClean="0">
                        <a:latin typeface="Cambria Math" panose="02040503050406030204" pitchFamily="18" charset="0"/>
                      </a:rPr>
                      <m:t> −ошибка нейрона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3. </a:t>
                </a:r>
                <a:r>
                  <a:rPr lang="ru-RU" dirty="0" smtClean="0"/>
                  <a:t>Для каждого слоя </a:t>
                </a:r>
                <a:r>
                  <a:rPr lang="en-US" dirty="0" smtClean="0"/>
                  <a:t>I</a:t>
                </a:r>
                <a:r>
                  <a:rPr lang="ru-RU" dirty="0" smtClean="0"/>
                  <a:t>, начиная с предпоследнего:</a:t>
                </a:r>
                <a:endParaRPr lang="en-US" dirty="0" smtClean="0"/>
              </a:p>
              <a:p>
                <a:pPr lvl="1"/>
                <a:r>
                  <a:rPr lang="en-US" dirty="0"/>
                  <a:t>	</a:t>
                </a:r>
                <a:r>
                  <a:rPr lang="ru-RU" dirty="0" smtClean="0"/>
                  <a:t>Для каждого узла </a:t>
                </a:r>
                <a:r>
                  <a:rPr lang="en-US" dirty="0" smtClean="0"/>
                  <a:t>j </a:t>
                </a:r>
                <a:r>
                  <a:rPr lang="ru-RU" dirty="0" smtClean="0"/>
                  <a:t>слоя </a:t>
                </a:r>
                <a:r>
                  <a:rPr lang="en-US" dirty="0" smtClean="0"/>
                  <a:t>I</a:t>
                </a:r>
                <a:r>
                  <a:rPr lang="ru-RU" dirty="0" smtClean="0"/>
                  <a:t> вычислить:</a:t>
                </a:r>
                <a:endParaRPr lang="en-US" sz="2000" dirty="0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nor/>
                            </m:rPr>
                            <a:rPr lang="ru-RU" dirty="0"/>
                            <m:t> 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 panose="02040503050406030204" pitchFamily="18" charset="0"/>
                        </a:rPr>
                        <m:t>𝑑𝑥</m:t>
                      </m:r>
                      <m:nary>
                        <m:naryPr>
                          <m:chr m:val="∑"/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 ∈ 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𝐶h𝑖𝑙𝑑𝑟𝑒𝑛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m:rPr>
                                  <m:nor/>
                                </m:rPr>
                                <a:rPr lang="ru-RU" dirty="0"/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m:rPr>
                                  <m:nor/>
                                </m:rPr>
                                <a:rPr lang="ru-RU" dirty="0"/>
                                <m:t>  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lvl="1"/>
                <a:r>
                  <a:rPr lang="en-US" dirty="0"/>
                  <a:t>4.</a:t>
                </a:r>
                <a:r>
                  <a:rPr lang="ru-RU" dirty="0"/>
                  <a:t> Для каждого веса нейрона: </a:t>
                </a:r>
                <a:endParaRPr lang="en-US" dirty="0"/>
              </a:p>
              <a:p>
                <a:pPr lvl="1"/>
                <a:r>
                  <a:rPr lang="en-US" sz="1600" dirty="0" smtClean="0">
                    <a:ea typeface="Cambria Math" panose="02040503050406030204" pitchFamily="18" charset="0"/>
                  </a:rPr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6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6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6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j</m:t>
                        </m:r>
                        <m:r>
                          <m:rPr>
                            <m:nor/>
                          </m:rPr>
                          <a:rPr lang="ru-RU" sz="1600" dirty="0"/>
                          <m:t> 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ru-RU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j</m:t>
                        </m:r>
                        <m:r>
                          <m:rPr>
                            <m:nor/>
                          </m:rPr>
                          <a:rPr lang="ru-RU" sz="1600" dirty="0"/>
                          <m:t> </m:t>
                        </m:r>
                      </m:sub>
                    </m:sSub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l-GR" sz="1600" b="0" i="1" dirty="0" smtClean="0">
                        <a:latin typeface="Cambria Math" panose="02040503050406030204" pitchFamily="18" charset="0"/>
                      </a:rPr>
                      <m:t>η</m:t>
                    </m:r>
                    <m:sSub>
                      <m:sSubPr>
                        <m:ctrlPr>
                          <a:rPr lang="ru-RU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m:rPr>
                            <m:nor/>
                          </m:rPr>
                          <a:rPr lang="ru-RU" sz="1600" dirty="0"/>
                          <m:t> </m:t>
                        </m:r>
                      </m:sub>
                    </m:sSub>
                    <m:sSub>
                      <m:sSubPr>
                        <m:ctrlPr>
                          <a:rPr lang="ru-RU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j</m:t>
                        </m:r>
                        <m:r>
                          <m:rPr>
                            <m:nor/>
                          </m:rPr>
                          <a:rPr lang="ru-RU" sz="1600" dirty="0"/>
                          <m:t> </m:t>
                        </m:r>
                      </m:sub>
                    </m:sSub>
                  </m:oMath>
                </a14:m>
                <a:endParaRPr lang="en-US" sz="1600" dirty="0" smtClean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68" y="1124603"/>
                <a:ext cx="11357432" cy="5720027"/>
              </a:xfrm>
              <a:prstGeom prst="rect">
                <a:avLst/>
              </a:prstGeom>
              <a:blipFill rotWithShape="0">
                <a:blip r:embed="rId2"/>
                <a:stretch>
                  <a:fillRect l="-483" t="-5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156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265" y="-131613"/>
            <a:ext cx="11713034" cy="694418"/>
          </a:xfrm>
        </p:spPr>
        <p:txBody>
          <a:bodyPr>
            <a:no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 обратного распространения ошибки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15</a:t>
            </a:fld>
            <a:endParaRPr lang="ru-RU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5540" name="Picture 4" descr="http://ipn.by/d/471983/d/6115.51_15_psd_1000x1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68" y="2720961"/>
            <a:ext cx="1382940" cy="121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2" name="Picture 6" descr="http://cliparts.co/cliparts/8cx/nB6/8cxnB6r6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42" y="4470398"/>
            <a:ext cx="1469192" cy="171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306431" y="1469848"/>
            <a:ext cx="1264782" cy="58927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06431" y="3155078"/>
            <a:ext cx="1264782" cy="58927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306431" y="4835596"/>
            <a:ext cx="1264782" cy="58927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374155" y="3288627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0,68</a:t>
            </a:r>
            <a:endParaRPr lang="ru-RU" sz="28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857782" y="2287273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0,71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57782" y="4206836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0,66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676689" y="1783046"/>
            <a:ext cx="1894379" cy="64707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3676977" y="2520649"/>
            <a:ext cx="1894091" cy="93673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3688617" y="2669016"/>
            <a:ext cx="1882451" cy="2416902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676689" y="1815456"/>
            <a:ext cx="2090618" cy="2599387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3703293" y="3463766"/>
            <a:ext cx="2064014" cy="1067226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3676977" y="4659289"/>
            <a:ext cx="2090330" cy="42662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7178061" y="2581909"/>
            <a:ext cx="2125596" cy="867805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V="1">
            <a:off x="7254240" y="3541354"/>
            <a:ext cx="2049417" cy="929044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9303657" y="496436"/>
                <a:ext cx="2648860" cy="9117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 panose="02040503050406030204" pitchFamily="18" charset="0"/>
                        </a:rPr>
                        <m:t>Функция  активации </m:t>
                      </m:r>
                    </m:oMath>
                  </m:oMathPara>
                </a14:m>
                <a:endParaRPr lang="ru-RU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3657" y="496436"/>
                <a:ext cx="2648860" cy="9117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566" name="TextBox 65565"/>
          <p:cNvSpPr txBox="1"/>
          <p:nvPr/>
        </p:nvSpPr>
        <p:spPr>
          <a:xfrm>
            <a:off x="4764317" y="1783046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0.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833138" y="2377136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0.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57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312865" y="2937006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.64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488494" y="3749335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0.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42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833138" y="4234942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0.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23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830024" y="4868111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0.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47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615643" y="2864075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3">
                    <a:lumMod val="75000"/>
                  </a:schemeClr>
                </a:solidFill>
              </a:rPr>
              <a:t>0.45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678159" y="3802612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3">
                    <a:lumMod val="75000"/>
                  </a:schemeClr>
                </a:solidFill>
              </a:rPr>
              <a:t>0.67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87139" y="1764484"/>
            <a:ext cx="2401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0,35 * 1 + 0,57 * 1 + 0,64 * 0 = 0.92</a:t>
            </a:r>
          </a:p>
          <a:p>
            <a:r>
              <a:rPr lang="en-US" sz="1200" dirty="0" smtClean="0"/>
              <a:t>f(0.92) = 0,71</a:t>
            </a:r>
            <a:endParaRPr lang="ru-RU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5378572" y="4890580"/>
            <a:ext cx="240161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0,42 * 1 + 0,23 * 1 + 0,47 * 0 = 0,65</a:t>
            </a:r>
          </a:p>
          <a:p>
            <a:r>
              <a:rPr lang="en-US" sz="1200" dirty="0" smtClean="0"/>
              <a:t>f(0.65) </a:t>
            </a:r>
            <a:r>
              <a:rPr lang="en-US" sz="1200" dirty="0"/>
              <a:t>= </a:t>
            </a:r>
            <a:r>
              <a:rPr lang="en-US" sz="1200" dirty="0" smtClean="0"/>
              <a:t>0,66</a:t>
            </a:r>
            <a:endParaRPr lang="ru-RU" sz="1200" dirty="0"/>
          </a:p>
          <a:p>
            <a:endParaRPr lang="ru-RU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9303657" y="2623583"/>
            <a:ext cx="2145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0,71 * 0,45 + 0,66 * 0,67 = 0,76</a:t>
            </a:r>
          </a:p>
          <a:p>
            <a:r>
              <a:rPr lang="en-US" sz="1200" dirty="0" smtClean="0"/>
              <a:t>f(0.76) </a:t>
            </a:r>
            <a:r>
              <a:rPr lang="en-US" sz="1200" dirty="0"/>
              <a:t>= </a:t>
            </a:r>
            <a:r>
              <a:rPr lang="en-US" sz="1200" dirty="0" smtClean="0"/>
              <a:t>0,68</a:t>
            </a:r>
            <a:endParaRPr lang="ru-RU" sz="1200" dirty="0"/>
          </a:p>
        </p:txBody>
      </p:sp>
      <p:pic>
        <p:nvPicPr>
          <p:cNvPr id="43" name="Picture 4" descr="https://previews.123rf.com/images/rclassenlayouts/rclassenlayouts1201/rclassenlayouts120100538/12409937-Vector-red-X-cross-sign-icon-Stock-Vecto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6175" y="3255313"/>
            <a:ext cx="774017" cy="77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" t="7632" r="3829" b="7233"/>
          <a:stretch/>
        </p:blipFill>
        <p:spPr>
          <a:xfrm>
            <a:off x="239483" y="720592"/>
            <a:ext cx="1720428" cy="168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28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66" grpId="0"/>
      <p:bldP spid="66" grpId="0"/>
      <p:bldP spid="67" grpId="0"/>
      <p:bldP spid="68" grpId="0"/>
      <p:bldP spid="69" grpId="0"/>
      <p:bldP spid="70" grpId="0"/>
      <p:bldP spid="74" grpId="0"/>
      <p:bldP spid="75" grpId="0"/>
      <p:bldP spid="4" grpId="0"/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16</a:t>
            </a:fld>
            <a:endParaRPr lang="ru-RU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5540" name="Picture 4" descr="http://ipn.by/d/471983/d/6115.51_15_psd_1000x1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68" y="2720961"/>
            <a:ext cx="1382940" cy="121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2" name="Picture 6" descr="http://cliparts.co/cliparts/8cx/nB6/8cxnB6r6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42" y="4470398"/>
            <a:ext cx="1469192" cy="171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306431" y="1469848"/>
            <a:ext cx="1264782" cy="58927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06431" y="3155078"/>
            <a:ext cx="1264782" cy="58927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306431" y="4835596"/>
            <a:ext cx="1264782" cy="58927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374155" y="3288627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0,68</a:t>
            </a:r>
            <a:endParaRPr lang="ru-RU" sz="28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857782" y="2287273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0,71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57782" y="4206836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0,66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676689" y="1783046"/>
            <a:ext cx="1894379" cy="64707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3676977" y="2520649"/>
            <a:ext cx="1894091" cy="93673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3688617" y="2669016"/>
            <a:ext cx="1882451" cy="2416902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676689" y="1815456"/>
            <a:ext cx="2090618" cy="2599387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3703293" y="3463766"/>
            <a:ext cx="2064014" cy="1067226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3676977" y="4659289"/>
            <a:ext cx="2090330" cy="42662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7178061" y="2581909"/>
            <a:ext cx="2125596" cy="867805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V="1">
            <a:off x="7254240" y="3541354"/>
            <a:ext cx="2049417" cy="929044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9543140" y="398989"/>
                <a:ext cx="2648860" cy="9117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 panose="02040503050406030204" pitchFamily="18" charset="0"/>
                        </a:rPr>
                        <m:t>Функция  активации </m:t>
                      </m:r>
                    </m:oMath>
                  </m:oMathPara>
                </a14:m>
                <a:endParaRPr lang="ru-RU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3140" y="398989"/>
                <a:ext cx="2648860" cy="9117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566" name="TextBox 65565"/>
          <p:cNvSpPr txBox="1"/>
          <p:nvPr/>
        </p:nvSpPr>
        <p:spPr>
          <a:xfrm>
            <a:off x="4764317" y="1783046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0.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833138" y="2377136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0.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57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312865" y="2937006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.64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488494" y="3749335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0.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42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833138" y="4234942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0.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23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830024" y="4868111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0.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47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615643" y="2864075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3">
                    <a:lumMod val="75000"/>
                  </a:schemeClr>
                </a:solidFill>
              </a:rPr>
              <a:t>0.45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678159" y="3802612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3">
                    <a:lumMod val="75000"/>
                  </a:schemeClr>
                </a:solidFill>
              </a:rPr>
              <a:t>0.67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87139" y="1764484"/>
            <a:ext cx="2401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0,35 * 1 + 0,57 * 1 + 0,64 * 0 = 0.92</a:t>
            </a:r>
          </a:p>
          <a:p>
            <a:r>
              <a:rPr lang="en-US" sz="1200" dirty="0" smtClean="0"/>
              <a:t>f(0.92) = 0,71</a:t>
            </a:r>
            <a:endParaRPr lang="ru-RU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5378572" y="4890580"/>
            <a:ext cx="240161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0,42 * 1 + 0,23 * 1 + 0,47 * 0 = 0,65</a:t>
            </a:r>
          </a:p>
          <a:p>
            <a:r>
              <a:rPr lang="en-US" sz="1200" dirty="0" smtClean="0"/>
              <a:t>f(0.65) </a:t>
            </a:r>
            <a:r>
              <a:rPr lang="en-US" sz="1200" dirty="0"/>
              <a:t>= </a:t>
            </a:r>
            <a:r>
              <a:rPr lang="en-US" sz="1200" dirty="0" smtClean="0"/>
              <a:t>0,66</a:t>
            </a:r>
            <a:endParaRPr lang="ru-RU" sz="1200" dirty="0"/>
          </a:p>
          <a:p>
            <a:endParaRPr lang="ru-RU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9303657" y="2623583"/>
            <a:ext cx="2145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0,71 * 0,45 + 0,66 * 0,67 = 0,76</a:t>
            </a:r>
          </a:p>
          <a:p>
            <a:r>
              <a:rPr lang="en-US" sz="1200" dirty="0" smtClean="0"/>
              <a:t>f(0.76) </a:t>
            </a:r>
            <a:r>
              <a:rPr lang="en-US" sz="1200" dirty="0"/>
              <a:t>= </a:t>
            </a:r>
            <a:r>
              <a:rPr lang="en-US" sz="1200" dirty="0" smtClean="0"/>
              <a:t>0,68</a:t>
            </a:r>
            <a:endParaRPr lang="ru-RU" sz="1200" dirty="0"/>
          </a:p>
        </p:txBody>
      </p:sp>
      <p:pic>
        <p:nvPicPr>
          <p:cNvPr id="43" name="Picture 4" descr="https://previews.123rf.com/images/rclassenlayouts/rclassenlayouts1201/rclassenlayouts120100538/12409937-Vector-red-X-cross-sign-icon-Stock-Vecto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6175" y="3255313"/>
            <a:ext cx="774017" cy="77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-104024" y="226450"/>
            <a:ext cx="12433300" cy="70358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0.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8278948" y="4418160"/>
                <a:ext cx="364394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ru-RU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</m:sub>
                    </m:sSub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ru-R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ru-RU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ru-RU" dirty="0">
                                <a:solidFill>
                                  <a:schemeClr val="tx1"/>
                                </a:solidFill>
                              </a:rPr>
                              <m:t> </m:t>
                            </m:r>
                          </m:sub>
                        </m:sSub>
                      </m:e>
                    </m:d>
                    <m:r>
                      <a:rPr lang="ru-RU" b="0" i="1" dirty="0">
                        <a:solidFill>
                          <a:schemeClr val="tx1"/>
                        </a:solidFill>
                        <a:latin typeface="Cambria Math"/>
                      </a:rPr>
                      <m:t>∗</m:t>
                    </m:r>
                    <m:d>
                      <m:d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ru-RU" dirty="0">
                                <a:solidFill>
                                  <a:schemeClr val="tx1"/>
                                </a:solidFill>
                              </a:rPr>
                              <m:t> </m:t>
                            </m:r>
                          </m:sub>
                        </m:sSub>
                        <m:r>
                          <a:rPr lang="en-US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ru-RU" dirty="0">
                                <a:solidFill>
                                  <a:schemeClr val="tx1"/>
                                </a:solidFill>
                              </a:rPr>
                              <m:t> 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 = </a:t>
                </a:r>
              </a:p>
              <a:p>
                <a:r>
                  <a:rPr lang="en-US" dirty="0" smtClean="0">
                    <a:solidFill>
                      <a:schemeClr val="tx1"/>
                    </a:solidFill>
                  </a:rPr>
                  <a:t>=0,68 * (1  - 0,68) * (0 - 0,68) = -0,15 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948" y="4418160"/>
                <a:ext cx="3643946" cy="646331"/>
              </a:xfrm>
              <a:prstGeom prst="rect">
                <a:avLst/>
              </a:prstGeom>
              <a:blipFill rotWithShape="0">
                <a:blip r:embed="rId8"/>
                <a:stretch>
                  <a:fillRect l="-1338" t="-5660" r="-502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Прямоугольник 40"/>
              <p:cNvSpPr/>
              <p:nvPr/>
            </p:nvSpPr>
            <p:spPr>
              <a:xfrm>
                <a:off x="8328739" y="5131728"/>
                <a:ext cx="3356330" cy="6565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2,1</m:t>
                    </m:r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m:rPr>
                            <m:nor/>
                          </m:rPr>
                          <a:rPr lang="en-US" b="0" i="0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b="0" i="0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ru-RU" dirty="0"/>
                          <m:t> 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l-GR" i="1" dirty="0">
                        <a:latin typeface="Cambria Math" panose="02040503050406030204" pitchFamily="18" charset="0"/>
                      </a:rPr>
                      <m:t>η</m:t>
                    </m:r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m:rPr>
                            <m:nor/>
                          </m:rPr>
                          <a:rPr lang="en-US" b="0" i="0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b="0" i="0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ru-RU" dirty="0"/>
                          <m:t> 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=</a:t>
                </a:r>
              </a:p>
              <a:p>
                <a:r>
                  <a:rPr lang="en-US" dirty="0" smtClean="0"/>
                  <a:t>=0,45 + 0,3 * (-0,15) * 0.71 = 0,42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Прямоугольник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739" y="5131728"/>
                <a:ext cx="3356330" cy="656526"/>
              </a:xfrm>
              <a:prstGeom prst="rect">
                <a:avLst/>
              </a:prstGeom>
              <a:blipFill rotWithShape="0">
                <a:blip r:embed="rId9"/>
                <a:stretch>
                  <a:fillRect l="-1452" t="-4630" b="-138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Прямая со стрелкой 41"/>
          <p:cNvCxnSpPr/>
          <p:nvPr/>
        </p:nvCxnSpPr>
        <p:spPr>
          <a:xfrm flipH="1" flipV="1">
            <a:off x="7178061" y="2571721"/>
            <a:ext cx="2117806" cy="869572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Прямоугольник 45"/>
              <p:cNvSpPr/>
              <p:nvPr/>
            </p:nvSpPr>
            <p:spPr>
              <a:xfrm>
                <a:off x="8336027" y="5786569"/>
                <a:ext cx="3356330" cy="6565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2,2</m:t>
                    </m:r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m:rPr>
                            <m:nor/>
                          </m:rPr>
                          <a:rPr lang="en-US" b="0" i="0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b="0" i="0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ru-RU" dirty="0"/>
                          <m:t> 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l-GR" i="1" dirty="0">
                        <a:latin typeface="Cambria Math" panose="02040503050406030204" pitchFamily="18" charset="0"/>
                      </a:rPr>
                      <m:t>η</m:t>
                    </m:r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m:rPr>
                            <m:nor/>
                          </m:rPr>
                          <a:rPr lang="en-US" b="0" i="0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b="0" i="0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ru-RU" dirty="0"/>
                          <m:t> 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=</a:t>
                </a:r>
              </a:p>
              <a:p>
                <a:r>
                  <a:rPr lang="en-US" dirty="0" smtClean="0"/>
                  <a:t>=0,67 + 0,3 * (-0,15) * 0.66 = 0,63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Прямоугольник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6027" y="5786569"/>
                <a:ext cx="3356330" cy="656526"/>
              </a:xfrm>
              <a:prstGeom prst="rect">
                <a:avLst/>
              </a:prstGeom>
              <a:blipFill rotWithShape="0">
                <a:blip r:embed="rId10"/>
                <a:stretch>
                  <a:fillRect l="-1452" t="-3704" b="-138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7780191" y="2534285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0.42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48" name="Прямая со стрелкой 47"/>
          <p:cNvCxnSpPr/>
          <p:nvPr/>
        </p:nvCxnSpPr>
        <p:spPr>
          <a:xfrm flipH="1">
            <a:off x="7254241" y="3541354"/>
            <a:ext cx="2041626" cy="929044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700184" y="3676809"/>
            <a:ext cx="593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0.63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665616" y="837964"/>
                <a:ext cx="4937762" cy="12780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Ошибка нейрона </a:t>
                </a:r>
                <a:r>
                  <a:rPr lang="en-US" dirty="0" smtClean="0"/>
                  <a:t>(2,1) </a:t>
                </a:r>
                <a:r>
                  <a:rPr lang="ru-RU" dirty="0" smtClean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 ∈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𝐶h𝑖𝑙𝑑𝑟𝑒𝑛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ru-RU" dirty="0"/>
                              <m:t> </m:t>
                            </m:r>
                          </m:sub>
                        </m:sSub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ru-RU" dirty="0"/>
                              <m:t>  </m:t>
                            </m:r>
                          </m:sub>
                        </m:sSub>
                      </m:e>
                    </m:nary>
                  </m:oMath>
                </a14:m>
                <a:r>
                  <a:rPr lang="ru-RU" dirty="0" smtClean="0"/>
                  <a:t>=</a:t>
                </a:r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= </a:t>
                </a:r>
                <a:r>
                  <a:rPr lang="ru-RU" dirty="0" smtClean="0"/>
                  <a:t>(-0,15)*0.42 = -0,06</a:t>
                </a:r>
                <a:r>
                  <a:rPr lang="en-US" dirty="0" smtClean="0"/>
                  <a:t>.</a:t>
                </a:r>
              </a:p>
              <a:p>
                <a:r>
                  <a:rPr lang="ru-RU" dirty="0" smtClean="0"/>
                  <a:t> </a:t>
                </a:r>
                <a:endParaRPr lang="en-US" dirty="0" smtClean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5616" y="837964"/>
                <a:ext cx="4937762" cy="1278042"/>
              </a:xfrm>
              <a:prstGeom prst="rect">
                <a:avLst/>
              </a:prstGeom>
              <a:blipFill rotWithShape="0">
                <a:blip r:embed="rId11"/>
                <a:stretch>
                  <a:fillRect l="-988" t="-3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Скругленный прямоугольник 53"/>
          <p:cNvSpPr/>
          <p:nvPr/>
        </p:nvSpPr>
        <p:spPr>
          <a:xfrm>
            <a:off x="5872783" y="2295145"/>
            <a:ext cx="1264782" cy="589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0,71</a:t>
            </a:r>
            <a:endParaRPr lang="ru-RU" dirty="0"/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1265" y="-131613"/>
            <a:ext cx="11713034" cy="6944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i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 обратного распространения ошибки</a:t>
            </a:r>
            <a:endParaRPr lang="ru-RU" sz="2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" t="7632" r="3829" b="7233"/>
          <a:stretch/>
        </p:blipFill>
        <p:spPr>
          <a:xfrm>
            <a:off x="239483" y="720592"/>
            <a:ext cx="1720428" cy="168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1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1" grpId="0"/>
      <p:bldP spid="46" grpId="0"/>
      <p:bldP spid="23" grpId="0"/>
      <p:bldP spid="49" grpId="0"/>
      <p:bldP spid="27" grpId="0"/>
      <p:bldP spid="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76140"/>
            <a:ext cx="11713034" cy="42636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Обучающие выборки и эпохи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61321" y="633453"/>
            <a:ext cx="1112107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Обучающая выборка </a:t>
            </a:r>
            <a:r>
              <a:rPr lang="ru-RU" dirty="0"/>
              <a:t>включает входные значения и соответствующие им выходные значения набора данных. В ходе обучения </a:t>
            </a:r>
            <a:r>
              <a:rPr lang="ru-RU" i="1" dirty="0"/>
              <a:t>нейронная </a:t>
            </a:r>
            <a:r>
              <a:rPr lang="ru-RU" i="1" dirty="0" smtClean="0"/>
              <a:t>сеть </a:t>
            </a:r>
            <a:r>
              <a:rPr lang="ru-RU" dirty="0" smtClean="0"/>
              <a:t>находит </a:t>
            </a:r>
            <a:r>
              <a:rPr lang="ru-RU" dirty="0"/>
              <a:t>некие зависимости выходных полей от входных</a:t>
            </a:r>
            <a:r>
              <a:rPr lang="ru-RU" dirty="0" smtClean="0"/>
              <a:t>.</a:t>
            </a:r>
          </a:p>
          <a:p>
            <a:endParaRPr lang="ru-RU" b="1" dirty="0" smtClean="0"/>
          </a:p>
          <a:p>
            <a:r>
              <a:rPr lang="ru-RU" b="1" dirty="0" smtClean="0"/>
              <a:t>Эпоха </a:t>
            </a:r>
            <a:r>
              <a:rPr lang="ru-RU" b="1" dirty="0"/>
              <a:t>обучения </a:t>
            </a:r>
            <a:r>
              <a:rPr lang="ru-RU" dirty="0"/>
              <a:t>- это один просмотр </a:t>
            </a:r>
            <a:r>
              <a:rPr lang="ru-RU" b="1" dirty="0"/>
              <a:t>всех примеров обучающей выборки </a:t>
            </a:r>
            <a:r>
              <a:rPr lang="ru-RU" dirty="0"/>
              <a:t>с одновременной коррекцией весов сети (на этих примерах, в зависимости от правильности их решения сетью). Чтобы сеть обучилась, может потребоваться несколько </a:t>
            </a:r>
            <a:r>
              <a:rPr lang="ru-RU" dirty="0" smtClean="0"/>
              <a:t>(обычно несколько сотен и даже тысяч) </a:t>
            </a:r>
            <a:r>
              <a:rPr lang="ru-RU" dirty="0"/>
              <a:t>эпох. В течении эпохи не на каждом обучающем примере может происходить коррекция весов сети: т.к. если сеть уже обучилась правильно решать данный конкретный пример, то можно перестать требовать постоянных "улучшений" качества решения этого примера (поскольку эти улучшения уже будут несущественными) и позволить сети направить её внимание на другие примеры, которые пока ещё решаются с недостаточной точностью.</a:t>
            </a:r>
          </a:p>
        </p:txBody>
      </p:sp>
      <p:pic>
        <p:nvPicPr>
          <p:cNvPr id="1028" name="Picture 4" descr="https://habrastorage.org/files/d73/0a6/439/d730a643937f45ca997d73eec4fabdd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1" y="4119439"/>
            <a:ext cx="3810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555739" y="4186538"/>
            <a:ext cx="69413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Важно</a:t>
            </a:r>
            <a:r>
              <a:rPr lang="ru-RU" dirty="0"/>
              <a:t> не путать </a:t>
            </a:r>
            <a:r>
              <a:rPr lang="ru-RU" dirty="0" smtClean="0"/>
              <a:t>итерацию </a:t>
            </a:r>
            <a:r>
              <a:rPr lang="ru-RU" dirty="0"/>
              <a:t>с </a:t>
            </a:r>
            <a:r>
              <a:rPr lang="ru-RU" dirty="0" smtClean="0"/>
              <a:t>эпохой </a:t>
            </a:r>
            <a:r>
              <a:rPr lang="ru-RU" dirty="0"/>
              <a:t>и понимать последовательность их </a:t>
            </a:r>
            <a:r>
              <a:rPr lang="ru-RU" dirty="0" smtClean="0"/>
              <a:t>инкремента.</a:t>
            </a:r>
          </a:p>
          <a:p>
            <a:pPr algn="just"/>
            <a:r>
              <a:rPr lang="ru-RU" dirty="0" smtClean="0"/>
              <a:t>Сначала </a:t>
            </a:r>
            <a:r>
              <a:rPr lang="en-US" dirty="0" smtClean="0"/>
              <a:t>n </a:t>
            </a:r>
            <a:r>
              <a:rPr lang="ru-RU" dirty="0" smtClean="0"/>
              <a:t>раз </a:t>
            </a:r>
            <a:r>
              <a:rPr lang="ru-RU" dirty="0"/>
              <a:t>увеличивается итерация, а потом уже эпоха и никак не наоборот. Другими словами, нельзя сначала тренировать </a:t>
            </a:r>
            <a:r>
              <a:rPr lang="ru-RU" dirty="0" err="1"/>
              <a:t>нейросеть</a:t>
            </a:r>
            <a:r>
              <a:rPr lang="ru-RU" dirty="0"/>
              <a:t> только на </a:t>
            </a:r>
            <a:r>
              <a:rPr lang="ru-RU" dirty="0" smtClean="0"/>
              <a:t>одном примере, </a:t>
            </a:r>
            <a:r>
              <a:rPr lang="ru-RU" dirty="0"/>
              <a:t>потом на другом и </a:t>
            </a:r>
            <a:r>
              <a:rPr lang="ru-RU" dirty="0" err="1"/>
              <a:t>тд</a:t>
            </a:r>
            <a:r>
              <a:rPr lang="ru-RU" dirty="0"/>
              <a:t>. Нужно тренировать каждый </a:t>
            </a:r>
            <a:r>
              <a:rPr lang="ru-RU" dirty="0" smtClean="0"/>
              <a:t>пример </a:t>
            </a:r>
            <a:r>
              <a:rPr lang="ru-RU" dirty="0"/>
              <a:t>один раз за эпоху. </a:t>
            </a:r>
          </a:p>
        </p:txBody>
      </p:sp>
    </p:spTree>
    <p:extLst>
      <p:ext uri="{BB962C8B-B14F-4D97-AF65-F5344CB8AC3E}">
        <p14:creationId xmlns:p14="http://schemas.microsoft.com/office/powerpoint/2010/main" val="6746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13515</TotalTime>
  <Words>1071</Words>
  <Application>Microsoft Office PowerPoint</Application>
  <PresentationFormat>Широкоэкранный</PresentationFormat>
  <Paragraphs>186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 Math</vt:lpstr>
      <vt:lpstr>inherit</vt:lpstr>
      <vt:lpstr>Open Sans</vt:lpstr>
      <vt:lpstr>Тема Office</vt:lpstr>
      <vt:lpstr>Искусственные нейронные сети в задачах интеллектуального анализа данных</vt:lpstr>
      <vt:lpstr>Что такое нейрон</vt:lpstr>
      <vt:lpstr>Что такое нейрон с точки зрения инженера</vt:lpstr>
      <vt:lpstr>Искусственная нейронная сеть</vt:lpstr>
      <vt:lpstr>Задачи, решаемые с помощью НС</vt:lpstr>
      <vt:lpstr>Сравнение нейронных сетей</vt:lpstr>
      <vt:lpstr>Как работает НС?</vt:lpstr>
      <vt:lpstr>Как работает НС?</vt:lpstr>
      <vt:lpstr>Виды функции активации. Сигмоида</vt:lpstr>
      <vt:lpstr>Виды функции активации. Гиперболический тангенс </vt:lpstr>
      <vt:lpstr>Виды функции активации. ReLU</vt:lpstr>
      <vt:lpstr>Виды функции активации. Модификации ReLU</vt:lpstr>
      <vt:lpstr>Обучение нейронных сетей</vt:lpstr>
      <vt:lpstr>Алгоритм обратного распространения ошибки</vt:lpstr>
      <vt:lpstr>Алгоритм обратного распространения ошибки</vt:lpstr>
      <vt:lpstr>Презентация PowerPoint</vt:lpstr>
      <vt:lpstr>Обучающие выборки и эпохи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Andrey Mm</cp:lastModifiedBy>
  <cp:revision>290</cp:revision>
  <dcterms:created xsi:type="dcterms:W3CDTF">2017-09-07T11:29:30Z</dcterms:created>
  <dcterms:modified xsi:type="dcterms:W3CDTF">2023-04-09T16:28:37Z</dcterms:modified>
</cp:coreProperties>
</file>