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82" r:id="rId4"/>
    <p:sldId id="283" r:id="rId5"/>
    <p:sldId id="284" r:id="rId6"/>
    <p:sldId id="275" r:id="rId7"/>
    <p:sldId id="276" r:id="rId8"/>
    <p:sldId id="277" r:id="rId9"/>
    <p:sldId id="278" r:id="rId10"/>
    <p:sldId id="279" r:id="rId11"/>
    <p:sldId id="285" r:id="rId12"/>
    <p:sldId id="286" r:id="rId13"/>
    <p:sldId id="287" r:id="rId14"/>
    <p:sldId id="28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4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4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1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353E-8CD1-4817-B75B-1469A61703F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lp.stanford.edu/projects/glov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nlp.stanford.edu/projects/glov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research/fastTex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74642"/>
            <a:ext cx="10972800" cy="15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 smtClean="0">
                <a:solidFill>
                  <a:srgbClr val="0070C0"/>
                </a:solidFill>
              </a:rPr>
              <a:t>Векторное представление слов</a:t>
            </a:r>
          </a:p>
          <a:p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3556004"/>
            <a:ext cx="10972800" cy="257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Курс «Интеллектуальные информационные системы»</a:t>
            </a:r>
          </a:p>
          <a:p>
            <a:r>
              <a:rPr lang="ru-RU" dirty="0" smtClean="0"/>
              <a:t>Кафедра управления и интеллектуальных технологий </a:t>
            </a:r>
          </a:p>
          <a:p>
            <a:r>
              <a:rPr lang="ru-RU" dirty="0" smtClean="0"/>
              <a:t>НИУ «МЭИ»</a:t>
            </a:r>
          </a:p>
          <a:p>
            <a:r>
              <a:rPr lang="ru-RU" dirty="0" smtClean="0"/>
              <a:t>Весна 2023 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63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63"/>
            <a:ext cx="2844800" cy="365125"/>
          </a:xfrm>
        </p:spPr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или </a:t>
            </a:r>
            <a:r>
              <a:rPr lang="en-US" dirty="0" smtClean="0"/>
              <a:t>word embedding – </a:t>
            </a:r>
            <a:r>
              <a:rPr lang="ru-RU" dirty="0" smtClean="0"/>
              <a:t>как из слова получить вектор?</a:t>
            </a:r>
          </a:p>
          <a:p>
            <a:r>
              <a:rPr lang="ru-RU" sz="2400" dirty="0" smtClean="0"/>
              <a:t>Взять вектор размерностью = длине словаря, каждое слово в словаре – вектор, состоящий из 0 и одной 1 на соответствующей позиции (</a:t>
            </a:r>
            <a:r>
              <a:rPr lang="en-US" sz="2400" dirty="0" smtClean="0"/>
              <a:t>one-hot encoding, OHE)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‘</a:t>
            </a:r>
            <a:r>
              <a:rPr lang="ru-RU" sz="2400" dirty="0" smtClean="0"/>
              <a:t>стол</a:t>
            </a:r>
            <a:r>
              <a:rPr lang="en-US" sz="2400" dirty="0" smtClean="0"/>
              <a:t>’</a:t>
            </a:r>
            <a:r>
              <a:rPr lang="ru-RU" sz="2400" dirty="0" smtClean="0"/>
              <a:t> = </a:t>
            </a:r>
            <a:r>
              <a:rPr lang="en-US" sz="2400" dirty="0" smtClean="0"/>
              <a:t>[0,0,0,0,0,1,0,0,0,0,0,0,0,0,0]</a:t>
            </a:r>
          </a:p>
          <a:p>
            <a:pPr marL="0" indent="0">
              <a:buNone/>
            </a:pPr>
            <a:r>
              <a:rPr lang="en-US" sz="2400" dirty="0" smtClean="0"/>
              <a:t>‘</a:t>
            </a:r>
            <a:r>
              <a:rPr lang="ru-RU" sz="2400" dirty="0" smtClean="0"/>
              <a:t>стул</a:t>
            </a:r>
            <a:r>
              <a:rPr lang="en-US" sz="2400" dirty="0"/>
              <a:t>’</a:t>
            </a:r>
            <a:r>
              <a:rPr lang="ru-RU" sz="2400" dirty="0"/>
              <a:t> = </a:t>
            </a:r>
            <a:r>
              <a:rPr lang="en-US" sz="2400" dirty="0"/>
              <a:t>[</a:t>
            </a:r>
            <a:r>
              <a:rPr lang="en-US" sz="2400" dirty="0" smtClean="0"/>
              <a:t>0,0,0,0,0,</a:t>
            </a:r>
            <a:r>
              <a:rPr lang="ru-RU" sz="2400" dirty="0" smtClean="0"/>
              <a:t>0</a:t>
            </a:r>
            <a:r>
              <a:rPr lang="en-US" sz="2400" dirty="0" smtClean="0"/>
              <a:t>,0,0,0,0,0,0,</a:t>
            </a:r>
            <a:r>
              <a:rPr lang="ru-RU" sz="2400" dirty="0" smtClean="0"/>
              <a:t>1</a:t>
            </a:r>
            <a:r>
              <a:rPr lang="en-US" sz="2400" dirty="0" smtClean="0"/>
              <a:t>,0,0]  -</a:t>
            </a:r>
            <a:r>
              <a:rPr lang="en-US" sz="1800" dirty="0" smtClean="0"/>
              <a:t> </a:t>
            </a:r>
            <a:r>
              <a:rPr lang="ru-RU" sz="1800" dirty="0" smtClean="0"/>
              <a:t>не обладает свойством семантической близости</a:t>
            </a:r>
          </a:p>
          <a:p>
            <a:pPr marL="0" indent="0">
              <a:buNone/>
            </a:pPr>
            <a:r>
              <a:rPr lang="ru-RU" sz="1800" dirty="0" smtClean="0"/>
              <a:t>По сути – получили обычный «мешок слов»</a:t>
            </a:r>
          </a:p>
          <a:p>
            <a:r>
              <a:rPr lang="ru-RU" sz="2400" dirty="0" smtClean="0"/>
              <a:t>Хорошо бы, чтобы близкие друг к другу с семантической точки зрения слова имели бы близкие вектора.</a:t>
            </a:r>
          </a:p>
          <a:p>
            <a:pPr marL="0" indent="0">
              <a:buNone/>
            </a:pPr>
            <a:r>
              <a:rPr lang="ru-RU" sz="2400" dirty="0" smtClean="0"/>
              <a:t>Нужен вектор в «пространстве смыслов».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8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32466"/>
            <a:ext cx="3824182" cy="20489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570" y="1532466"/>
            <a:ext cx="3971925" cy="2590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112" y="4315341"/>
            <a:ext cx="4814888" cy="1528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76499" y="4810507"/>
            <a:ext cx="486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Можем сравнить двух людей по характерам. </a:t>
            </a:r>
          </a:p>
          <a:p>
            <a:r>
              <a:rPr lang="ru-RU" dirty="0" smtClean="0"/>
              <a:t>Чем больше измерений – тем точнее 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4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365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	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62" y="1263427"/>
            <a:ext cx="79914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	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866" y="1726673"/>
            <a:ext cx="7724775" cy="373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55951" y="798287"/>
            <a:ext cx="110946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Word2vec</a:t>
            </a:r>
            <a:r>
              <a:rPr lang="ru-RU" dirty="0"/>
              <a:t> — программный инструмент анализа семантики естественных языков, представляющий собой технологию, которая основана на дистрибутивной семантике и векторном представлении слов. Этот инструмент был разработан группой исследователей Google в 2013 году. Работу над проектом возглавил </a:t>
            </a:r>
            <a:r>
              <a:rPr lang="ru-RU" dirty="0" err="1"/>
              <a:t>Томаш</a:t>
            </a:r>
            <a:r>
              <a:rPr lang="ru-RU" dirty="0"/>
              <a:t> </a:t>
            </a:r>
            <a:r>
              <a:rPr lang="ru-RU" dirty="0" err="1" smtClean="0"/>
              <a:t>Миколов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Tomas </a:t>
            </a:r>
            <a:r>
              <a:rPr lang="en-US" sz="1400" dirty="0" err="1"/>
              <a:t>Mikolov</a:t>
            </a:r>
            <a:r>
              <a:rPr lang="en-US" sz="1400" dirty="0"/>
              <a:t>, Kai Chen, Greg </a:t>
            </a:r>
            <a:r>
              <a:rPr lang="en-US" sz="1400" dirty="0" err="1"/>
              <a:t>Corrado</a:t>
            </a:r>
            <a:r>
              <a:rPr lang="en-US" sz="1400" dirty="0"/>
              <a:t>, and Jeffrey Dean. Efficient Estimation of Word Representations in Vector Space // In Proceedings of Workshop at ICLR, </a:t>
            </a:r>
            <a:r>
              <a:rPr lang="en-US" sz="1400" dirty="0" smtClean="0"/>
              <a:t>2013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algn="just"/>
            <a:r>
              <a:rPr lang="ru-RU" dirty="0"/>
              <a:t>Работа этой технологии осуществляется следующим образом: word2vec принимает большой текстовый корпус в качестве входных данных и сопоставляет каждому слову вектор, выдавая координаты слов на выходе. Сначала он создает словарь, «обучаясь» на входных текстовых данных, а затем вычисляет векторное представление слов. Векторное представление основывается на контекстной близости: слова, встречающиеся в тексте рядом с </a:t>
            </a:r>
            <a:r>
              <a:rPr lang="ru-RU" dirty="0" smtClean="0"/>
              <a:t>другими словами </a:t>
            </a:r>
            <a:r>
              <a:rPr lang="ru-RU" dirty="0"/>
              <a:t>(а следовательно, имеющие схожий смысл), в векторном представлении будут иметь близкие координаты </a:t>
            </a:r>
            <a:r>
              <a:rPr lang="ru-RU" dirty="0" smtClean="0"/>
              <a:t>векторов-слов</a:t>
            </a:r>
            <a:r>
              <a:rPr lang="en-US" dirty="0" smtClean="0"/>
              <a:t>.</a:t>
            </a:r>
          </a:p>
          <a:p>
            <a:pPr algn="just"/>
            <a:r>
              <a:rPr lang="ru-RU" dirty="0" smtClean="0"/>
              <a:t>Более </a:t>
            </a:r>
            <a:r>
              <a:rPr lang="ru-RU" dirty="0"/>
              <a:t>формально задача стоит так: максимизация косинусной близости между векторами слов (скалярное произведение векторов), которые появляются рядом друг с другом, и минимизация косинусной близости между векторами слов, которые не появляются друг рядом с другом. Рядом друг с другом в данном случае значит в близких контекстах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Контекст</a:t>
            </a:r>
            <a:r>
              <a:rPr lang="ru-RU" sz="1600" dirty="0"/>
              <a:t> </a:t>
            </a:r>
            <a:r>
              <a:rPr lang="ru-RU" sz="1600" dirty="0" smtClean="0"/>
              <a:t>- в широком смысле – среда, в которой существует объект.</a:t>
            </a:r>
            <a:endParaRPr lang="ru-RU" sz="16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8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–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72174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Читается корпус, и рассчитывается встречаемость каждого слова в корпусе (т.е. количество раз, когда слово встретилось в корпусе — и так для каждого слова)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Массив слов сортируется по частоте (слова сохраняются в хэш-таблице), и удаляются редкие </a:t>
            </a:r>
            <a:r>
              <a:rPr lang="ru-RU" dirty="0" smtClean="0"/>
              <a:t>слова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Строится дерево Хаффмана. Дерево Хаффмана (</a:t>
            </a:r>
            <a:r>
              <a:rPr lang="ru-RU" dirty="0" err="1"/>
              <a:t>Huffman</a:t>
            </a:r>
            <a:r>
              <a:rPr lang="ru-RU" dirty="0"/>
              <a:t> </a:t>
            </a:r>
            <a:r>
              <a:rPr lang="ru-RU" dirty="0" err="1"/>
              <a:t>Binary</a:t>
            </a:r>
            <a:r>
              <a:rPr lang="ru-RU" dirty="0"/>
              <a:t> </a:t>
            </a:r>
            <a:r>
              <a:rPr lang="ru-RU" dirty="0" err="1"/>
              <a:t>Tree</a:t>
            </a:r>
            <a:r>
              <a:rPr lang="ru-RU" dirty="0"/>
              <a:t>) часто применяется для кодирования словаря — это значительно снижает вычислительную и временную сложность алгоритма.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Из корпуса читается т.н. </a:t>
            </a:r>
            <a:r>
              <a:rPr lang="ru-RU" dirty="0" err="1"/>
              <a:t>субпредложение</a:t>
            </a:r>
            <a:r>
              <a:rPr lang="ru-RU" dirty="0"/>
              <a:t> (</a:t>
            </a:r>
            <a:r>
              <a:rPr lang="ru-RU" dirty="0" err="1"/>
              <a:t>sub-sentence</a:t>
            </a:r>
            <a:r>
              <a:rPr lang="ru-RU" dirty="0"/>
              <a:t>) и проводится </a:t>
            </a:r>
            <a:r>
              <a:rPr lang="ru-RU" dirty="0" err="1"/>
              <a:t>субсэмплирование</a:t>
            </a:r>
            <a:r>
              <a:rPr lang="ru-RU" dirty="0"/>
              <a:t> наиболее частотных слов (</a:t>
            </a:r>
            <a:r>
              <a:rPr lang="ru-RU" dirty="0" err="1"/>
              <a:t>sub-sampling</a:t>
            </a:r>
            <a:r>
              <a:rPr lang="ru-RU" dirty="0"/>
              <a:t>). </a:t>
            </a:r>
            <a:r>
              <a:rPr lang="ru-RU" dirty="0" err="1"/>
              <a:t>Субпредложение</a:t>
            </a:r>
            <a:r>
              <a:rPr lang="ru-RU" dirty="0"/>
              <a:t> — это некий базовый элемент корпуса, обычно — просто предложение, но это может быть и абзац, например, или даже целая статья. </a:t>
            </a:r>
            <a:r>
              <a:rPr lang="ru-RU" dirty="0" err="1"/>
              <a:t>Субсэмплирование</a:t>
            </a:r>
            <a:r>
              <a:rPr lang="ru-RU" dirty="0"/>
              <a:t> — это процесс изъятия наиболее частотных слов из анализа, что ускоряет процесс обучения алгоритма и способствует значительному увеличению качества </a:t>
            </a:r>
            <a:r>
              <a:rPr lang="ru-RU"/>
              <a:t>получающейся </a:t>
            </a:r>
            <a:r>
              <a:rPr lang="ru-RU" smtClean="0"/>
              <a:t>модели.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564" y="1375956"/>
            <a:ext cx="3537663" cy="38796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778789" y="939417"/>
            <a:ext cx="20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Дерево Хаффмана </a:t>
            </a:r>
          </a:p>
        </p:txBody>
      </p:sp>
    </p:spTree>
    <p:extLst>
      <p:ext uri="{BB962C8B-B14F-4D97-AF65-F5344CB8AC3E}">
        <p14:creationId xmlns:p14="http://schemas.microsoft.com/office/powerpoint/2010/main" val="1634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–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74418" y="987239"/>
            <a:ext cx="10512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 </a:t>
            </a:r>
            <a:r>
              <a:rPr lang="ru-RU" sz="2000" dirty="0" err="1"/>
              <a:t>субпредложению</a:t>
            </a:r>
            <a:r>
              <a:rPr lang="ru-RU" sz="2000" dirty="0"/>
              <a:t> проходим окном (размер окна задается алгоритму в качестве параметра). В данном случае под окном подразумевается максимальная дистанция между текущим и предсказываемым словом в предложении. То есть, если окно равно трем, то для предложения </a:t>
            </a:r>
            <a:r>
              <a:rPr lang="ru-RU" sz="2000" dirty="0" smtClean="0"/>
              <a:t>«</a:t>
            </a:r>
            <a:r>
              <a:rPr lang="en-US" sz="2000" dirty="0" smtClean="0"/>
              <a:t>The quick brown fox jumps over the lazy dog</a:t>
            </a:r>
            <a:r>
              <a:rPr lang="ru-RU" sz="2000" dirty="0" smtClean="0"/>
              <a:t>» </a:t>
            </a:r>
            <a:r>
              <a:rPr lang="ru-RU" sz="2000" dirty="0"/>
              <a:t>анализ </a:t>
            </a:r>
            <a:r>
              <a:rPr lang="ru-RU" sz="2000" dirty="0" smtClean="0"/>
              <a:t>будет </a:t>
            </a:r>
            <a:r>
              <a:rPr lang="ru-RU" sz="2000" dirty="0"/>
              <a:t>проходит внутри блока в три слова — для </a:t>
            </a:r>
            <a:r>
              <a:rPr lang="ru-RU" sz="2000" dirty="0" smtClean="0"/>
              <a:t>«</a:t>
            </a:r>
            <a:r>
              <a:rPr lang="en-US" sz="2000" dirty="0" smtClean="0"/>
              <a:t>The quick brown</a:t>
            </a:r>
            <a:r>
              <a:rPr lang="ru-RU" sz="2000" dirty="0" smtClean="0"/>
              <a:t>», «</a:t>
            </a:r>
            <a:r>
              <a:rPr lang="en-US" sz="2000" dirty="0" smtClean="0"/>
              <a:t>quick brown fox</a:t>
            </a:r>
            <a:r>
              <a:rPr lang="ru-RU" sz="2000" dirty="0" smtClean="0"/>
              <a:t>», «</a:t>
            </a:r>
            <a:r>
              <a:rPr lang="en-US" sz="2000" dirty="0" smtClean="0"/>
              <a:t>brown fox</a:t>
            </a:r>
            <a:r>
              <a:rPr lang="ru-RU" sz="2000" dirty="0" smtClean="0"/>
              <a:t> </a:t>
            </a:r>
            <a:r>
              <a:rPr lang="en-US" sz="2000" dirty="0" smtClean="0"/>
              <a:t>jumps</a:t>
            </a:r>
            <a:r>
              <a:rPr lang="ru-RU" sz="2000" dirty="0" smtClean="0"/>
              <a:t>» </a:t>
            </a:r>
            <a:r>
              <a:rPr lang="ru-RU" sz="2000" dirty="0"/>
              <a:t>и т.д. Окно по умолчанию равно пяти, рекомендуемым значением является десять</a:t>
            </a:r>
            <a:r>
              <a:rPr lang="ru-RU" sz="20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Применяется </a:t>
            </a:r>
            <a:r>
              <a:rPr lang="ru-RU" sz="2000" dirty="0" err="1"/>
              <a:t>нейросеть</a:t>
            </a:r>
            <a:r>
              <a:rPr lang="ru-RU" sz="2000" dirty="0"/>
              <a:t> прямого распространения (</a:t>
            </a:r>
            <a:r>
              <a:rPr lang="ru-RU" sz="2000" dirty="0" err="1"/>
              <a:t>Feedforward</a:t>
            </a:r>
            <a:r>
              <a:rPr lang="ru-RU" sz="2000" dirty="0"/>
              <a:t> </a:t>
            </a:r>
            <a:r>
              <a:rPr lang="ru-RU" sz="2000" dirty="0" err="1"/>
              <a:t>Neural</a:t>
            </a:r>
            <a:r>
              <a:rPr lang="ru-RU" sz="2000" dirty="0"/>
              <a:t> </a:t>
            </a:r>
            <a:r>
              <a:rPr lang="ru-RU" sz="2000" dirty="0" err="1" smtClean="0"/>
              <a:t>Network</a:t>
            </a:r>
            <a:r>
              <a:rPr lang="ru-RU" sz="2000" dirty="0" smtClean="0"/>
              <a:t>) для получения векторных представлений слов.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Существует две архитектуры </a:t>
            </a:r>
            <a:r>
              <a:rPr lang="ru-RU" dirty="0" err="1" smtClean="0"/>
              <a:t>нейросети</a:t>
            </a:r>
            <a:r>
              <a:rPr lang="ru-RU" dirty="0" smtClean="0"/>
              <a:t> - </a:t>
            </a:r>
            <a:r>
              <a:rPr lang="en-US" dirty="0" smtClean="0"/>
              <a:t>CBOW (Continuous Bag Of Words) </a:t>
            </a:r>
            <a:r>
              <a:rPr lang="ru-RU" dirty="0" smtClean="0"/>
              <a:t>и </a:t>
            </a:r>
            <a:r>
              <a:rPr lang="en-US" dirty="0" smtClean="0"/>
              <a:t>Skip-gram,</a:t>
            </a:r>
            <a:r>
              <a:rPr lang="ru-RU" dirty="0" smtClean="0"/>
              <a:t> </a:t>
            </a:r>
            <a:r>
              <a:rPr lang="ru-RU" dirty="0"/>
              <a:t>которые описывают, как именно </a:t>
            </a:r>
            <a:r>
              <a:rPr lang="ru-RU" dirty="0" err="1"/>
              <a:t>нейросеть</a:t>
            </a:r>
            <a:r>
              <a:rPr lang="ru-RU" dirty="0"/>
              <a:t> «учится» на данных и «запоминает» представления </a:t>
            </a:r>
            <a:r>
              <a:rPr lang="ru-RU" dirty="0" smtClean="0"/>
              <a:t>слов. </a:t>
            </a:r>
            <a:r>
              <a:rPr lang="ru-RU" dirty="0"/>
              <a:t>Принципы у обоих архитектур разные. Принцип работы CBOW — предсказывание слова при данном контексте, а </a:t>
            </a:r>
            <a:r>
              <a:rPr lang="en-US" dirty="0" smtClean="0"/>
              <a:t>S</a:t>
            </a:r>
            <a:r>
              <a:rPr lang="ru-RU" dirty="0" err="1" smtClean="0"/>
              <a:t>kip-gram</a:t>
            </a:r>
            <a:r>
              <a:rPr lang="ru-RU" dirty="0" smtClean="0"/>
              <a:t> </a:t>
            </a:r>
            <a:r>
              <a:rPr lang="ru-RU" dirty="0"/>
              <a:t>наоборот — предсказывается контекст при данном слове.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8" name="Picture 2" descr="word2v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74" y="2350783"/>
            <a:ext cx="6896013" cy="40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Skip-gram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2" name="Picture 2" descr="Training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44" y="744518"/>
            <a:ext cx="6898604" cy="411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281" y="902155"/>
            <a:ext cx="54616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Мы обучим нейронную сеть следующим действиям. </a:t>
            </a:r>
            <a:r>
              <a:rPr lang="ru-RU" sz="1600" dirty="0" smtClean="0"/>
              <a:t>Возьмем определенное </a:t>
            </a:r>
            <a:r>
              <a:rPr lang="ru-RU" sz="1600" dirty="0"/>
              <a:t>слово в середине предложения </a:t>
            </a:r>
            <a:r>
              <a:rPr lang="ru-RU" sz="1600" dirty="0" smtClean="0"/>
              <a:t>(вводное слово, </a:t>
            </a:r>
            <a:r>
              <a:rPr lang="en-US" sz="1600" dirty="0" smtClean="0"/>
              <a:t>input word</a:t>
            </a:r>
            <a:r>
              <a:rPr lang="ru-RU" sz="1600" dirty="0" smtClean="0"/>
              <a:t>). Настроенная сеть должна выдать для каждого слова </a:t>
            </a:r>
            <a:r>
              <a:rPr lang="ru-RU" sz="1600" dirty="0"/>
              <a:t>в нашем словаре</a:t>
            </a:r>
            <a:r>
              <a:rPr lang="ru-RU" sz="1600" dirty="0" smtClean="0"/>
              <a:t> </a:t>
            </a:r>
            <a:r>
              <a:rPr lang="ru-RU" sz="1600" dirty="0"/>
              <a:t>вероятности того, что </a:t>
            </a:r>
            <a:r>
              <a:rPr lang="ru-RU" sz="1600" dirty="0" smtClean="0"/>
              <a:t>оно будет находиться «рядом» с вводным.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b="1" dirty="0" smtClean="0"/>
              <a:t>Полученная вероятность показывает то, насколько вероятно каждое слово из словаря будет находится в пределах размера окна с </a:t>
            </a:r>
            <a:r>
              <a:rPr lang="ru-RU" sz="1600" b="1" dirty="0"/>
              <a:t>вводным словом</a:t>
            </a:r>
            <a:r>
              <a:rPr lang="ru-RU" sz="1600" dirty="0"/>
              <a:t>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Например</a:t>
            </a:r>
            <a:r>
              <a:rPr lang="ru-RU" sz="1600" dirty="0"/>
              <a:t>, если вы задали обученной сети входное слово </a:t>
            </a:r>
            <a:r>
              <a:rPr lang="ru-RU" sz="1600" dirty="0" smtClean="0"/>
              <a:t>“моторное", </a:t>
            </a:r>
            <a:r>
              <a:rPr lang="ru-RU" sz="1600" dirty="0"/>
              <a:t>то для таких слов, как </a:t>
            </a:r>
            <a:r>
              <a:rPr lang="ru-RU" sz="1600" dirty="0" smtClean="0"/>
              <a:t>“масло” </a:t>
            </a:r>
            <a:r>
              <a:rPr lang="ru-RU" sz="1600" dirty="0"/>
              <a:t>и </a:t>
            </a:r>
            <a:r>
              <a:rPr lang="ru-RU" sz="1600" dirty="0" smtClean="0"/>
              <a:t>“двигатель”, полученная вероятность будет </a:t>
            </a:r>
            <a:r>
              <a:rPr lang="ru-RU" sz="1600" dirty="0"/>
              <a:t>намного выше, чем для несвязанных слов, </a:t>
            </a:r>
            <a:r>
              <a:rPr lang="ru-RU" sz="1600" dirty="0" smtClean="0"/>
              <a:t>например, “яблоко” </a:t>
            </a:r>
            <a:r>
              <a:rPr lang="ru-RU" sz="1600" dirty="0"/>
              <a:t>и </a:t>
            </a:r>
            <a:r>
              <a:rPr lang="ru-RU" sz="1600" dirty="0" smtClean="0"/>
              <a:t>“стул”.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Обучать сеть мы будем, подавая пары слов из обучающей выборки. </a:t>
            </a:r>
          </a:p>
          <a:p>
            <a:pPr algn="just"/>
            <a:r>
              <a:rPr lang="ru-RU" sz="1600" dirty="0" smtClean="0"/>
              <a:t>В приведенном примере показаны некоторые примеры таких обучающих пар. Слово, выделенной синим является вводных словом, размер окна = 2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75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GloVe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Global Vectors for Word Representation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https://nlp.stanford.edu/projects/glove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87773" y="1281126"/>
            <a:ext cx="112601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 Обучение </a:t>
            </a:r>
            <a:r>
              <a:rPr lang="ru-RU" dirty="0"/>
              <a:t>модели на отдельном локальном контексте плохо использует глобальную статистику корпуса. Первый шаг для преодоления этого ограничения — создание глобальной матрицы </a:t>
            </a:r>
            <a:r>
              <a:rPr lang="ru-RU" b="1" dirty="0"/>
              <a:t>X</a:t>
            </a:r>
            <a:r>
              <a:rPr lang="ru-RU" dirty="0"/>
              <a:t>, где каждый элемент </a:t>
            </a:r>
            <a:r>
              <a:rPr lang="ru-RU" b="1" dirty="0" err="1"/>
              <a:t>i,j</a:t>
            </a:r>
            <a:r>
              <a:rPr lang="ru-RU" dirty="0"/>
              <a:t> подсчитывает количество упоминаний слова </a:t>
            </a:r>
            <a:r>
              <a:rPr lang="ru-RU" b="1" dirty="0"/>
              <a:t>j</a:t>
            </a:r>
            <a:r>
              <a:rPr lang="ru-RU" dirty="0"/>
              <a:t> в контексте слова </a:t>
            </a:r>
            <a:r>
              <a:rPr lang="ru-RU" b="1" dirty="0"/>
              <a:t>i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2) Требуется матрица </a:t>
            </a:r>
            <a:r>
              <a:rPr lang="ru-RU" dirty="0"/>
              <a:t>совместного </a:t>
            </a:r>
            <a:r>
              <a:rPr lang="ru-RU" dirty="0" smtClean="0"/>
              <a:t>вхождения </a:t>
            </a:r>
            <a:r>
              <a:rPr lang="en-US" dirty="0" smtClean="0"/>
              <a:t>[M x M]</a:t>
            </a:r>
            <a:r>
              <a:rPr lang="ru-RU" dirty="0" smtClean="0"/>
              <a:t>, </a:t>
            </a:r>
            <a:r>
              <a:rPr lang="ru-RU" dirty="0"/>
              <a:t>откуда можно напрямую извлекать определённые аспекты значений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 love NLP</a:t>
            </a:r>
          </a:p>
          <a:p>
            <a:r>
              <a:rPr lang="en-US" dirty="0" smtClean="0"/>
              <a:t>I love training models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28657"/>
              </p:ext>
            </p:extLst>
          </p:nvPr>
        </p:nvGraphicFramePr>
        <p:xfrm>
          <a:off x="2226668" y="3897498"/>
          <a:ext cx="6963525" cy="1956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1536"/>
                <a:gridCol w="996127"/>
                <a:gridCol w="1161173"/>
                <a:gridCol w="1161173"/>
                <a:gridCol w="1162343"/>
                <a:gridCol w="1161173"/>
              </a:tblGrid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Love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NLP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Training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models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Love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NLP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Training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models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42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GloVe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Global Vectors for Word Representation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https://nlp.stanford.edu/projects/glove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5" y="1448065"/>
            <a:ext cx="8324850" cy="1790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998" y="3843324"/>
            <a:ext cx="7940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Хотим найти функцию, которая бы для 3 векторов слов сохраняла отношение: 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298685" y="4890419"/>
                <a:ext cx="4388060" cy="810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685" y="4890419"/>
                <a:ext cx="4388060" cy="81022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96715" y="5110864"/>
            <a:ext cx="5917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Преобразуется к функции минимизации ошибки по МНК: 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412354" y="3739609"/>
                <a:ext cx="2316724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354" y="3739609"/>
                <a:ext cx="2316724" cy="5767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6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FastText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github.com/facebookresearch/fastText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3533" y="1076382"/>
            <a:ext cx="1039706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solidFill>
                  <a:srgbClr val="111111"/>
                </a:solidFill>
                <a:latin typeface="-apple-system"/>
              </a:rPr>
              <a:t>F</a:t>
            </a:r>
            <a:r>
              <a:rPr lang="ru-RU" b="1" dirty="0" err="1" smtClean="0">
                <a:solidFill>
                  <a:srgbClr val="111111"/>
                </a:solidFill>
                <a:latin typeface="-apple-system"/>
              </a:rPr>
              <a:t>astText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 исправляет совершенно другой недостаток Word2Vec: если обучение модели начинается с прямого кодирования одного D-мерного вектора, то игнорируется внутренняя структура слов.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Вместо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прямого кодирования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кодирования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 слов, изучающих словесные представления,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fastText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 предлагает изучать N-граммы символов и представлять слова как сумму векторов N-грамм.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Например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при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N=3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«</a:t>
            </a:r>
            <a:r>
              <a:rPr lang="ru-RU" dirty="0" err="1" smtClean="0">
                <a:solidFill>
                  <a:srgbClr val="111111"/>
                </a:solidFill>
                <a:latin typeface="-apple-system"/>
              </a:rPr>
              <a:t>flower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» 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-&gt;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[&lt;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flo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 smtClean="0">
                <a:solidFill>
                  <a:srgbClr val="111111"/>
                </a:solidFill>
                <a:latin typeface="-apple-system"/>
              </a:rPr>
              <a:t>low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,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 owe,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&gt;] плюс специальная последовательность &lt;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flower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&gt;.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endParaRPr lang="en-US" dirty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Таким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образом, слово представлено его индексом в словаре слов и набором N-грамм, которые оно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содержит.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Это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простое улучшение позволяет разделить N-граммовые представления между словами и вычислить векторные представления слов, которых не было в корпусе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7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5688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использования библиотеки </a:t>
            </a:r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gensim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2" descr="\begin{equation*} \frac{(w_{v} \times w_{c})}{\sum(w_{c1} \times w_{v})} \end{equation*}"/>
          <p:cNvSpPr>
            <a:spLocks noChangeAspect="1" noChangeArrowheads="1"/>
          </p:cNvSpPr>
          <p:nvPr/>
        </p:nvSpPr>
        <p:spPr bwMode="auto">
          <a:xfrm>
            <a:off x="85725" y="77788"/>
            <a:ext cx="9715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\begin{equation*} \frac{(w_{v} \times w_{c})}{\sum(w_{c1} \times w_{v})} \end{equation*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1" descr="w_{c}"/>
          <p:cNvSpPr>
            <a:spLocks noChangeAspect="1" noChangeArrowheads="1"/>
          </p:cNvSpPr>
          <p:nvPr/>
        </p:nvSpPr>
        <p:spPr bwMode="auto">
          <a:xfrm>
            <a:off x="3228975" y="376514"/>
            <a:ext cx="1809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12" descr="w_{v}"/>
          <p:cNvSpPr>
            <a:spLocks noChangeAspect="1" noChangeArrowheads="1"/>
          </p:cNvSpPr>
          <p:nvPr/>
        </p:nvSpPr>
        <p:spPr bwMode="auto">
          <a:xfrm>
            <a:off x="4470400" y="376514"/>
            <a:ext cx="19050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3" descr="w_{c1}"/>
          <p:cNvSpPr>
            <a:spLocks noChangeAspect="1" noChangeArrowheads="1"/>
          </p:cNvSpPr>
          <p:nvPr/>
        </p:nvSpPr>
        <p:spPr bwMode="auto">
          <a:xfrm>
            <a:off x="7883525" y="376514"/>
            <a:ext cx="2381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4" descr="w_{v}"/>
          <p:cNvSpPr>
            <a:spLocks noChangeAspect="1" noChangeArrowheads="1"/>
          </p:cNvSpPr>
          <p:nvPr/>
        </p:nvSpPr>
        <p:spPr bwMode="auto">
          <a:xfrm>
            <a:off x="9128125" y="376514"/>
            <a:ext cx="19050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298" name="Picture 2" descr="https://cdn-images-1.medium.com/max/1200/1*mhFUguFBoAng8x1_AFqAzw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5" r="38670"/>
          <a:stretch/>
        </p:blipFill>
        <p:spPr bwMode="auto">
          <a:xfrm>
            <a:off x="5052710" y="4555417"/>
            <a:ext cx="3081895" cy="168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https://cdn-images-1.medium.com/max/1200/1*m9AZmudvSoCy3m251JqNU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522" y="2189782"/>
            <a:ext cx="6331982" cy="173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https://cdn-images-1.medium.com/max/1200/1*f8WbL9IBegLzrVBtIgQ9T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8"/>
          <a:stretch/>
        </p:blipFill>
        <p:spPr bwMode="auto">
          <a:xfrm>
            <a:off x="412836" y="2189781"/>
            <a:ext cx="4000414" cy="241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cdn-images-1.medium.com/max/1200/1*mhFUguFBoAng8x1_AFqAzw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70" b="76710"/>
          <a:stretch/>
        </p:blipFill>
        <p:spPr bwMode="auto">
          <a:xfrm>
            <a:off x="5064594" y="3939277"/>
            <a:ext cx="3081895" cy="63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5428" t="52153" r="40338" b="33938"/>
          <a:stretch/>
        </p:blipFill>
        <p:spPr>
          <a:xfrm>
            <a:off x="318782" y="763398"/>
            <a:ext cx="6082019" cy="13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688</Words>
  <Application>Microsoft Office PowerPoint</Application>
  <PresentationFormat>Широкоэкранный</PresentationFormat>
  <Paragraphs>138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Cambria Math</vt:lpstr>
      <vt:lpstr>Times New Roman</vt:lpstr>
      <vt:lpstr>Тема Office</vt:lpstr>
      <vt:lpstr>Презентация PowerPoint</vt:lpstr>
      <vt:lpstr>Векторное представление слова </vt:lpstr>
      <vt:lpstr>Векторное представление слова </vt:lpstr>
      <vt:lpstr>Векторное представление слова </vt:lpstr>
      <vt:lpstr>Векторное представление слова </vt:lpstr>
      <vt:lpstr>Word2Vec</vt:lpstr>
      <vt:lpstr>Word2Vec – как работает?</vt:lpstr>
      <vt:lpstr>Word2Vec – как работает?</vt:lpstr>
      <vt:lpstr>Word2Vec (2)</vt:lpstr>
      <vt:lpstr>Skip-gram</vt:lpstr>
      <vt:lpstr>GloVe – Global Vectors for Word Representation</vt:lpstr>
      <vt:lpstr>GloVe – Global Vectors for Word Representation</vt:lpstr>
      <vt:lpstr>FastText</vt:lpstr>
      <vt:lpstr>Примеры использования библиотеки gensim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 Mm</dc:creator>
  <cp:lastModifiedBy>Andrey Mm</cp:lastModifiedBy>
  <cp:revision>10</cp:revision>
  <dcterms:created xsi:type="dcterms:W3CDTF">2021-09-22T06:08:40Z</dcterms:created>
  <dcterms:modified xsi:type="dcterms:W3CDTF">2023-02-27T06:02:46Z</dcterms:modified>
</cp:coreProperties>
</file>