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20"/>
  </p:notesMasterIdLst>
  <p:sldIdLst>
    <p:sldId id="278" r:id="rId2"/>
    <p:sldId id="323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40" r:id="rId13"/>
    <p:sldId id="341" r:id="rId14"/>
    <p:sldId id="338" r:id="rId15"/>
    <p:sldId id="339" r:id="rId16"/>
    <p:sldId id="342" r:id="rId17"/>
    <p:sldId id="344" r:id="rId18"/>
    <p:sldId id="34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556" autoAdjust="0"/>
  </p:normalViewPr>
  <p:slideViewPr>
    <p:cSldViewPr snapToGrid="0">
      <p:cViewPr varScale="1">
        <p:scale>
          <a:sx n="88" d="100"/>
          <a:sy n="88" d="100"/>
        </p:scale>
        <p:origin x="216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10.04.2023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10.04.2023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10.04.2023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10.04.2023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abr.com/company/wunderfund/blog/331310/" TargetMode="External"/><Relationship Id="rId2" Type="http://schemas.openxmlformats.org/officeDocument/2006/relationships/hyperlink" Target="https://iamtrask.github.io/2015/11/15/anyone-can-code-lst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PC-MSU/EduNet-lectures/blob/dev-1.8/out/L08_RNN.ipynb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inf.jku.at/publications/older/2604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karpathy.github.io/2015/05/21/rnn-effectiveness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8059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Рекуррентные нейронные сети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«Основы анализа текстовых </a:t>
            </a:r>
            <a:r>
              <a:rPr lang="ru-RU" dirty="0" err="1" smtClean="0"/>
              <a:t>даных</a:t>
            </a:r>
            <a:r>
              <a:rPr lang="ru-RU" dirty="0" smtClean="0"/>
              <a:t>»</a:t>
            </a:r>
          </a:p>
          <a:p>
            <a:pPr marL="0" indent="0" algn="ctr">
              <a:buNone/>
            </a:pPr>
            <a:r>
              <a:rPr lang="ru-RU" dirty="0" smtClean="0"/>
              <a:t>Кафедра управления интеллектуальных технологий</a:t>
            </a:r>
          </a:p>
          <a:p>
            <a:pPr marL="0" indent="0" algn="ctr">
              <a:buNone/>
            </a:pPr>
            <a:r>
              <a:rPr lang="ru-RU" dirty="0" smtClean="0"/>
              <a:t>НИУ «МЭИ»</a:t>
            </a:r>
          </a:p>
          <a:p>
            <a:pPr marL="0" indent="0" algn="ctr">
              <a:buNone/>
            </a:pPr>
            <a:r>
              <a:rPr lang="ru-RU" dirty="0" smtClean="0"/>
              <a:t>2023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76140"/>
            <a:ext cx="11713034" cy="42636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Рекуррентные нейронные сети*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293808" y="5610472"/>
            <a:ext cx="55192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*по мотивам статей:</a:t>
            </a:r>
            <a:endParaRPr lang="ru-RU" sz="1400" dirty="0" smtClean="0">
              <a:hlinkClick r:id="rId2"/>
            </a:endParaRPr>
          </a:p>
          <a:p>
            <a:r>
              <a:rPr lang="en-US" sz="1400" dirty="0" smtClean="0">
                <a:hlinkClick r:id="rId2"/>
              </a:rPr>
              <a:t>https://iamtrask.github.io/2015/11/15/anyone-can-code-lstm/</a:t>
            </a:r>
            <a:endParaRPr lang="ru-RU" sz="1400" dirty="0" smtClean="0"/>
          </a:p>
          <a:p>
            <a:r>
              <a:rPr lang="en-US" sz="1400" dirty="0">
                <a:hlinkClick r:id="rId3"/>
              </a:rPr>
              <a:t>https://</a:t>
            </a:r>
            <a:r>
              <a:rPr lang="en-US" sz="1400" dirty="0" smtClean="0">
                <a:hlinkClick r:id="rId3"/>
              </a:rPr>
              <a:t>habr.com/company/wunderfund/blog/331310/</a:t>
            </a:r>
            <a:r>
              <a:rPr lang="ru-RU" sz="1400" dirty="0" smtClean="0"/>
              <a:t>  </a:t>
            </a:r>
            <a:endParaRPr lang="ru-RU" sz="1400" dirty="0"/>
          </a:p>
        </p:txBody>
      </p:sp>
      <p:sp>
        <p:nvSpPr>
          <p:cNvPr id="9" name="AutoShape 2" descr="https://habrastorage.org/web/5f3/60f/ec1/5f360fec1bc24f9f973f7d1d3bded6c6.jpg"/>
          <p:cNvSpPr>
            <a:spLocks noChangeAspect="1" noChangeArrowheads="1"/>
          </p:cNvSpPr>
          <p:nvPr/>
        </p:nvSpPr>
        <p:spPr bwMode="auto">
          <a:xfrm>
            <a:off x="649845" y="5025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678" y="654908"/>
            <a:ext cx="4115418" cy="45726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7474" y="639432"/>
            <a:ext cx="612235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Люди не начинают думать с чистого листа каждую секунду. Читая этот </a:t>
            </a:r>
            <a:r>
              <a:rPr lang="ru-RU" dirty="0" smtClean="0"/>
              <a:t>текст, </a:t>
            </a:r>
            <a:r>
              <a:rPr lang="ru-RU" dirty="0"/>
              <a:t>вы понимаете каждое слово, основываясь на понимании предыдущего слова. Мы не выбрасываем из головы все и не начинаем думать с нуля. Наши мысли обладают постоянством.</a:t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 smtClean="0"/>
              <a:t>Обычные </a:t>
            </a:r>
            <a:r>
              <a:rPr lang="ru-RU" dirty="0" err="1" smtClean="0"/>
              <a:t>нейросети</a:t>
            </a:r>
            <a:r>
              <a:rPr lang="ru-RU" dirty="0" smtClean="0"/>
              <a:t> не обладают памятью, и это их главный недостаток в отличие от </a:t>
            </a:r>
            <a:r>
              <a:rPr lang="ru-RU" dirty="0" err="1" smtClean="0"/>
              <a:t>рекуррентых</a:t>
            </a:r>
            <a:r>
              <a:rPr lang="ru-RU" dirty="0" smtClean="0"/>
              <a:t> нейронных сетей </a:t>
            </a:r>
            <a:r>
              <a:rPr lang="ru-RU" dirty="0"/>
              <a:t>(</a:t>
            </a:r>
            <a:r>
              <a:rPr lang="ru-RU" dirty="0" err="1"/>
              <a:t>Recurrent</a:t>
            </a:r>
            <a:r>
              <a:rPr lang="ru-RU" dirty="0"/>
              <a:t> </a:t>
            </a:r>
            <a:r>
              <a:rPr lang="ru-RU" dirty="0" err="1"/>
              <a:t>Neural</a:t>
            </a:r>
            <a:r>
              <a:rPr lang="ru-RU" dirty="0"/>
              <a:t> </a:t>
            </a:r>
            <a:r>
              <a:rPr lang="ru-RU" dirty="0" err="1"/>
              <a:t>Networks</a:t>
            </a:r>
            <a:r>
              <a:rPr lang="ru-RU" dirty="0"/>
              <a:t>, </a:t>
            </a:r>
            <a:r>
              <a:rPr lang="ru-RU" dirty="0" smtClean="0"/>
              <a:t>RNN, РНС).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Это </a:t>
            </a:r>
            <a:r>
              <a:rPr lang="ru-RU" dirty="0"/>
              <a:t>сети, содержащие </a:t>
            </a:r>
            <a:r>
              <a:rPr lang="ru-RU" dirty="0" smtClean="0"/>
              <a:t>обратные </a:t>
            </a:r>
            <a:r>
              <a:rPr lang="ru-RU" dirty="0"/>
              <a:t>связи и </a:t>
            </a:r>
            <a:r>
              <a:rPr lang="ru-RU" dirty="0" smtClean="0"/>
              <a:t>позволяющие </a:t>
            </a:r>
            <a:r>
              <a:rPr lang="ru-RU" dirty="0"/>
              <a:t>сохранять информацию</a:t>
            </a:r>
            <a:r>
              <a:rPr lang="ru-RU" dirty="0" smtClean="0"/>
              <a:t>. </a:t>
            </a:r>
            <a:endParaRPr lang="ru-RU" dirty="0" smtClean="0"/>
          </a:p>
          <a:p>
            <a:pPr algn="just"/>
            <a:endParaRPr lang="en-US" dirty="0" smtClean="0"/>
          </a:p>
          <a:p>
            <a:pPr algn="just"/>
            <a:r>
              <a:rPr lang="ru-RU" dirty="0" smtClean="0"/>
              <a:t>С </a:t>
            </a:r>
            <a:r>
              <a:rPr lang="en-US" dirty="0" smtClean="0"/>
              <a:t>RNN </a:t>
            </a:r>
            <a:r>
              <a:rPr lang="ru-RU" dirty="0" smtClean="0"/>
              <a:t>можем анализировать временные ряды, решать задачи генерации выходных данных – текса, музыки,...:</a:t>
            </a:r>
            <a:endParaRPr lang="en-US" dirty="0" smtClean="0"/>
          </a:p>
          <a:p>
            <a:pPr algn="just"/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One-to-many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Many-to-one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Many-to-many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383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361890"/>
            <a:ext cx="11713034" cy="42636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Скрытый слой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RNN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285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285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285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285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39483" y="4008369"/>
            <a:ext cx="113569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Наличие памяти меняет эту структуру – теперь состояние скрытого слоя зависит от входных данных на текущем шаге и от состояния того же </a:t>
            </a:r>
            <a:r>
              <a:rPr lang="ru-RU" b="1" dirty="0" smtClean="0"/>
              <a:t>скрытого слоя на предыдущем шаге</a:t>
            </a:r>
            <a:r>
              <a:rPr lang="ru-RU" dirty="0" smtClean="0"/>
              <a:t>:</a:t>
            </a:r>
            <a:endParaRPr lang="en-US" dirty="0" smtClean="0"/>
          </a:p>
          <a:p>
            <a:pPr algn="just"/>
            <a:endParaRPr lang="ru-RU" dirty="0" smtClean="0"/>
          </a:p>
          <a:p>
            <a:pPr algn="ctr"/>
            <a:r>
              <a:rPr lang="ru-RU" b="1" dirty="0" smtClean="0"/>
              <a:t>(</a:t>
            </a:r>
            <a:r>
              <a:rPr lang="en-US" b="1" dirty="0" smtClean="0"/>
              <a:t>input + </a:t>
            </a:r>
            <a:r>
              <a:rPr lang="en-US" b="1" dirty="0" err="1" smtClean="0"/>
              <a:t>prev_hidden</a:t>
            </a:r>
            <a:r>
              <a:rPr lang="en-US" b="1" dirty="0" smtClean="0"/>
              <a:t>) </a:t>
            </a:r>
            <a:r>
              <a:rPr lang="en-US" b="1" dirty="0"/>
              <a:t>-&gt; hidden -&gt; output</a:t>
            </a:r>
          </a:p>
          <a:p>
            <a:pPr algn="just"/>
            <a:endParaRPr lang="ru-RU" dirty="0"/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957" y="911366"/>
            <a:ext cx="7413580" cy="222488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39483" y="1065721"/>
            <a:ext cx="43734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Hidden state (</a:t>
            </a:r>
            <a:r>
              <a:rPr lang="en-US" dirty="0" err="1" smtClean="0"/>
              <a:t>h</a:t>
            </a:r>
            <a:r>
              <a:rPr lang="en-US" sz="1200" dirty="0" err="1" smtClean="0"/>
              <a:t>t</a:t>
            </a:r>
            <a:r>
              <a:rPr lang="en-US" dirty="0" smtClean="0"/>
              <a:t>) – </a:t>
            </a:r>
            <a:r>
              <a:rPr lang="ru-RU" dirty="0" smtClean="0"/>
              <a:t>вектор, хранящий состояние, учитывающее глобальный и локальный контекст.</a:t>
            </a:r>
            <a:endParaRPr lang="en-US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Классические нейронные сети имеют скрытые слои, и состояние скрытого слоя </a:t>
            </a:r>
          </a:p>
          <a:p>
            <a:pPr algn="just"/>
            <a:r>
              <a:rPr lang="ru-RU" dirty="0" smtClean="0"/>
              <a:t>основывается только на входных данных.</a:t>
            </a:r>
            <a:endParaRPr lang="en-US" dirty="0"/>
          </a:p>
          <a:p>
            <a:pPr algn="just"/>
            <a:r>
              <a:rPr lang="en-US" dirty="0" smtClean="0"/>
              <a:t> </a:t>
            </a:r>
            <a:endParaRPr lang="ru-RU" dirty="0" smtClean="0"/>
          </a:p>
          <a:p>
            <a:pPr algn="ctr"/>
            <a:r>
              <a:rPr lang="en-US" b="1" dirty="0" smtClean="0"/>
              <a:t>input -&gt; hidden -&gt; output</a:t>
            </a:r>
          </a:p>
          <a:p>
            <a:pPr algn="ctr"/>
            <a:endParaRPr lang="ru-RU" b="1" dirty="0" smtClean="0"/>
          </a:p>
        </p:txBody>
      </p:sp>
      <p:sp>
        <p:nvSpPr>
          <p:cNvPr id="14" name="Прямоугольник 13"/>
          <p:cNvSpPr/>
          <p:nvPr/>
        </p:nvSpPr>
        <p:spPr>
          <a:xfrm>
            <a:off x="9701348" y="3226453"/>
            <a:ext cx="21597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Источник: </a:t>
            </a:r>
            <a:r>
              <a:rPr lang="ru-RU" sz="1100" dirty="0" smtClean="0">
                <a:hlinkClick r:id="rId3"/>
              </a:rPr>
              <a:t>Рекуррентные НС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74548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228540"/>
            <a:ext cx="11713034" cy="42636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Скрытый слой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RNN (2)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28882" y="2403235"/>
            <a:ext cx="11540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90054" y="953346"/>
            <a:ext cx="11018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Почему на каждом </a:t>
            </a:r>
            <a:r>
              <a:rPr lang="ru-RU" dirty="0"/>
              <a:t>предыдущем </a:t>
            </a:r>
            <a:r>
              <a:rPr lang="ru-RU" dirty="0" smtClean="0"/>
              <a:t>шаге мы смотрим именно скрытый слой а не вход:</a:t>
            </a:r>
          </a:p>
          <a:p>
            <a:pPr algn="ctr"/>
            <a:endParaRPr lang="ru-RU" b="1" dirty="0" smtClean="0"/>
          </a:p>
          <a:p>
            <a:pPr algn="ctr"/>
            <a:r>
              <a:rPr lang="en-US" b="1" dirty="0" smtClean="0"/>
              <a:t>(</a:t>
            </a:r>
            <a:r>
              <a:rPr lang="en-US" b="1" dirty="0"/>
              <a:t>input + </a:t>
            </a:r>
            <a:r>
              <a:rPr lang="en-US" b="1" dirty="0" err="1"/>
              <a:t>prev_input</a:t>
            </a:r>
            <a:r>
              <a:rPr lang="en-US" b="1" dirty="0"/>
              <a:t>) -&gt; hidden -&gt; output</a:t>
            </a:r>
            <a:r>
              <a:rPr lang="ru-RU" dirty="0" smtClean="0"/>
              <a:t>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Рассмотрим 4 шага </a:t>
            </a:r>
            <a:r>
              <a:rPr lang="en-US" dirty="0" smtClean="0"/>
              <a:t>RNN</a:t>
            </a:r>
            <a:r>
              <a:rPr lang="ru-RU" dirty="0" smtClean="0"/>
              <a:t> для обоих случаев: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178593" y="2773184"/>
            <a:ext cx="4066918" cy="175432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а)</a:t>
            </a:r>
            <a:r>
              <a:rPr kumimoji="0" lang="ru-RU" altLang="ru-RU" sz="1500" b="1" i="0" u="none" strike="noStrike" cap="none" normalizeH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 смотрим скрытый слой: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500" b="1" i="0" u="none" strike="noStrike" cap="none" normalizeH="0" baseline="0" dirty="0" smtClean="0">
              <a:ln>
                <a:noFill/>
              </a:ln>
              <a:solidFill>
                <a:srgbClr val="404040"/>
              </a:solidFill>
              <a:effectLst/>
              <a:latin typeface="Lora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(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Lora"/>
              </a:rPr>
              <a:t>input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+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empty_hidden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) -&gt; 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Lora"/>
              </a:rPr>
              <a:t>hidden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-&gt;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output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404040"/>
              </a:solidFill>
              <a:effectLst/>
              <a:latin typeface="Lora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(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ora"/>
              </a:rPr>
              <a:t>input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+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prev_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Lora"/>
              </a:rPr>
              <a:t>hidden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)    -&gt; 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ora"/>
              </a:rPr>
              <a:t>hid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Lora"/>
              </a:rPr>
              <a:t>den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-&gt;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output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404040"/>
              </a:solidFill>
              <a:effectLst/>
              <a:latin typeface="Lora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(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Lora"/>
              </a:rPr>
              <a:t>input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+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prev_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ora"/>
              </a:rPr>
              <a:t>hid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Lora"/>
              </a:rPr>
              <a:t>den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)    -&gt; 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Lora"/>
              </a:rPr>
              <a:t>hi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ora"/>
              </a:rPr>
              <a:t>dd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Lora"/>
              </a:rPr>
              <a:t>en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-&gt;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output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404040"/>
              </a:solidFill>
              <a:effectLst/>
              <a:latin typeface="Lora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(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Lora"/>
              </a:rPr>
              <a:t>input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+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prev_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Lora"/>
              </a:rPr>
              <a:t>hi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ora"/>
              </a:rPr>
              <a:t>dd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Lora"/>
              </a:rPr>
              <a:t>en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)   -&gt; 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Lora"/>
              </a:rPr>
              <a:t>hi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ora"/>
              </a:rPr>
              <a:t>d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Lora"/>
              </a:rPr>
              <a:t>de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Lora"/>
              </a:rPr>
              <a:t>n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-&gt;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output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404040"/>
              </a:solidFill>
              <a:effectLst/>
              <a:latin typeface="Lora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040437" y="2773184"/>
            <a:ext cx="3971925" cy="175432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500" b="1" dirty="0" smtClean="0">
                <a:solidFill>
                  <a:srgbClr val="404040"/>
                </a:solidFill>
                <a:latin typeface="Lora"/>
              </a:rPr>
              <a:t>б) </a:t>
            </a:r>
            <a:r>
              <a:rPr lang="ru-RU" altLang="ru-RU" sz="1500" b="1" dirty="0">
                <a:solidFill>
                  <a:srgbClr val="404040"/>
                </a:solidFill>
                <a:latin typeface="Lora"/>
              </a:rPr>
              <a:t>смотрим </a:t>
            </a:r>
            <a:r>
              <a:rPr lang="ru-RU" altLang="ru-RU" sz="1500" b="1" dirty="0" smtClean="0">
                <a:solidFill>
                  <a:srgbClr val="404040"/>
                </a:solidFill>
                <a:latin typeface="Lora"/>
              </a:rPr>
              <a:t>вход: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500" b="1" i="0" u="none" strike="noStrike" cap="none" normalizeH="0" baseline="0" dirty="0" smtClean="0">
              <a:ln>
                <a:noFill/>
              </a:ln>
              <a:solidFill>
                <a:srgbClr val="404040"/>
              </a:solidFill>
              <a:effectLst/>
              <a:latin typeface="Lor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(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Lora"/>
              </a:rPr>
              <a:t>input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+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empty_input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) -&gt; 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Lora"/>
              </a:rPr>
              <a:t>hidden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-&gt;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output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404040"/>
              </a:solidFill>
              <a:effectLst/>
              <a:latin typeface="Lor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(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ora"/>
              </a:rPr>
              <a:t>input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+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prev_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Lora"/>
              </a:rPr>
              <a:t>input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)    -&gt; 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ora"/>
              </a:rPr>
              <a:t>hid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Lora"/>
              </a:rPr>
              <a:t>den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-&gt;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output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404040"/>
              </a:solidFill>
              <a:effectLst/>
              <a:latin typeface="Lor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(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Lora"/>
              </a:rPr>
              <a:t>input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+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prev_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ora"/>
              </a:rPr>
              <a:t>input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)    -&gt; 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Lora"/>
              </a:rPr>
              <a:t>hid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ora"/>
              </a:rPr>
              <a:t>den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-&gt;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output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404040"/>
              </a:solidFill>
              <a:effectLst/>
              <a:latin typeface="Lor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(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Lora"/>
              </a:rPr>
              <a:t>input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+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prev_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Lora"/>
              </a:rPr>
              <a:t>input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)    -&gt; 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Lora"/>
              </a:rPr>
              <a:t>hid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Lora"/>
              </a:rPr>
              <a:t>den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 -&gt;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Lora"/>
              </a:rPr>
              <a:t>output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404040"/>
              </a:solidFill>
              <a:effectLst/>
              <a:latin typeface="Lor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0054" y="4601420"/>
            <a:ext cx="99779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Таким образом, «память» формируется за счет комбинации входных данных и скрытого слоя на предыдущем шаге.</a:t>
            </a:r>
          </a:p>
          <a:p>
            <a:r>
              <a:rPr lang="ru-RU" dirty="0"/>
              <a:t>Такая связь реализуется с помощью весов, которые присваиваются обратной </a:t>
            </a:r>
            <a:r>
              <a:rPr lang="ru-RU" dirty="0" smtClean="0"/>
              <a:t>связи</a:t>
            </a:r>
          </a:p>
          <a:p>
            <a:r>
              <a:rPr lang="en-US" dirty="0" err="1" smtClean="0"/>
              <a:t>h</a:t>
            </a:r>
            <a:r>
              <a:rPr lang="en-US" sz="1200" dirty="0" err="1" smtClean="0"/>
              <a:t>t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err="1"/>
              <a:t>f</a:t>
            </a:r>
            <a:r>
              <a:rPr lang="en-US" sz="1200" dirty="0" err="1"/>
              <a:t>W</a:t>
            </a:r>
            <a:r>
              <a:rPr lang="en-US" dirty="0"/>
              <a:t>(h</a:t>
            </a:r>
            <a:r>
              <a:rPr lang="en-US" sz="1200" dirty="0"/>
              <a:t>t-1</a:t>
            </a:r>
            <a:r>
              <a:rPr lang="en-US" dirty="0"/>
              <a:t>, </a:t>
            </a:r>
            <a:r>
              <a:rPr lang="en-US" dirty="0" err="1"/>
              <a:t>x</a:t>
            </a:r>
            <a:r>
              <a:rPr lang="en-US" sz="1200" dirty="0" err="1"/>
              <a:t>t</a:t>
            </a:r>
            <a:r>
              <a:rPr lang="en-US" dirty="0"/>
              <a:t>) – </a:t>
            </a:r>
            <a:r>
              <a:rPr lang="ru-RU" dirty="0"/>
              <a:t>функция с параметрами </a:t>
            </a:r>
            <a:r>
              <a:rPr lang="en-US" dirty="0"/>
              <a:t>W, </a:t>
            </a:r>
            <a:r>
              <a:rPr lang="ru-RU" dirty="0"/>
              <a:t>зависящая от входа и от предыдущего состояния.</a:t>
            </a:r>
            <a:endParaRPr lang="en-US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592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075" y="877900"/>
            <a:ext cx="6575778" cy="3698875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Память рекуррентной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нейросети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(2)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30078" t="19305" r="32266" b="42917"/>
          <a:stretch/>
        </p:blipFill>
        <p:spPr>
          <a:xfrm>
            <a:off x="2505075" y="768375"/>
            <a:ext cx="6748706" cy="3808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2500" y="4606486"/>
            <a:ext cx="10258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Объем памяти зависит от размера скрытого слоя.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Выход – не является чистой функцией от входа, входной сигнал изменяет «память», а выход будет зависеть от того, что в этой «памяти» находится.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Если на 2, 3 и 4 шагах не было бы входных сигналов, состояние скрытого слоя все равно бы менялось на каждом шаге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480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Обучение рекуррентной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нейросети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2500" y="4606486"/>
            <a:ext cx="102584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Обучение методом обратного распространения ошибки во времени (</a:t>
            </a:r>
            <a:r>
              <a:rPr lang="en-US" dirty="0" smtClean="0"/>
              <a:t>back propagation through time)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Сначала пропускаем сигнал в прямом направлении  через заданное количество последовательностей,  а затем распространяем ошибку в обратную сторону через ту же последовательность.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 </a:t>
            </a:r>
            <a:r>
              <a:rPr lang="en-US" dirty="0" smtClean="0"/>
              <a:t>gif-</a:t>
            </a:r>
            <a:r>
              <a:rPr lang="ru-RU" dirty="0" smtClean="0"/>
              <a:t>изображении черным цветом показаны предсказанные значения, желтым – ошибки предсказания, отклонения ошибок - оранжевым</a:t>
            </a:r>
          </a:p>
        </p:txBody>
      </p:sp>
      <p:pic>
        <p:nvPicPr>
          <p:cNvPr id="5122" name="Picture 2" descr="https://iamtrask.github.io/img/backprop_through_time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0" y="767850"/>
            <a:ext cx="6339708" cy="356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29453" t="21528" r="30703" b="41111"/>
          <a:stretch/>
        </p:blipFill>
        <p:spPr>
          <a:xfrm>
            <a:off x="2412808" y="673500"/>
            <a:ext cx="7118734" cy="375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LSTM-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7305" y="922414"/>
            <a:ext cx="11233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Повторяющийся </a:t>
            </a:r>
            <a:r>
              <a:rPr lang="ru-RU" dirty="0"/>
              <a:t>модуль в стандартной RNN состоит из одного </a:t>
            </a:r>
            <a:r>
              <a:rPr lang="ru-RU" dirty="0" smtClean="0"/>
              <a:t>слоя:</a:t>
            </a:r>
          </a:p>
        </p:txBody>
      </p:sp>
      <p:pic>
        <p:nvPicPr>
          <p:cNvPr id="8194" name="Picture 2" descr="https://habrastorage.org/web/47d/ee6/2c3/47dee62c3af8498c946befa1f3330d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530" y="1643049"/>
            <a:ext cx="4960939" cy="185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2785" y="3824126"/>
            <a:ext cx="110646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Недостаток: затухание памяти для длинных последовательностей –</a:t>
            </a:r>
            <a:r>
              <a:rPr lang="en-US" dirty="0" smtClean="0"/>
              <a:t>&gt; </a:t>
            </a:r>
            <a:r>
              <a:rPr lang="ru-RU" dirty="0" smtClean="0"/>
              <a:t>теряется информация о начале предложения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85775" y="4536247"/>
            <a:ext cx="10972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LSTM - Long short-term memory, </a:t>
            </a:r>
            <a:r>
              <a:rPr lang="ru-RU" dirty="0"/>
              <a:t>долгая краткосрочная память</a:t>
            </a:r>
            <a:r>
              <a:rPr lang="en-US" dirty="0"/>
              <a:t> </a:t>
            </a:r>
            <a:r>
              <a:rPr lang="ru-RU" dirty="0"/>
              <a:t>- особая разновидность архитектуры рекуррентных нейронных сетей, способная к обучению долговременным зависимостям.</a:t>
            </a:r>
          </a:p>
          <a:p>
            <a:pPr algn="just"/>
            <a:r>
              <a:rPr lang="ru-RU" dirty="0"/>
              <a:t>Они были представлены </a:t>
            </a:r>
            <a:r>
              <a:rPr lang="ru-RU" dirty="0" err="1"/>
              <a:t>Зеппом</a:t>
            </a:r>
            <a:r>
              <a:rPr lang="ru-RU" dirty="0"/>
              <a:t> </a:t>
            </a:r>
            <a:r>
              <a:rPr lang="ru-RU" dirty="0" err="1"/>
              <a:t>Хохрайтер</a:t>
            </a:r>
            <a:r>
              <a:rPr lang="ru-RU" dirty="0"/>
              <a:t> и Юргеном </a:t>
            </a:r>
            <a:r>
              <a:rPr lang="ru-RU" dirty="0" err="1"/>
              <a:t>Шмидхубером</a:t>
            </a:r>
            <a:r>
              <a:rPr lang="ru-RU" dirty="0"/>
              <a:t> (</a:t>
            </a:r>
            <a:r>
              <a:rPr lang="en-US" dirty="0" err="1">
                <a:hlinkClick r:id="rId3"/>
              </a:rPr>
              <a:t>Hochreiter</a:t>
            </a:r>
            <a:r>
              <a:rPr lang="en-US" dirty="0">
                <a:hlinkClick r:id="rId3"/>
              </a:rPr>
              <a:t> &amp; </a:t>
            </a:r>
            <a:r>
              <a:rPr lang="en-US" dirty="0" err="1">
                <a:hlinkClick r:id="rId3"/>
              </a:rPr>
              <a:t>Schmidhuber</a:t>
            </a:r>
            <a:r>
              <a:rPr lang="en-US" dirty="0">
                <a:hlinkClick r:id="rId3"/>
              </a:rPr>
              <a:t> (1997)</a:t>
            </a:r>
            <a:r>
              <a:rPr lang="ru-RU" dirty="0"/>
              <a:t>) в 1997 году, а затем усовершенствованы и популярно изложены в работах многих других исследователей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647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LSTM-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2962" y="1044136"/>
            <a:ext cx="10258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Структура LSTM также напоминает цепочку, но модули выглядят иначе. Вместо одного слоя нейронной сети они содержат целых четыре, и эти слои взаимодействуют особенным образом.</a:t>
            </a:r>
            <a:endParaRPr lang="ru-RU" dirty="0" smtClean="0"/>
          </a:p>
        </p:txBody>
      </p:sp>
      <p:pic>
        <p:nvPicPr>
          <p:cNvPr id="9218" name="Picture 2" descr="https://habrastorage.org/web/67b/04f/73b/67b04f73b4c34ba38edfa207e09de07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1" y="1690467"/>
            <a:ext cx="7073900" cy="265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495" y="4676776"/>
            <a:ext cx="7177108" cy="12928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53495" y="5831134"/>
            <a:ext cx="7196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Слой нейронной сети; </a:t>
            </a:r>
            <a:r>
              <a:rPr lang="ru-RU" sz="1200" b="1" dirty="0" smtClean="0"/>
              <a:t>   поточечная </a:t>
            </a:r>
            <a:r>
              <a:rPr lang="ru-RU" sz="1200" b="1" dirty="0"/>
              <a:t>операция; векторный перенос; объединение</a:t>
            </a:r>
            <a:r>
              <a:rPr lang="ru-RU" sz="1200" b="1" dirty="0" smtClean="0"/>
              <a:t>;                  </a:t>
            </a:r>
            <a:r>
              <a:rPr lang="ru-RU" sz="1200" b="1" dirty="0"/>
              <a:t>копирование.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50754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LSTM-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42" name="Picture 2" descr="https://habrastorage.org/web/db4/e23/6e1/db4e236e1d834c96949f17e94e8900c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4" r="26681"/>
          <a:stretch/>
        </p:blipFill>
        <p:spPr bwMode="auto">
          <a:xfrm>
            <a:off x="578840" y="955803"/>
            <a:ext cx="3003259" cy="184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8400" y="1050598"/>
            <a:ext cx="8255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22222"/>
                </a:solidFill>
                <a:latin typeface="+mj-lt"/>
              </a:rPr>
              <a:t>Ключевой компонент LSTM – это состояние </a:t>
            </a:r>
            <a:r>
              <a:rPr lang="ru-RU" dirty="0" smtClean="0">
                <a:solidFill>
                  <a:srgbClr val="222222"/>
                </a:solidFill>
                <a:latin typeface="+mj-lt"/>
              </a:rPr>
              <a:t>ячейки С </a:t>
            </a:r>
            <a:r>
              <a:rPr lang="ru-RU" dirty="0">
                <a:solidFill>
                  <a:srgbClr val="222222"/>
                </a:solidFill>
                <a:latin typeface="+mj-lt"/>
              </a:rPr>
              <a:t>(</a:t>
            </a:r>
            <a:r>
              <a:rPr lang="ru-RU" dirty="0" err="1">
                <a:solidFill>
                  <a:srgbClr val="222222"/>
                </a:solidFill>
                <a:latin typeface="+mj-lt"/>
              </a:rPr>
              <a:t>cell</a:t>
            </a:r>
            <a:r>
              <a:rPr lang="ru-RU" dirty="0">
                <a:solidFill>
                  <a:srgbClr val="222222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+mj-lt"/>
              </a:rPr>
              <a:t>state</a:t>
            </a:r>
            <a:r>
              <a:rPr lang="ru-RU" dirty="0">
                <a:solidFill>
                  <a:srgbClr val="222222"/>
                </a:solidFill>
                <a:latin typeface="+mj-lt"/>
              </a:rPr>
              <a:t>) – горизонтальная линия, проходящая по верхней части схемы</a:t>
            </a:r>
            <a:r>
              <a:rPr lang="ru-RU" dirty="0" smtClean="0">
                <a:solidFill>
                  <a:srgbClr val="222222"/>
                </a:solidFill>
                <a:latin typeface="+mj-lt"/>
              </a:rPr>
              <a:t>. </a:t>
            </a:r>
          </a:p>
          <a:p>
            <a:r>
              <a:rPr lang="ru-RU" dirty="0">
                <a:latin typeface="+mj-lt"/>
              </a:rPr>
              <a:t>Состояние ячейки напоминает конвейерную ленту. Она проходит напрямую через всю цепочку, участвуя лишь в нескольких линейных преобразованиях</a:t>
            </a:r>
            <a:r>
              <a:rPr lang="ru-RU" dirty="0" smtClean="0">
                <a:latin typeface="+mj-lt"/>
              </a:rPr>
              <a:t>.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Этот процесс регулируется «фильтрами» (</a:t>
            </a:r>
            <a:r>
              <a:rPr lang="en-US" dirty="0" smtClean="0">
                <a:latin typeface="+mj-lt"/>
              </a:rPr>
              <a:t>gates)</a:t>
            </a:r>
            <a:r>
              <a:rPr lang="ru-RU" dirty="0" smtClean="0">
                <a:latin typeface="+mj-lt"/>
              </a:rPr>
              <a:t>. </a:t>
            </a:r>
            <a:r>
              <a:rPr lang="ru-RU" dirty="0">
                <a:latin typeface="+mj-lt"/>
              </a:rPr>
              <a:t/>
            </a:r>
            <a:br>
              <a:rPr lang="ru-RU" dirty="0">
                <a:latin typeface="+mj-lt"/>
              </a:rPr>
            </a:br>
            <a:endParaRPr lang="ru-RU" dirty="0">
              <a:latin typeface="+mj-lt"/>
            </a:endParaRPr>
          </a:p>
        </p:txBody>
      </p:sp>
      <p:pic>
        <p:nvPicPr>
          <p:cNvPr id="10244" name="Picture 4" descr="https://habrastorage.org/web/a5f/31a/104/a5f31a104b184217aca105de9ab6d32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71"/>
          <a:stretch/>
        </p:blipFill>
        <p:spPr bwMode="auto">
          <a:xfrm>
            <a:off x="578841" y="2998272"/>
            <a:ext cx="3226244" cy="197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habrastorage.org/web/a5f/31a/104/a5f31a104b184217aca105de9ab6d32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4" t="38606" r="-388" b="35014"/>
          <a:stretch/>
        </p:blipFill>
        <p:spPr bwMode="auto">
          <a:xfrm>
            <a:off x="3708400" y="4083964"/>
            <a:ext cx="3706352" cy="61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805085" y="3292495"/>
            <a:ext cx="8255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222222"/>
                </a:solidFill>
                <a:latin typeface="+mj-lt"/>
              </a:rPr>
              <a:t>Слой фильтра забывания (</a:t>
            </a:r>
            <a:r>
              <a:rPr lang="en-US" dirty="0"/>
              <a:t>forget gate </a:t>
            </a:r>
            <a:r>
              <a:rPr lang="en-US" dirty="0" smtClean="0"/>
              <a:t>layer</a:t>
            </a:r>
            <a:r>
              <a:rPr lang="ru-RU" dirty="0" smtClean="0"/>
              <a:t>) – определяет, какую информацию можно выбросить из состояния ячейки. Возвращает число </a:t>
            </a:r>
            <a:r>
              <a:rPr lang="en-US" dirty="0" smtClean="0"/>
              <a:t>[0;1], </a:t>
            </a:r>
            <a:r>
              <a:rPr lang="ru-RU" dirty="0" smtClean="0"/>
              <a:t>где 0 – полностью забыть, 1 – полностью сохранить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2912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LSTM-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08400" y="1050598"/>
            <a:ext cx="8255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Следующий шаг – решить, какая новая информация будет храниться в состоянии ячейки. Этот этап состоит из двух частей. Сначала сигмоидальный слой под названием “слой входного фильтра” (</a:t>
            </a:r>
            <a:r>
              <a:rPr lang="ru-RU" dirty="0" err="1"/>
              <a:t>input</a:t>
            </a:r>
            <a:r>
              <a:rPr lang="ru-RU" dirty="0"/>
              <a:t> </a:t>
            </a:r>
            <a:r>
              <a:rPr lang="ru-RU" dirty="0" err="1"/>
              <a:t>layer</a:t>
            </a:r>
            <a:r>
              <a:rPr lang="ru-RU" dirty="0"/>
              <a:t> </a:t>
            </a:r>
            <a:r>
              <a:rPr lang="ru-RU" dirty="0" err="1"/>
              <a:t>gate</a:t>
            </a:r>
            <a:r>
              <a:rPr lang="ru-RU" dirty="0"/>
              <a:t>) определяет, какие значения следует обновить. Затем </a:t>
            </a:r>
            <a:r>
              <a:rPr lang="ru-RU" dirty="0" err="1"/>
              <a:t>tanh</a:t>
            </a:r>
            <a:r>
              <a:rPr lang="ru-RU" dirty="0"/>
              <a:t>-слой строит вектор новых значений-кандидатов </a:t>
            </a:r>
            <a:r>
              <a:rPr lang="ru-RU" dirty="0" smtClean="0"/>
              <a:t>     , </a:t>
            </a:r>
            <a:r>
              <a:rPr lang="ru-RU" dirty="0"/>
              <a:t>которые можно добавить в состояние ячейки.</a:t>
            </a:r>
            <a:br>
              <a:rPr lang="ru-RU" dirty="0"/>
            </a:br>
            <a:endParaRPr lang="ru-RU" dirty="0">
              <a:latin typeface="+mj-lt"/>
            </a:endParaRPr>
          </a:p>
        </p:txBody>
      </p:sp>
      <p:pic>
        <p:nvPicPr>
          <p:cNvPr id="11266" name="Picture 2" descr="https://habrastorage.org/web/248/bf4/a75/248bf4a75ab74bf180b9c0e2e2cc5a58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31"/>
          <a:stretch/>
        </p:blipFill>
        <p:spPr bwMode="auto">
          <a:xfrm>
            <a:off x="571584" y="794105"/>
            <a:ext cx="3136816" cy="195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habrastorage.org/web/248/bf4/a75/248bf4a75ab74bf180b9c0e2e2cc5a58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91" t="27126" r="-1062" b="26742"/>
          <a:stretch/>
        </p:blipFill>
        <p:spPr bwMode="auto">
          <a:xfrm>
            <a:off x="6071844" y="2443206"/>
            <a:ext cx="3023286" cy="89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habrastorage.org/web/248/bf4/a75/248bf4a75ab74bf180b9c0e2e2cc5a58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3" t="52462" r="41781" b="26742"/>
          <a:stretch/>
        </p:blipFill>
        <p:spPr bwMode="auto">
          <a:xfrm>
            <a:off x="11491783" y="1843899"/>
            <a:ext cx="313038" cy="40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habrastorage.org/web/30e/ffa/7f9/30effa7f98274deaa65cf2e293f1836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" r="49927"/>
          <a:stretch/>
        </p:blipFill>
        <p:spPr bwMode="auto">
          <a:xfrm>
            <a:off x="571584" y="3686175"/>
            <a:ext cx="3371766" cy="207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s://habrastorage.org/web/30e/ffa/7f9/30effa7f98274deaa65cf2e293f1836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2" t="46639" r="10321" b="38249"/>
          <a:stretch/>
        </p:blipFill>
        <p:spPr bwMode="auto">
          <a:xfrm>
            <a:off x="6191250" y="4775159"/>
            <a:ext cx="247650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937000" y="3963640"/>
            <a:ext cx="825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Меняем состояние ячейки в соответствие с предыдущими слоями </a:t>
            </a:r>
            <a:r>
              <a:rPr lang="en-US" dirty="0" smtClean="0"/>
              <a:t>forget layer</a:t>
            </a:r>
            <a:r>
              <a:rPr lang="ru-RU" dirty="0" smtClean="0"/>
              <a:t>,</a:t>
            </a:r>
            <a:r>
              <a:rPr lang="en-US" dirty="0" smtClean="0"/>
              <a:t> input </a:t>
            </a:r>
            <a:r>
              <a:rPr lang="en-US" dirty="0"/>
              <a:t>layer </a:t>
            </a:r>
            <a:r>
              <a:rPr lang="ru-RU" dirty="0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tanh</a:t>
            </a:r>
            <a:r>
              <a:rPr lang="en-US" dirty="0" smtClean="0"/>
              <a:t> layer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338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LSTM-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08400" y="1050598"/>
            <a:ext cx="8255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Решаем, какую информацию хотим получать на выходе </a:t>
            </a:r>
            <a:r>
              <a:rPr lang="en-US" dirty="0" smtClean="0"/>
              <a:t>h.</a:t>
            </a:r>
          </a:p>
          <a:p>
            <a:r>
              <a:rPr lang="ru-RU" dirty="0"/>
              <a:t>Выходные данные будут основаны на нашем состоянии ячейки, к ним будут применены некоторые фильтры. Сначала мы применяем сигмоидальный слой, который решает, какую информацию </a:t>
            </a:r>
            <a:r>
              <a:rPr lang="ru-RU" dirty="0" smtClean="0"/>
              <a:t>от входа и предыдущего шага </a:t>
            </a:r>
            <a:r>
              <a:rPr lang="ru-RU" dirty="0"/>
              <a:t>мы будем выводить. Затем значения состояния ячейки проходят через </a:t>
            </a:r>
            <a:r>
              <a:rPr lang="ru-RU" dirty="0" err="1"/>
              <a:t>tanh</a:t>
            </a:r>
            <a:r>
              <a:rPr lang="ru-RU" dirty="0"/>
              <a:t>-слой, чтобы получить на выходе значения из диапазона от -1 до 1, и перемножаются с выходными значениями сигмоидального слоя, что позволяет выводить только требуемую информацию.</a:t>
            </a:r>
            <a:endParaRPr lang="ru-RU" dirty="0">
              <a:latin typeface="+mj-lt"/>
            </a:endParaRPr>
          </a:p>
        </p:txBody>
      </p:sp>
      <p:pic>
        <p:nvPicPr>
          <p:cNvPr id="12290" name="Picture 2" descr="https://habrastorage.org/web/16d/5b5/783/16d5b5783ba34244afcf0f240133fb28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17"/>
          <a:stretch/>
        </p:blipFill>
        <p:spPr bwMode="auto">
          <a:xfrm>
            <a:off x="211082" y="1279750"/>
            <a:ext cx="3359432" cy="212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habrastorage.org/web/16d/5b5/783/16d5b5783ba34244afcf0f240133fb28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6" t="37201" r="4216" b="27998"/>
          <a:stretch/>
        </p:blipFill>
        <p:spPr bwMode="auto">
          <a:xfrm>
            <a:off x="5617028" y="3885798"/>
            <a:ext cx="3004457" cy="74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13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en-US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Gated recurrent units, GRU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1560" y="1408695"/>
            <a:ext cx="11281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LSTM </a:t>
            </a:r>
            <a:r>
              <a:rPr lang="ru-RU" dirty="0" smtClean="0"/>
              <a:t>имеет существенный недостаток – большое количество настраиваемых параметров </a:t>
            </a:r>
            <a:r>
              <a:rPr lang="en-US" dirty="0" smtClean="0"/>
              <a:t>-&gt; </a:t>
            </a:r>
            <a:r>
              <a:rPr lang="ru-RU" dirty="0" smtClean="0"/>
              <a:t>долго обучается, требовательна к ресурсам.</a:t>
            </a:r>
            <a:endParaRPr lang="en-US" dirty="0" smtClean="0"/>
          </a:p>
          <a:p>
            <a:r>
              <a:rPr lang="ru-RU" dirty="0" smtClean="0"/>
              <a:t>В 2014 году предложена модификация </a:t>
            </a:r>
            <a:r>
              <a:rPr lang="en-US" dirty="0" smtClean="0"/>
              <a:t>LSTM - </a:t>
            </a:r>
            <a:r>
              <a:rPr lang="ru-RU" dirty="0" smtClean="0"/>
              <a:t>управляемые </a:t>
            </a:r>
            <a:r>
              <a:rPr lang="ru-RU" dirty="0"/>
              <a:t>рекуррентные </a:t>
            </a:r>
            <a:r>
              <a:rPr lang="ru-RU" dirty="0" smtClean="0"/>
              <a:t>нейроны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en-US" dirty="0"/>
              <a:t>Gated recurrent units, GRU</a:t>
            </a:r>
            <a:r>
              <a:rPr lang="ru-RU" dirty="0" smtClean="0"/>
              <a:t>), сопоставимых по эффективности</a:t>
            </a:r>
            <a:endParaRPr lang="ru-RU" dirty="0"/>
          </a:p>
        </p:txBody>
      </p:sp>
      <p:pic>
        <p:nvPicPr>
          <p:cNvPr id="1026" name="Picture 2" descr="https://proproprogs.ru/htm/neural_network/files/rekurrentnye-bloki-gru-primer-realizacii-v-zadache-sentiment-analiza.files/image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995" y="2609024"/>
            <a:ext cx="5934075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1559" y="6048586"/>
            <a:ext cx="112812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https://proproprogs.ru/neural_network/rekurrentnye-bloki-gru-primer-realizacii-v-zadache-sentiment-analiza</a:t>
            </a:r>
          </a:p>
        </p:txBody>
      </p:sp>
    </p:spTree>
    <p:extLst>
      <p:ext uri="{BB962C8B-B14F-4D97-AF65-F5344CB8AC3E}">
        <p14:creationId xmlns:p14="http://schemas.microsoft.com/office/powerpoint/2010/main" val="354761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en-US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Gated recurrent units, GRU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0429" y="902140"/>
            <a:ext cx="11631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</a:t>
            </a:r>
            <a:r>
              <a:rPr lang="en-US" dirty="0" smtClean="0"/>
              <a:t>GRU</a:t>
            </a:r>
            <a:r>
              <a:rPr lang="ru-RU" dirty="0" smtClean="0"/>
              <a:t> </a:t>
            </a:r>
            <a:r>
              <a:rPr lang="ru-RU" dirty="0"/>
              <a:t>долгосрочный элемент памяти реализован не отдельным каналом, а в самом векторе скрытого </a:t>
            </a:r>
            <a:r>
              <a:rPr lang="ru-RU" dirty="0" smtClean="0"/>
              <a:t>состояния </a:t>
            </a:r>
            <a:r>
              <a:rPr lang="en-US" dirty="0" err="1" smtClean="0"/>
              <a:t>h</a:t>
            </a:r>
            <a:r>
              <a:rPr lang="en-US" sz="1400" dirty="0" err="1" smtClean="0"/>
              <a:t>t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Суть – отбросить детали и сохранить главное.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965" y="4422681"/>
            <a:ext cx="2276475" cy="4857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890" y="1518160"/>
            <a:ext cx="2114550" cy="495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36824" y="1551795"/>
            <a:ext cx="46747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ru-RU" dirty="0" smtClean="0"/>
              <a:t>                                       -  объединенный </a:t>
            </a:r>
            <a:r>
              <a:rPr lang="en-US" dirty="0" smtClean="0"/>
              <a:t>input </a:t>
            </a:r>
            <a:r>
              <a:rPr lang="ru-RU" dirty="0" smtClean="0"/>
              <a:t>и </a:t>
            </a:r>
            <a:r>
              <a:rPr lang="en-US" dirty="0" smtClean="0"/>
              <a:t>forget gate - </a:t>
            </a:r>
            <a:r>
              <a:rPr lang="ru-RU" dirty="0" smtClean="0"/>
              <a:t>вектор</a:t>
            </a:r>
            <a:r>
              <a:rPr lang="ru-RU" dirty="0" smtClean="0"/>
              <a:t> формируется из состояния на прошлом шаге и входа на текущем, который затем вычитается из 1 и перемножается с прошлым состоянием. </a:t>
            </a:r>
          </a:p>
          <a:p>
            <a:r>
              <a:rPr lang="ru-RU" dirty="0" smtClean="0"/>
              <a:t>Итоговое скрытое состояние ячейки будет рассчитываться как:</a:t>
            </a:r>
            <a:endParaRPr lang="ru-RU" dirty="0" smtClean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824" y="3600004"/>
            <a:ext cx="3248025" cy="8858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429" y="1856823"/>
            <a:ext cx="6346292" cy="280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3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 обучения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LSTM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5776" y="1001486"/>
            <a:ext cx="11357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Поставлена задача обучения сети на романе Л.Н. Толстого «Война и мир» и дальнейшего создания сетью  осмысленного текста. </a:t>
            </a:r>
            <a:r>
              <a:rPr lang="ru-RU" dirty="0"/>
              <a:t>Результаты </a:t>
            </a:r>
            <a:r>
              <a:rPr lang="ru-RU" dirty="0" smtClean="0"/>
              <a:t>после разного количества итераций:</a:t>
            </a:r>
            <a:endParaRPr lang="ru-RU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85775" y="1950771"/>
            <a:ext cx="11255375" cy="738664"/>
          </a:xfrm>
          <a:prstGeom prst="rect">
            <a:avLst/>
          </a:prstGeom>
          <a:solidFill>
            <a:srgbClr val="EEEE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100:</a:t>
            </a:r>
            <a:r>
              <a:rPr kumimoji="0" lang="ru-RU" altLang="ru-RU" sz="24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tyntd-iafhatawiaoihrdemot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lytdws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e ,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tfti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astai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f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ogoh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eoase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rrranbyne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'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nhthnee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e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plia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tklrgd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t o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idoe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ns,smtt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h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ne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etie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h,hregtrs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nigtike,aoaenns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lng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85775" y="3228958"/>
            <a:ext cx="11255375" cy="1107996"/>
          </a:xfrm>
          <a:prstGeom prst="rect">
            <a:avLst/>
          </a:prstGeom>
          <a:solidFill>
            <a:srgbClr val="EEEE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dirty="0" smtClean="0">
                <a:solidFill>
                  <a:srgbClr val="000000"/>
                </a:solidFill>
                <a:latin typeface="+mj-lt"/>
              </a:rPr>
              <a:t>300: </a:t>
            </a:r>
            <a:r>
              <a:rPr lang="ru-RU" altLang="ru-RU" sz="2400" dirty="0" smtClean="0">
                <a:solidFill>
                  <a:srgbClr val="000000"/>
                </a:solidFill>
                <a:latin typeface="+mj-lt"/>
              </a:rPr>
              <a:t>"</a:t>
            </a:r>
            <a:r>
              <a:rPr lang="ru-RU" altLang="ru-RU" sz="2400" dirty="0" err="1" smtClean="0">
                <a:solidFill>
                  <a:srgbClr val="000000"/>
                </a:solidFill>
                <a:latin typeface="+mj-lt"/>
              </a:rPr>
              <a:t>Tmont</a:t>
            </a:r>
            <a:r>
              <a:rPr lang="ru-RU" altLang="ru-RU" sz="2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thithey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"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fomesscerliund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Keushey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Thom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here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sheulke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anmerenith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ol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sivh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I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lalterthend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Bleipile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shuwy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fil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on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aseterlome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coaniogennc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Phe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lism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thond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hon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at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MeiDimorotion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in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ther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thize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." 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551543" y="4784302"/>
            <a:ext cx="11189607" cy="738664"/>
          </a:xfrm>
          <a:prstGeom prst="rect">
            <a:avLst/>
          </a:prstGeom>
          <a:solidFill>
            <a:srgbClr val="EEEE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dirty="0" smtClean="0">
                <a:solidFill>
                  <a:srgbClr val="000000"/>
                </a:solidFill>
                <a:latin typeface="+mj-lt"/>
              </a:rPr>
              <a:t>500:</a:t>
            </a:r>
            <a:r>
              <a:rPr lang="ru-RU" altLang="ru-RU" sz="2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 smtClean="0">
                <a:solidFill>
                  <a:srgbClr val="000000"/>
                </a:solidFill>
                <a:latin typeface="+mj-lt"/>
              </a:rPr>
              <a:t>we</a:t>
            </a:r>
            <a:r>
              <a:rPr lang="ru-RU" altLang="ru-RU" sz="2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counter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He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stutn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co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des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His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stanted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out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one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ofler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that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concossions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and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was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to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gearang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reay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Jotrets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and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with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fre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colt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otf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paitt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thin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wall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Which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das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+mj-lt"/>
              </a:rPr>
              <a:t>stimn</a:t>
            </a:r>
            <a:r>
              <a:rPr lang="ru-RU" altLang="ru-RU" sz="2400" dirty="0">
                <a:solidFill>
                  <a:srgbClr val="000000"/>
                </a:solidFill>
                <a:latin typeface="+mj-lt"/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85775" y="5960772"/>
            <a:ext cx="5523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2"/>
              </a:rPr>
              <a:t>http://karpathy.github.io/2015/05/21/rnn-effectiveness</a:t>
            </a:r>
            <a:r>
              <a:rPr lang="ru-RU" dirty="0" smtClean="0">
                <a:hlinkClick r:id="rId2"/>
              </a:rPr>
              <a:t>/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352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 обучения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LSTM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03225" y="880641"/>
            <a:ext cx="11255375" cy="1323439"/>
          </a:xfrm>
          <a:prstGeom prst="rect">
            <a:avLst/>
          </a:prstGeom>
          <a:solidFill>
            <a:srgbClr val="EEEE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4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700:</a:t>
            </a:r>
            <a:r>
              <a:rPr kumimoji="0" lang="ru-RU" altLang="ru-RU" sz="24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Aftair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 fall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unsuch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 that the hall for Prince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Velzonski's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 that me of her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hearly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, and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behs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 to so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arwage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 fiving were to it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beloge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pavu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 say falling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misfort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 how, and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Gogition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 is so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overelical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 and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ofter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03225" y="2398921"/>
            <a:ext cx="11255375" cy="738664"/>
          </a:xfrm>
          <a:prstGeom prst="rect">
            <a:avLst/>
          </a:prstGeom>
          <a:solidFill>
            <a:srgbClr val="EEEE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000000"/>
                </a:solidFill>
                <a:latin typeface="+mj-lt"/>
              </a:rPr>
              <a:t>1200: 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"Kite vouch!" he repeated by her door. "But I would be done and quarts, feeling, then, son is people...." 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77371" y="3390228"/>
            <a:ext cx="11281229" cy="1107996"/>
          </a:xfrm>
          <a:prstGeom prst="rect">
            <a:avLst/>
          </a:prstGeom>
          <a:solidFill>
            <a:srgbClr val="EEEE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000000"/>
                </a:solidFill>
                <a:latin typeface="+mj-lt"/>
              </a:rPr>
              <a:t>2000:</a:t>
            </a:r>
            <a:r>
              <a:rPr lang="ru-RU" altLang="ru-RU" sz="2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"Why do what that day," replied Natasha, and wishing to himself the fact the princess, Princess Mary was easier, fed in had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oftened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 him. Pierre </a:t>
            </a:r>
            <a:r>
              <a:rPr lang="en-US" altLang="ru-RU" sz="2400" dirty="0" err="1">
                <a:solidFill>
                  <a:srgbClr val="000000"/>
                </a:solidFill>
                <a:latin typeface="+mj-lt"/>
              </a:rPr>
              <a:t>aking</a:t>
            </a:r>
            <a:r>
              <a:rPr lang="en-US" altLang="ru-RU" sz="2400" dirty="0">
                <a:solidFill>
                  <a:srgbClr val="000000"/>
                </a:solidFill>
                <a:latin typeface="+mj-lt"/>
              </a:rPr>
              <a:t> his soul came to the packs and drove up his father-in-law women.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7371" y="4965628"/>
            <a:ext cx="11281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Сначала модель выявляет общую структуру пространства слов, затем активно начинает изучать слова, начиная с коротких к более длинным. На более поздних этапах начинают выявляться зависимости появления слов и вырисовываться осмысленные предложения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430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оценить качество сгенерированного текста?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1560" y="947301"/>
            <a:ext cx="11281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Языковая модель – статистическая модель, работающая с вероятностями  слов и предложений. Мы хотим, чтобы наша модель могла предсказывать следующее слово в предложении, опираясь на предыдущие. </a:t>
            </a:r>
          </a:p>
          <a:p>
            <a:r>
              <a:rPr lang="ru-RU" dirty="0" smtClean="0"/>
              <a:t>Будем оценивать вероятность, которую модель назначает предложению </a:t>
            </a:r>
            <a:r>
              <a:rPr lang="en-US" dirty="0" smtClean="0"/>
              <a:t>W</a:t>
            </a:r>
            <a:r>
              <a:rPr lang="ru-RU" dirty="0" smtClean="0"/>
              <a:t>, состоящему из последовательности слов </a:t>
            </a:r>
            <a:r>
              <a:rPr lang="en-US" dirty="0" err="1" smtClean="0"/>
              <a:t>w</a:t>
            </a:r>
            <a:r>
              <a:rPr lang="en-US" sz="1200" dirty="0" err="1" smtClean="0"/>
              <a:t>i</a:t>
            </a:r>
            <a:r>
              <a:rPr lang="en-US" dirty="0" smtClean="0"/>
              <a:t>: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60" y="2171158"/>
            <a:ext cx="3660658" cy="5134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1560" y="2684617"/>
            <a:ext cx="112812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 этом считаем что для логически и синтаксически корректных предложений эта вероятность будет более высокой.</a:t>
            </a:r>
          </a:p>
          <a:p>
            <a:endParaRPr lang="ru-RU" dirty="0"/>
          </a:p>
          <a:p>
            <a:r>
              <a:rPr lang="ru-RU" dirty="0" smtClean="0"/>
              <a:t>Чтобы оценить качество сгенерированного текста в разных задачах могут использоваться разные подходы.</a:t>
            </a:r>
          </a:p>
          <a:p>
            <a:endParaRPr lang="ru-RU" dirty="0" smtClean="0"/>
          </a:p>
          <a:p>
            <a:r>
              <a:rPr lang="ru-RU" dirty="0" smtClean="0"/>
              <a:t>Для задачи перевода текста – прямой анализ качества перевода.</a:t>
            </a:r>
          </a:p>
          <a:p>
            <a:endParaRPr lang="ru-RU" dirty="0" smtClean="0"/>
          </a:p>
          <a:p>
            <a:r>
              <a:rPr lang="ru-RU" dirty="0" smtClean="0"/>
              <a:t>Для оценки языковой модели в целом – </a:t>
            </a:r>
            <a:r>
              <a:rPr lang="ru-RU" dirty="0" err="1" smtClean="0"/>
              <a:t>перплексия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63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Перплексия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1560" y="947301"/>
            <a:ext cx="11281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Перплексия</a:t>
            </a:r>
            <a:r>
              <a:rPr lang="ru-RU" dirty="0" smtClean="0"/>
              <a:t> – мера несоответствия модели </a:t>
            </a:r>
            <a:r>
              <a:rPr lang="ru-RU" dirty="0" err="1" smtClean="0"/>
              <a:t>токенам</a:t>
            </a:r>
            <a:r>
              <a:rPr lang="ru-RU" dirty="0" smtClean="0"/>
              <a:t>. Оценивается как обратная вероятность тестового набора, нормализованная по количеству слов. Насколько модель уверена в каждом слове.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31560" y="2684617"/>
            <a:ext cx="11281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 тестовый набор корректных предложений «понятен» модели, модель им не «удивлена», то она будет назначать высокую вероятность этому набору, соответственно, </a:t>
            </a:r>
            <a:r>
              <a:rPr lang="ru-RU" dirty="0" err="1" smtClean="0"/>
              <a:t>перплексия</a:t>
            </a:r>
            <a:r>
              <a:rPr lang="ru-RU" dirty="0" smtClean="0"/>
              <a:t> будет малой</a:t>
            </a:r>
            <a:r>
              <a:rPr lang="ru-RU" dirty="0" smtClean="0"/>
              <a:t>.</a:t>
            </a:r>
            <a:endParaRPr 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225" y="1593632"/>
            <a:ext cx="3909314" cy="101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84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18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857250"/>
          </a:xfrm>
        </p:spPr>
        <p:txBody>
          <a:bodyPr>
            <a:noAutofit/>
          </a:bodyPr>
          <a:lstStyle/>
          <a:p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Перплексия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7346" y="1100528"/>
            <a:ext cx="112812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Кроме </a:t>
            </a:r>
            <a:r>
              <a:rPr lang="ru-RU" dirty="0" smtClean="0"/>
              <a:t>того, </a:t>
            </a:r>
            <a:r>
              <a:rPr lang="ru-RU" dirty="0" err="1" smtClean="0"/>
              <a:t>перплексию</a:t>
            </a:r>
            <a:r>
              <a:rPr lang="ru-RU" dirty="0" smtClean="0"/>
              <a:t> можно определить через перекрестную энтропию (</a:t>
            </a:r>
            <a:r>
              <a:rPr lang="ru-RU" dirty="0" err="1" smtClean="0"/>
              <a:t>кроссэнтропию</a:t>
            </a:r>
            <a:r>
              <a:rPr lang="ru-RU" dirty="0" smtClean="0"/>
              <a:t>):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Кроссэнтропия</a:t>
            </a:r>
            <a:r>
              <a:rPr lang="ru-RU" dirty="0" smtClean="0"/>
              <a:t> – функция потерь, оценивающая логарифм предсказанной </a:t>
            </a:r>
            <a:r>
              <a:rPr lang="ru-RU" dirty="0" smtClean="0"/>
              <a:t>вероятности</a:t>
            </a:r>
            <a:r>
              <a:rPr lang="en-US" dirty="0" smtClean="0"/>
              <a:t>. </a:t>
            </a:r>
            <a:endParaRPr lang="ru-RU" dirty="0"/>
          </a:p>
          <a:p>
            <a:r>
              <a:rPr lang="ru-RU" dirty="0" smtClean="0"/>
              <a:t>Предсказание </a:t>
            </a:r>
            <a:r>
              <a:rPr lang="ru-RU" dirty="0" err="1" smtClean="0"/>
              <a:t>токенов</a:t>
            </a:r>
            <a:r>
              <a:rPr lang="ru-RU" dirty="0" smtClean="0"/>
              <a:t> – аналог </a:t>
            </a:r>
            <a:r>
              <a:rPr lang="ru-RU" dirty="0" err="1" smtClean="0"/>
              <a:t>мультиклассовой</a:t>
            </a:r>
            <a:r>
              <a:rPr lang="ru-RU" dirty="0" smtClean="0"/>
              <a:t> классификации – предсказываем вероятност</a:t>
            </a:r>
            <a:r>
              <a:rPr lang="ru-RU" dirty="0" smtClean="0"/>
              <a:t>ь каждого </a:t>
            </a:r>
            <a:r>
              <a:rPr lang="ru-RU" dirty="0" err="1" smtClean="0"/>
              <a:t>токена</a:t>
            </a:r>
            <a:r>
              <a:rPr lang="ru-RU" dirty="0" smtClean="0"/>
              <a:t>, выбираем наиболее вероятный*.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974" y="1548148"/>
            <a:ext cx="4751971" cy="61423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920742" y="3131853"/>
                <a:ext cx="5935086" cy="778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𝐶𝑟𝑜𝑠𝑠𝐸𝑛𝑡𝑟𝑜𝑝𝑦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𝑡𝑟𝑢𝑒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𝑝𝑟𝑒𝑑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𝑡𝑟𝑢𝑒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𝑝𝑟𝑒𝑑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742" y="3131853"/>
                <a:ext cx="5935086" cy="7789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94284" y="4412609"/>
            <a:ext cx="11257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*На самом деле, если мы выбираем всегда наиболее вероятный </a:t>
            </a:r>
            <a:r>
              <a:rPr lang="ru-RU" dirty="0" err="1" smtClean="0"/>
              <a:t>токен</a:t>
            </a:r>
            <a:r>
              <a:rPr lang="ru-RU" dirty="0" smtClean="0"/>
              <a:t>, то генерироваться будут всегда одни и те же последовательности для одних и тех же входных данных. Чтобы генерировать разные тексты, нужно брать </a:t>
            </a:r>
            <a:r>
              <a:rPr lang="ru-RU" dirty="0" err="1" smtClean="0"/>
              <a:t>токены</a:t>
            </a:r>
            <a:r>
              <a:rPr lang="ru-RU" dirty="0" smtClean="0"/>
              <a:t> из распределения – см. </a:t>
            </a:r>
            <a:r>
              <a:rPr lang="ru-RU" smtClean="0"/>
              <a:t>лабораторную работу №4.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90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14106</TotalTime>
  <Words>1443</Words>
  <Application>Microsoft Office PowerPoint</Application>
  <PresentationFormat>Широкоэкранный</PresentationFormat>
  <Paragraphs>159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Lora</vt:lpstr>
      <vt:lpstr>Тема Office</vt:lpstr>
      <vt:lpstr>Рекуррентные нейронные сети</vt:lpstr>
      <vt:lpstr>Рекуррентные нейронные сети*</vt:lpstr>
      <vt:lpstr>Скрытый слой RNN</vt:lpstr>
      <vt:lpstr>Скрытый слой RNN (2)</vt:lpstr>
      <vt:lpstr>Память рекуррентной нейросети (2)</vt:lpstr>
      <vt:lpstr>Обучение рекуррентной нейросети</vt:lpstr>
      <vt:lpstr>LSTM-сети</vt:lpstr>
      <vt:lpstr>LSTM-сети</vt:lpstr>
      <vt:lpstr>LSTM-сети</vt:lpstr>
      <vt:lpstr>LSTM-сети</vt:lpstr>
      <vt:lpstr>LSTM-сети</vt:lpstr>
      <vt:lpstr>Gated recurrent units, GRU</vt:lpstr>
      <vt:lpstr>Gated recurrent units, GRU</vt:lpstr>
      <vt:lpstr>Пример обучения LSTM</vt:lpstr>
      <vt:lpstr>Пример обучения LSTM</vt:lpstr>
      <vt:lpstr>Как оценить качество сгенерированного текста?</vt:lpstr>
      <vt:lpstr>Перплексия</vt:lpstr>
      <vt:lpstr>Перплексия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Andrey Mm</cp:lastModifiedBy>
  <cp:revision>348</cp:revision>
  <dcterms:created xsi:type="dcterms:W3CDTF">2017-09-07T11:29:30Z</dcterms:created>
  <dcterms:modified xsi:type="dcterms:W3CDTF">2023-04-10T05:38:07Z</dcterms:modified>
</cp:coreProperties>
</file>