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6">
  <p:sldMasterIdLst>
    <p:sldMasterId id="2147483684" r:id="rId1"/>
  </p:sldMasterIdLst>
  <p:notesMasterIdLst>
    <p:notesMasterId r:id="rId19"/>
  </p:notesMasterIdLst>
  <p:sldIdLst>
    <p:sldId id="278" r:id="rId2"/>
    <p:sldId id="271" r:id="rId3"/>
    <p:sldId id="280" r:id="rId4"/>
    <p:sldId id="272" r:id="rId5"/>
    <p:sldId id="273" r:id="rId6"/>
    <p:sldId id="274" r:id="rId7"/>
    <p:sldId id="275" r:id="rId8"/>
    <p:sldId id="277" r:id="rId9"/>
    <p:sldId id="290" r:id="rId10"/>
    <p:sldId id="276" r:id="rId11"/>
    <p:sldId id="288" r:id="rId12"/>
    <p:sldId id="289" r:id="rId13"/>
    <p:sldId id="291" r:id="rId14"/>
    <p:sldId id="292" r:id="rId15"/>
    <p:sldId id="293" r:id="rId16"/>
    <p:sldId id="286" r:id="rId17"/>
    <p:sldId id="287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1" autoAdjust="0"/>
    <p:restoredTop sz="94660"/>
  </p:normalViewPr>
  <p:slideViewPr>
    <p:cSldViewPr snapToGrid="0">
      <p:cViewPr varScale="1">
        <p:scale>
          <a:sx n="87" d="100"/>
          <a:sy n="87" d="100"/>
        </p:scale>
        <p:origin x="72" y="1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4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782DC0-A7C2-4D6B-A659-1A08DD2913BE}" type="datetimeFigureOut">
              <a:rPr lang="ru-RU" smtClean="0"/>
              <a:t>07.02.2023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42D4C4-7928-4C84-9E39-9F4E981657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1835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38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DABE8-6F76-41C8-B009-27E1CF092874}" type="datetime1">
              <a:rPr lang="ru-RU" smtClean="0"/>
              <a:t>07.02.2023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360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BA836-88CC-458A-AC97-77B0F1BFA1F2}" type="datetime1">
              <a:rPr lang="ru-RU" smtClean="0"/>
              <a:t>07.02.2023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5067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1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63B5E-E802-4570-8B54-E37573BF60E8}" type="datetime1">
              <a:rPr lang="ru-RU" smtClean="0"/>
              <a:t>07.02.2023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432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128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2296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56B29-CA98-4454-9581-9696AAAEE3B8}" type="datetime1">
              <a:rPr lang="ru-RU" smtClean="0"/>
              <a:t>07.02.2023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7074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76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7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71359-3C03-4208-8C10-37618AD6AAF9}" type="datetime1">
              <a:rPr lang="ru-RU" smtClean="0"/>
              <a:t>07.02.2023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4241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44069-E999-40AB-A7D6-EB045B798918}" type="datetime1">
              <a:rPr lang="ru-RU" smtClean="0"/>
              <a:t>07.02.2023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5205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24ECE-E864-4882-BC26-C114F263A3FC}" type="datetime1">
              <a:rPr lang="ru-RU" smtClean="0"/>
              <a:t>07.02.2023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6366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6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BDA29-9429-4ADE-BC3F-9F7A3C7F2CED}" type="datetime1">
              <a:rPr lang="ru-RU" smtClean="0"/>
              <a:t>07.02.2023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437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3F5EC-CA88-4D46-8013-20F61D2C7B5B}" type="datetime1">
              <a:rPr lang="ru-RU" smtClean="0"/>
              <a:t>07.02.2023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2634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A9CCE-63A0-4EEF-BBC8-913EC1BEF941}" type="datetime1">
              <a:rPr lang="ru-RU" smtClean="0"/>
              <a:t>07.02.2023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3888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51"/>
            <a:ext cx="3657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51"/>
            <a:ext cx="10769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3963B-4822-411F-8E3C-1423F6774503}" type="datetime1">
              <a:rPr lang="ru-RU" smtClean="0"/>
              <a:t>07.02.2023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7661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6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0BB943-7F87-404B-A19B-4EC5C3D17EF6}" type="datetime1">
              <a:rPr lang="ru-RU" smtClean="0"/>
              <a:t>07.02.2023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6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6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7644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w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13" Type="http://schemas.openxmlformats.org/officeDocument/2006/relationships/image" Target="../media/image10.png"/><Relationship Id="rId3" Type="http://schemas.openxmlformats.org/officeDocument/2006/relationships/image" Target="../media/image8.png"/><Relationship Id="rId7" Type="http://schemas.openxmlformats.org/officeDocument/2006/relationships/oleObject" Target="../embeddings/oleObject5.bin"/><Relationship Id="rId12" Type="http://schemas.openxmlformats.org/officeDocument/2006/relationships/image" Target="../media/image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wmf"/><Relationship Id="rId11" Type="http://schemas.openxmlformats.org/officeDocument/2006/relationships/oleObject" Target="../embeddings/oleObject7.bin"/><Relationship Id="rId5" Type="http://schemas.openxmlformats.org/officeDocument/2006/relationships/oleObject" Target="../embeddings/oleObject4.bin"/><Relationship Id="rId10" Type="http://schemas.openxmlformats.org/officeDocument/2006/relationships/image" Target="../media/image6.wmf"/><Relationship Id="rId4" Type="http://schemas.openxmlformats.org/officeDocument/2006/relationships/image" Target="../media/image9.png"/><Relationship Id="rId9" Type="http://schemas.openxmlformats.org/officeDocument/2006/relationships/oleObject" Target="../embeddings/oleObject6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1.w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42"/>
            <a:ext cx="10972800" cy="1583187"/>
          </a:xfrm>
        </p:spPr>
        <p:txBody>
          <a:bodyPr>
            <a:normAutofit/>
          </a:bodyPr>
          <a:lstStyle/>
          <a:p>
            <a:r>
              <a:rPr lang="ru-RU" sz="48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Классификация данных. Основные понятия</a:t>
            </a:r>
            <a:endParaRPr lang="ru-RU" sz="48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3556004"/>
            <a:ext cx="10972800" cy="2570169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Курс «Интеллектуальные информационные системы»</a:t>
            </a:r>
          </a:p>
          <a:p>
            <a:pPr marL="0" indent="0" algn="ctr">
              <a:buNone/>
            </a:pPr>
            <a:r>
              <a:rPr lang="ru-RU" dirty="0" smtClean="0"/>
              <a:t>Кафедра управления и интеллектуальных технологий </a:t>
            </a:r>
          </a:p>
          <a:p>
            <a:pPr marL="0" indent="0" algn="ctr">
              <a:buNone/>
            </a:pPr>
            <a:r>
              <a:rPr lang="ru-RU" dirty="0" smtClean="0"/>
              <a:t>НИУ «МЭИ»</a:t>
            </a:r>
          </a:p>
          <a:p>
            <a:pPr marL="0" indent="0" algn="ctr">
              <a:buNone/>
            </a:pPr>
            <a:r>
              <a:rPr lang="ru-RU" dirty="0" smtClean="0"/>
              <a:t>Осень 2021 г.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3756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76233"/>
            <a:ext cx="10515600" cy="612775"/>
          </a:xfrm>
        </p:spPr>
        <p:txBody>
          <a:bodyPr>
            <a:noAutofit/>
          </a:bodyPr>
          <a:lstStyle/>
          <a:p>
            <a:r>
              <a:rPr lang="ru-RU" sz="40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Задача классификации</a:t>
            </a:r>
            <a:endParaRPr lang="ru-RU" sz="40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</a:t>
            </a:fld>
            <a:endParaRPr lang="ru-RU"/>
          </a:p>
        </p:txBody>
      </p:sp>
      <p:sp>
        <p:nvSpPr>
          <p:cNvPr id="14" name="Rectangle 10"/>
          <p:cNvSpPr>
            <a:spLocks noChangeArrowheads="1"/>
          </p:cNvSpPr>
          <p:nvPr/>
        </p:nvSpPr>
        <p:spPr bwMode="auto">
          <a:xfrm>
            <a:off x="5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711197" y="909119"/>
            <a:ext cx="110400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Задача классификации – отнести новый объект к одному из заранее определенных классов</a:t>
            </a:r>
            <a:r>
              <a:rPr lang="en-US" sz="2000" dirty="0" smtClean="0"/>
              <a:t> </a:t>
            </a:r>
            <a:r>
              <a:rPr lang="ru-RU" sz="2000" dirty="0" smtClean="0"/>
              <a:t>на основе некоторой функции (алгоритма, решающего правила, классификатора)</a:t>
            </a:r>
            <a:endParaRPr lang="ru-RU" sz="20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4525500" y="2226839"/>
            <a:ext cx="1820562" cy="8979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Классификатор</a:t>
            </a:r>
            <a:endParaRPr lang="ru-RU" dirty="0"/>
          </a:p>
        </p:txBody>
      </p:sp>
      <p:cxnSp>
        <p:nvCxnSpPr>
          <p:cNvPr id="13" name="Прямая со стрелкой 12"/>
          <p:cNvCxnSpPr/>
          <p:nvPr/>
        </p:nvCxnSpPr>
        <p:spPr>
          <a:xfrm>
            <a:off x="2754840" y="2955728"/>
            <a:ext cx="1573427" cy="0"/>
          </a:xfrm>
          <a:prstGeom prst="straightConnector1">
            <a:avLst/>
          </a:prstGeom>
          <a:ln w="4762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2754840" y="2409495"/>
            <a:ext cx="1573427" cy="0"/>
          </a:xfrm>
          <a:prstGeom prst="straightConnector1">
            <a:avLst/>
          </a:prstGeom>
          <a:ln w="4762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380062" y="2251502"/>
            <a:ext cx="42832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Х</a:t>
            </a:r>
            <a:r>
              <a:rPr lang="ru-RU" sz="1200" dirty="0" smtClean="0"/>
              <a:t>1</a:t>
            </a:r>
            <a:endParaRPr lang="ru-RU" dirty="0" smtClean="0"/>
          </a:p>
          <a:p>
            <a:endParaRPr lang="ru-RU" dirty="0"/>
          </a:p>
          <a:p>
            <a:r>
              <a:rPr lang="ru-RU" dirty="0" smtClean="0"/>
              <a:t>Х</a:t>
            </a:r>
            <a:r>
              <a:rPr lang="en-US" sz="1200" dirty="0" smtClean="0"/>
              <a:t>m</a:t>
            </a:r>
            <a:endParaRPr lang="ru-RU" dirty="0"/>
          </a:p>
        </p:txBody>
      </p:sp>
      <p:cxnSp>
        <p:nvCxnSpPr>
          <p:cNvPr id="19" name="Прямая со стрелкой 18"/>
          <p:cNvCxnSpPr/>
          <p:nvPr/>
        </p:nvCxnSpPr>
        <p:spPr>
          <a:xfrm>
            <a:off x="6541299" y="2642784"/>
            <a:ext cx="1573427" cy="0"/>
          </a:xfrm>
          <a:prstGeom prst="straightConnector1">
            <a:avLst/>
          </a:prstGeom>
          <a:ln w="4762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V="1">
            <a:off x="6541299" y="2101277"/>
            <a:ext cx="1573427" cy="237835"/>
          </a:xfrm>
          <a:prstGeom prst="straightConnector1">
            <a:avLst/>
          </a:prstGeom>
          <a:ln w="4762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6541299" y="2972775"/>
            <a:ext cx="1573427" cy="235407"/>
          </a:xfrm>
          <a:prstGeom prst="straightConnector1">
            <a:avLst/>
          </a:prstGeom>
          <a:ln w="4762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Овал 21"/>
          <p:cNvSpPr/>
          <p:nvPr/>
        </p:nvSpPr>
        <p:spPr>
          <a:xfrm>
            <a:off x="8311959" y="1639919"/>
            <a:ext cx="779647" cy="5821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Q</a:t>
            </a:r>
            <a:r>
              <a:rPr lang="en-US" sz="1400" dirty="0" smtClean="0"/>
              <a:t>1</a:t>
            </a:r>
            <a:endParaRPr lang="ru-RU" dirty="0"/>
          </a:p>
        </p:txBody>
      </p:sp>
      <p:sp>
        <p:nvSpPr>
          <p:cNvPr id="23" name="Овал 22"/>
          <p:cNvSpPr/>
          <p:nvPr/>
        </p:nvSpPr>
        <p:spPr>
          <a:xfrm>
            <a:off x="8311958" y="2285721"/>
            <a:ext cx="779647" cy="5821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Q</a:t>
            </a:r>
            <a:r>
              <a:rPr lang="en-US" sz="1400" dirty="0"/>
              <a:t>2</a:t>
            </a:r>
            <a:endParaRPr lang="ru-RU" dirty="0"/>
          </a:p>
        </p:txBody>
      </p:sp>
      <p:sp>
        <p:nvSpPr>
          <p:cNvPr id="24" name="Овал 23"/>
          <p:cNvSpPr/>
          <p:nvPr/>
        </p:nvSpPr>
        <p:spPr>
          <a:xfrm>
            <a:off x="8311958" y="2955728"/>
            <a:ext cx="779647" cy="5821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Q</a:t>
            </a:r>
            <a:r>
              <a:rPr lang="en-US" sz="1400" dirty="0" err="1" smtClean="0"/>
              <a:t>k</a:t>
            </a:r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711198" y="3712946"/>
            <a:ext cx="1104007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Виды классификации: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Бинарная </a:t>
            </a:r>
            <a:r>
              <a:rPr lang="ru-RU" sz="2000" dirty="0"/>
              <a:t>классификация (классификация на 2 </a:t>
            </a:r>
            <a:r>
              <a:rPr lang="ru-RU" sz="2000" dirty="0" smtClean="0"/>
              <a:t>класса, </a:t>
            </a:r>
            <a:r>
              <a:rPr lang="en-US" sz="2000" dirty="0" smtClean="0"/>
              <a:t>k=2</a:t>
            </a:r>
            <a:r>
              <a:rPr lang="ru-RU" sz="2000" dirty="0" smtClean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err="1" smtClean="0"/>
              <a:t>Одноклассовая</a:t>
            </a:r>
            <a:r>
              <a:rPr lang="ru-RU" sz="2000" dirty="0" smtClean="0"/>
              <a:t> классификация (один класс и «</a:t>
            </a:r>
            <a:r>
              <a:rPr lang="ru-RU" sz="2000" smtClean="0"/>
              <a:t>все остальное»)</a:t>
            </a:r>
            <a:endParaRPr lang="ru-RU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На </a:t>
            </a:r>
            <a:r>
              <a:rPr lang="en-US" sz="2000" dirty="0" smtClean="0"/>
              <a:t>k</a:t>
            </a:r>
            <a:r>
              <a:rPr lang="ru-RU" sz="2000" dirty="0" smtClean="0"/>
              <a:t> </a:t>
            </a:r>
            <a:r>
              <a:rPr lang="ru-RU" sz="2000" dirty="0"/>
              <a:t>непересекающихся </a:t>
            </a:r>
            <a:r>
              <a:rPr lang="ru-RU" sz="2000" dirty="0" smtClean="0"/>
              <a:t>классов</a:t>
            </a:r>
            <a:r>
              <a:rPr lang="en-US" sz="2000" dirty="0" smtClean="0"/>
              <a:t> (k&gt;2)</a:t>
            </a:r>
            <a:endParaRPr lang="ru-RU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На </a:t>
            </a:r>
            <a:r>
              <a:rPr lang="en-US" sz="2000" dirty="0" smtClean="0"/>
              <a:t>k</a:t>
            </a:r>
            <a:r>
              <a:rPr lang="ru-RU" sz="2000" dirty="0" smtClean="0"/>
              <a:t> </a:t>
            </a:r>
            <a:r>
              <a:rPr lang="ru-RU" sz="2000" dirty="0"/>
              <a:t>классов, которые могут </a:t>
            </a:r>
            <a:r>
              <a:rPr lang="ru-RU" sz="2000" dirty="0" smtClean="0"/>
              <a:t>пересекаться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412759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76233"/>
            <a:ext cx="10515600" cy="612775"/>
          </a:xfrm>
        </p:spPr>
        <p:txBody>
          <a:bodyPr>
            <a:noAutofit/>
          </a:bodyPr>
          <a:lstStyle/>
          <a:p>
            <a:r>
              <a:rPr lang="ru-RU" sz="40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Меры близости и расстояния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3</a:t>
            </a:fld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3063491"/>
              </p:ext>
            </p:extLst>
          </p:nvPr>
        </p:nvGraphicFramePr>
        <p:xfrm>
          <a:off x="5880100" y="1371511"/>
          <a:ext cx="3048000" cy="788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07" name="Уравнение" r:id="rId3" imgW="2171700" imgH="558800" progId="Equation.3">
                  <p:embed/>
                </p:oleObj>
              </mc:Choice>
              <mc:Fallback>
                <p:oleObj name="Уравнение" r:id="rId3" imgW="2171700" imgH="558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80100" y="1371511"/>
                        <a:ext cx="3048000" cy="78873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11200" y="1606719"/>
            <a:ext cx="2643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Евклидово расстояние</a:t>
            </a:r>
            <a:endParaRPr lang="ru-RU" sz="2000" dirty="0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9603980"/>
              </p:ext>
            </p:extLst>
          </p:nvPr>
        </p:nvGraphicFramePr>
        <p:xfrm>
          <a:off x="5918199" y="2800523"/>
          <a:ext cx="2602576" cy="70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08" name="Уравнение" r:id="rId5" imgW="1943100" imgH="520700" progId="Equation.3">
                  <p:embed/>
                </p:oleObj>
              </mc:Choice>
              <mc:Fallback>
                <p:oleObj name="Уравнение" r:id="rId5" imgW="1943100" imgH="520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18199" y="2800523"/>
                        <a:ext cx="2602576" cy="7016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11200" y="2966690"/>
            <a:ext cx="37410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Расстояние городских кварталов</a:t>
            </a:r>
            <a:endParaRPr lang="ru-RU" sz="2000" dirty="0"/>
          </a:p>
        </p:txBody>
      </p:sp>
      <p:sp>
        <p:nvSpPr>
          <p:cNvPr id="14" name="Rectangle 10"/>
          <p:cNvSpPr>
            <a:spLocks noChangeArrowheads="1"/>
          </p:cNvSpPr>
          <p:nvPr/>
        </p:nvSpPr>
        <p:spPr bwMode="auto">
          <a:xfrm>
            <a:off x="5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3853174"/>
              </p:ext>
            </p:extLst>
          </p:nvPr>
        </p:nvGraphicFramePr>
        <p:xfrm>
          <a:off x="5880106" y="4045127"/>
          <a:ext cx="5007319" cy="1514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09" name="Уравнение" r:id="rId7" imgW="3492500" imgH="1054100" progId="Equation.3">
                  <p:embed/>
                </p:oleObj>
              </mc:Choice>
              <mc:Fallback>
                <p:oleObj name="Уравнение" r:id="rId7" imgW="3492500" imgH="1054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80106" y="4045127"/>
                        <a:ext cx="5007319" cy="15144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711201" y="4326665"/>
            <a:ext cx="4572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 smtClean="0"/>
              <a:t>Косинусоидальная</a:t>
            </a:r>
            <a:r>
              <a:rPr lang="ru-RU" sz="2000" dirty="0" smtClean="0"/>
              <a:t> мера близости.</a:t>
            </a:r>
          </a:p>
          <a:p>
            <a:r>
              <a:rPr lang="ru-RU" sz="2000" dirty="0" smtClean="0"/>
              <a:t>Показывает косинус угла между векторами.</a:t>
            </a:r>
          </a:p>
          <a:p>
            <a:r>
              <a:rPr lang="ru-RU" sz="2000" dirty="0" smtClean="0"/>
              <a:t>Стремится к </a:t>
            </a:r>
            <a:r>
              <a:rPr lang="en-US" sz="2000" dirty="0" smtClean="0"/>
              <a:t>1</a:t>
            </a:r>
            <a:r>
              <a:rPr lang="ru-RU" sz="2000" dirty="0" smtClean="0"/>
              <a:t>, когда объекты</a:t>
            </a:r>
            <a:r>
              <a:rPr lang="en-US" sz="2000" dirty="0" smtClean="0"/>
              <a:t> </a:t>
            </a:r>
            <a:r>
              <a:rPr lang="ru-RU" sz="2000" dirty="0" smtClean="0"/>
              <a:t>похожи между собой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802407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33"/>
            <a:ext cx="10515600" cy="511175"/>
          </a:xfrm>
        </p:spPr>
        <p:txBody>
          <a:bodyPr>
            <a:noAutofit/>
          </a:bodyPr>
          <a:lstStyle/>
          <a:p>
            <a:r>
              <a:rPr lang="ru-RU" sz="32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Формирование </a:t>
            </a:r>
            <a:r>
              <a:rPr lang="ru-RU" sz="32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выборок</a:t>
            </a:r>
            <a:endParaRPr lang="ru-RU" sz="32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059541"/>
            <a:ext cx="10515600" cy="3718405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Эффективность методов </a:t>
            </a:r>
            <a:r>
              <a:rPr lang="en-US" dirty="0" smtClean="0"/>
              <a:t>Machine Learning</a:t>
            </a:r>
            <a:r>
              <a:rPr lang="ru-RU" dirty="0" smtClean="0"/>
              <a:t> сильно зависит от того, как были сформированы выборки.</a:t>
            </a:r>
          </a:p>
          <a:p>
            <a:r>
              <a:rPr lang="ru-RU" dirty="0" smtClean="0"/>
              <a:t>Выборки должны быть:</a:t>
            </a:r>
          </a:p>
          <a:p>
            <a:pPr lvl="1"/>
            <a:r>
              <a:rPr lang="ru-RU" dirty="0" smtClean="0"/>
              <a:t>Независимо извлеченными из генеральной совокупности</a:t>
            </a:r>
          </a:p>
          <a:p>
            <a:pPr lvl="1"/>
            <a:r>
              <a:rPr lang="ru-RU" dirty="0" smtClean="0"/>
              <a:t>Представительными (репрезентативными)</a:t>
            </a:r>
          </a:p>
          <a:p>
            <a:pPr lvl="1"/>
            <a:r>
              <a:rPr lang="ru-RU" dirty="0" smtClean="0"/>
              <a:t>Содержать минимум нетипичных объектов</a:t>
            </a:r>
          </a:p>
          <a:p>
            <a:r>
              <a:rPr lang="ru-RU" dirty="0" smtClean="0"/>
              <a:t>Не </a:t>
            </a:r>
            <a:r>
              <a:rPr lang="ru-RU" dirty="0"/>
              <a:t>так важно, как выглядит генеральная совокупность во всем пространстве признаков. Гораздо важнее, как она выглядит в районе границы между двумя </a:t>
            </a:r>
            <a:r>
              <a:rPr lang="ru-RU" dirty="0" smtClean="0"/>
              <a:t>классами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4</a:t>
            </a:fld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755140" y="5056688"/>
            <a:ext cx="109728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 smtClean="0"/>
              <a:t>Неидеальность</a:t>
            </a:r>
            <a:r>
              <a:rPr lang="ru-RU" sz="2400" dirty="0" smtClean="0"/>
              <a:t> разметки объектов – разные эксперты могут отнести один объект к разным классам. Как поступать?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975030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33"/>
            <a:ext cx="10515600" cy="701675"/>
          </a:xfrm>
        </p:spPr>
        <p:txBody>
          <a:bodyPr>
            <a:normAutofit/>
          </a:bodyPr>
          <a:lstStyle/>
          <a:p>
            <a:r>
              <a:rPr lang="ru-RU" sz="40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Как оценить выборку?</a:t>
            </a:r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5</a:t>
            </a:fld>
            <a:endParaRPr lang="ru-RU"/>
          </a:p>
        </p:txBody>
      </p:sp>
      <p:pic>
        <p:nvPicPr>
          <p:cNvPr id="10242" name="Picture 2" descr="এΠ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5472" y="1971986"/>
            <a:ext cx="2877629" cy="1459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 descr="এΠ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1984" y="1929543"/>
            <a:ext cx="2155825" cy="1544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19225" y="1282707"/>
            <a:ext cx="109610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Ядерная (</a:t>
            </a:r>
            <a:r>
              <a:rPr lang="ru-RU" sz="2400" dirty="0" err="1" smtClean="0"/>
              <a:t>центроидная</a:t>
            </a:r>
            <a:r>
              <a:rPr lang="ru-RU" sz="2400" dirty="0" smtClean="0"/>
              <a:t>) модель 	  Модель рассеяния 		Модель засорения</a:t>
            </a:r>
            <a:endParaRPr lang="ru-RU" sz="2400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5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5884799"/>
              </p:ext>
            </p:extLst>
          </p:nvPr>
        </p:nvGraphicFramePr>
        <p:xfrm>
          <a:off x="5557292" y="4306103"/>
          <a:ext cx="2398221" cy="7689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99" name="Уравнение" r:id="rId5" imgW="1752600" imgH="558800" progId="Equation.3">
                  <p:embed/>
                </p:oleObj>
              </mc:Choice>
              <mc:Fallback>
                <p:oleObj name="Уравнение" r:id="rId5" imgW="1752600" imgH="5588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57292" y="4306103"/>
                        <a:ext cx="2398221" cy="76899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023316"/>
              </p:ext>
            </p:extLst>
          </p:nvPr>
        </p:nvGraphicFramePr>
        <p:xfrm>
          <a:off x="5557289" y="5272944"/>
          <a:ext cx="2634211" cy="6733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0" name="Уравнение" r:id="rId7" imgW="2120900" imgH="546100" progId="Equation.3">
                  <p:embed/>
                </p:oleObj>
              </mc:Choice>
              <mc:Fallback>
                <p:oleObj name="Уравнение" r:id="rId7" imgW="2120900" imgH="5461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57289" y="5272944"/>
                        <a:ext cx="2634211" cy="67331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10414005" y="381625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178916" y="4419292"/>
            <a:ext cx="50307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7200" algn="just"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Средняя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сумма внутриклассовой дисперсии: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71500" y="5404752"/>
            <a:ext cx="4800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Средняя с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мма квадратов внутриклассовых попарных расстояний</a:t>
            </a:r>
            <a:endParaRPr lang="ru-RU" dirty="0"/>
          </a:p>
        </p:txBody>
      </p:sp>
      <p:graphicFrame>
        <p:nvGraphicFramePr>
          <p:cNvPr id="18" name="Объект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1185013"/>
              </p:ext>
            </p:extLst>
          </p:nvPr>
        </p:nvGraphicFramePr>
        <p:xfrm>
          <a:off x="9033414" y="4355270"/>
          <a:ext cx="2761183" cy="6754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1" name="Уравнение" r:id="rId9" imgW="2222500" imgH="546100" progId="Equation.3">
                  <p:embed/>
                </p:oleObj>
              </mc:Choice>
              <mc:Fallback>
                <p:oleObj name="Уравнение" r:id="rId9" imgW="2222500" imgH="546100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33414" y="4355270"/>
                        <a:ext cx="2761183" cy="67548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22"/>
          <p:cNvSpPr>
            <a:spLocks noChangeArrowheads="1"/>
          </p:cNvSpPr>
          <p:nvPr/>
        </p:nvSpPr>
        <p:spPr bwMode="auto">
          <a:xfrm>
            <a:off x="5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0" name="Объект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6772516"/>
              </p:ext>
            </p:extLst>
          </p:nvPr>
        </p:nvGraphicFramePr>
        <p:xfrm>
          <a:off x="9033411" y="5262776"/>
          <a:ext cx="2896196" cy="6182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2" name="Уравнение" r:id="rId11" imgW="2540000" imgH="546100" progId="Equation.3">
                  <p:embed/>
                </p:oleObj>
              </mc:Choice>
              <mc:Fallback>
                <p:oleObj name="Уравнение" r:id="rId11" imgW="2540000" imgH="546100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33411" y="5262776"/>
                        <a:ext cx="2896196" cy="61828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8303153" y="4505934"/>
            <a:ext cx="370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-</a:t>
            </a:r>
            <a:r>
              <a:rPr lang="en-US" dirty="0" smtClean="0"/>
              <a:t>&gt;</a:t>
            </a:r>
            <a:endParaRPr lang="ru-RU" dirty="0"/>
          </a:p>
        </p:txBody>
      </p:sp>
      <p:pic>
        <p:nvPicPr>
          <p:cNvPr id="10276" name="Picture 36" descr="C:\Users\А\Desktop\Безымянный1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2621" y="1702473"/>
            <a:ext cx="2647951" cy="177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8427148" y="5387254"/>
            <a:ext cx="370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-</a:t>
            </a:r>
            <a:r>
              <a:rPr lang="en-US" dirty="0" smtClean="0"/>
              <a:t>&gt;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3531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838200" y="365133"/>
            <a:ext cx="10515600" cy="7016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Как оценить выборку</a:t>
            </a:r>
            <a:r>
              <a:rPr lang="ru-RU" sz="40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?</a:t>
            </a:r>
            <a:r>
              <a:rPr lang="en-US" sz="40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(2)</a:t>
            </a:r>
            <a:endParaRPr lang="ru-RU" sz="40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8105044"/>
              </p:ext>
            </p:extLst>
          </p:nvPr>
        </p:nvGraphicFramePr>
        <p:xfrm>
          <a:off x="4076700" y="1537276"/>
          <a:ext cx="3151224" cy="7391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33" name="Уравнение" r:id="rId3" imgW="2311400" imgH="546100" progId="Equation.3">
                  <p:embed/>
                </p:oleObj>
              </mc:Choice>
              <mc:Fallback>
                <p:oleObj name="Уравнение" r:id="rId3" imgW="2311400" imgH="546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6700" y="1537276"/>
                        <a:ext cx="3151224" cy="73917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544251"/>
              </p:ext>
            </p:extLst>
          </p:nvPr>
        </p:nvGraphicFramePr>
        <p:xfrm>
          <a:off x="8089905" y="1595670"/>
          <a:ext cx="3865457" cy="6807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34" name="Уравнение" r:id="rId5" imgW="3187700" imgH="558800" progId="Equation.3">
                  <p:embed/>
                </p:oleObj>
              </mc:Choice>
              <mc:Fallback>
                <p:oleObj name="Уравнение" r:id="rId5" imgW="3187700" imgH="558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89905" y="1595670"/>
                        <a:ext cx="3865457" cy="68078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8670813"/>
              </p:ext>
            </p:extLst>
          </p:nvPr>
        </p:nvGraphicFramePr>
        <p:xfrm>
          <a:off x="4368800" y="2998407"/>
          <a:ext cx="939800" cy="721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35" name="Уравнение" r:id="rId7" imgW="660400" imgH="508000" progId="Equation.3">
                  <p:embed/>
                </p:oleObj>
              </mc:Choice>
              <mc:Fallback>
                <p:oleObj name="Уравнение" r:id="rId7" imgW="660400" imgH="508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68800" y="2998407"/>
                        <a:ext cx="939800" cy="7218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9386" y="1566476"/>
            <a:ext cx="34273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Средняя сумма квадратов межклассовых попарных расстояний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404100" y="1722198"/>
            <a:ext cx="787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или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49383" y="3283196"/>
            <a:ext cx="27716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ea typeface="Times New Roman" panose="02020603050405020304" pitchFamily="18" charset="0"/>
              </a:rPr>
              <a:t>Обобщенный функционал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49381" y="4501570"/>
            <a:ext cx="1103461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ea typeface="Times New Roman" panose="02020603050405020304" pitchFamily="18" charset="0"/>
              </a:rPr>
              <a:t>На основе такого анализа исследователь может: 1) объединить несколько близких небольших классов в один; 2) удалить “нехарактерные” шумовые элементы, расположенные вдалеке от центра классов (модель засорения); 3) заново сформировать выборку, увеличив (уменьшив) количество классов или количество элементов.</a:t>
            </a:r>
            <a:endParaRPr lang="ru-RU" sz="2400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5494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6257" y="190954"/>
            <a:ext cx="10515600" cy="984704"/>
          </a:xfrm>
        </p:spPr>
        <p:txBody>
          <a:bodyPr>
            <a:normAutofit/>
          </a:bodyPr>
          <a:lstStyle/>
          <a:p>
            <a:r>
              <a:rPr lang="ru-RU" sz="40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Свойства сформированных выборок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132118"/>
            <a:ext cx="10515600" cy="5044849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ru-RU" dirty="0"/>
              <a:t>любая обучающая выборка конечного размера не является полной, т.е. не содержит необходимого количества элементов для проведения безошибочной классификации;</a:t>
            </a:r>
          </a:p>
          <a:p>
            <a:pPr lvl="0"/>
            <a:r>
              <a:rPr lang="ru-RU" dirty="0"/>
              <a:t>элементы обучающей выборки обычно имеют произвольное распределение в пространстве признаков и, как следствие, получаемые решающие правила могут обладать неодинаковой достоверностью в различных областях изменения параметров</a:t>
            </a:r>
            <a:r>
              <a:rPr lang="ru-RU" dirty="0" smtClean="0"/>
              <a:t>;</a:t>
            </a:r>
          </a:p>
          <a:p>
            <a:pPr lvl="0"/>
            <a:r>
              <a:rPr lang="ru-RU" dirty="0" smtClean="0"/>
              <a:t>выборки</a:t>
            </a:r>
            <a:r>
              <a:rPr lang="ru-RU" dirty="0"/>
              <a:t>, как правило, содержат шумовые (нерелевантные, не относящиеся к указанным классам) элементы, другую противоречивую или ошибочную информацию, которая так или иначе попадает в обучающую выборку.</a:t>
            </a:r>
          </a:p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9776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 txBox="1">
            <a:spLocks/>
          </p:cNvSpPr>
          <p:nvPr/>
        </p:nvSpPr>
        <p:spPr>
          <a:xfrm>
            <a:off x="420916" y="2077896"/>
            <a:ext cx="11103429" cy="37446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i="1" dirty="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103869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Виды выборок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8</a:t>
            </a:fld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420916" y="1332069"/>
            <a:ext cx="1146628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Часть  размеченных документов оставляют для обучения, часть – для оценки точности метода. </a:t>
            </a:r>
          </a:p>
          <a:p>
            <a:endParaRPr lang="ru-RU" sz="2800" dirty="0"/>
          </a:p>
          <a:p>
            <a:r>
              <a:rPr lang="ru-RU" sz="2800" dirty="0" smtClean="0"/>
              <a:t>Выборка (</a:t>
            </a:r>
            <a:r>
              <a:rPr lang="en-US" sz="2800" dirty="0" smtClean="0"/>
              <a:t>dataset) </a:t>
            </a:r>
            <a:r>
              <a:rPr lang="ru-RU" sz="2800" dirty="0" smtClean="0"/>
              <a:t>делится на две части: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/>
              <a:t>Обучающая (тренировочная, </a:t>
            </a:r>
            <a:r>
              <a:rPr lang="en-US" sz="2800" dirty="0" smtClean="0"/>
              <a:t>training</a:t>
            </a:r>
            <a:r>
              <a:rPr lang="en-US" sz="2800" dirty="0"/>
              <a:t> </a:t>
            </a:r>
            <a:r>
              <a:rPr lang="en-US" sz="2800" dirty="0" smtClean="0"/>
              <a:t>set)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/>
              <a:t>Тестовая (экзаменационная, </a:t>
            </a:r>
            <a:r>
              <a:rPr lang="en-US" sz="2800" dirty="0" smtClean="0"/>
              <a:t>test set)</a:t>
            </a:r>
            <a:endParaRPr lang="ru-RU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sz="2800" dirty="0" smtClean="0"/>
          </a:p>
          <a:p>
            <a:r>
              <a:rPr lang="ru-RU" sz="2800" i="1" dirty="0" smtClean="0"/>
              <a:t>		</a:t>
            </a:r>
            <a:r>
              <a:rPr lang="en-US" sz="2800" i="1" dirty="0" smtClean="0"/>
              <a:t>N</a:t>
            </a:r>
            <a:r>
              <a:rPr lang="ru-RU" sz="2800" i="1" dirty="0" err="1"/>
              <a:t>обуч</a:t>
            </a:r>
            <a:r>
              <a:rPr lang="ru-RU" sz="2800" i="1" dirty="0"/>
              <a:t> </a:t>
            </a:r>
            <a:r>
              <a:rPr lang="en-US" sz="2800" i="1" dirty="0"/>
              <a:t>&gt; </a:t>
            </a:r>
            <a:r>
              <a:rPr lang="en-US" sz="2800" i="1" dirty="0" smtClean="0"/>
              <a:t>N</a:t>
            </a:r>
            <a:r>
              <a:rPr lang="ru-RU" sz="2800" i="1" dirty="0" smtClean="0"/>
              <a:t>тест</a:t>
            </a:r>
            <a:r>
              <a:rPr lang="en-US" sz="2800" i="1" dirty="0" smtClean="0"/>
              <a:t>(</a:t>
            </a:r>
            <a:r>
              <a:rPr lang="ru-RU" sz="2800" i="1" dirty="0" smtClean="0"/>
              <a:t>обычно 70/30</a:t>
            </a:r>
            <a:r>
              <a:rPr lang="en-US" sz="2800" i="1" dirty="0" smtClean="0"/>
              <a:t>)</a:t>
            </a:r>
            <a:endParaRPr lang="ru-RU" sz="2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9525" y="4781404"/>
            <a:ext cx="7458075" cy="149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453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 txBox="1">
            <a:spLocks/>
          </p:cNvSpPr>
          <p:nvPr/>
        </p:nvSpPr>
        <p:spPr>
          <a:xfrm>
            <a:off x="386410" y="1336025"/>
            <a:ext cx="11103429" cy="450405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i="1" dirty="0" smtClean="0"/>
              <a:t>Оценка качества с помощью </a:t>
            </a:r>
            <a:r>
              <a:rPr lang="en-US" i="1" dirty="0" smtClean="0"/>
              <a:t>k</a:t>
            </a:r>
            <a:r>
              <a:rPr lang="ru-RU" i="1" dirty="0" smtClean="0"/>
              <a:t>–кратной перекрестной проверки (</a:t>
            </a:r>
            <a:r>
              <a:rPr lang="en-US" i="1" dirty="0" smtClean="0"/>
              <a:t>k</a:t>
            </a:r>
            <a:r>
              <a:rPr lang="ru-RU" i="1" dirty="0" smtClean="0"/>
              <a:t>–</a:t>
            </a:r>
            <a:r>
              <a:rPr lang="ru-RU" i="1" dirty="0" err="1" smtClean="0"/>
              <a:t>fold</a:t>
            </a:r>
            <a:r>
              <a:rPr lang="ru-RU" i="1" dirty="0" smtClean="0"/>
              <a:t> </a:t>
            </a:r>
            <a:r>
              <a:rPr lang="ru-RU" i="1" dirty="0" err="1" smtClean="0"/>
              <a:t>cross</a:t>
            </a:r>
            <a:r>
              <a:rPr lang="ru-RU" i="1" dirty="0" smtClean="0"/>
              <a:t> </a:t>
            </a:r>
            <a:r>
              <a:rPr lang="ru-RU" i="1" dirty="0" err="1" smtClean="0"/>
              <a:t>validation</a:t>
            </a:r>
            <a:r>
              <a:rPr lang="ru-RU" i="1" dirty="0" smtClean="0"/>
              <a:t>)</a:t>
            </a:r>
            <a:r>
              <a:rPr lang="en-US" dirty="0"/>
              <a:t> </a:t>
            </a:r>
            <a:endParaRPr lang="ru-RU" dirty="0" smtClean="0"/>
          </a:p>
          <a:p>
            <a:endParaRPr lang="ru-RU" dirty="0"/>
          </a:p>
          <a:p>
            <a:endParaRPr lang="en-US" dirty="0" smtClean="0"/>
          </a:p>
          <a:p>
            <a:endParaRPr lang="ru-RU" i="1" dirty="0" smtClean="0"/>
          </a:p>
          <a:p>
            <a:endParaRPr lang="ru-RU" i="1" dirty="0"/>
          </a:p>
          <a:p>
            <a:endParaRPr lang="ru-RU" i="1" dirty="0" smtClean="0"/>
          </a:p>
          <a:p>
            <a:r>
              <a:rPr lang="ru-RU" i="1" dirty="0" smtClean="0"/>
              <a:t>Оценка </a:t>
            </a:r>
            <a:r>
              <a:rPr lang="ru-RU" i="1" dirty="0"/>
              <a:t>качества с помощью скользящего контроля (или «метод складного ножа», «</a:t>
            </a:r>
            <a:r>
              <a:rPr lang="en-US" i="1" dirty="0"/>
              <a:t>Jackknife</a:t>
            </a:r>
            <a:r>
              <a:rPr lang="ru-RU" i="1" dirty="0"/>
              <a:t>»)</a:t>
            </a:r>
            <a:r>
              <a:rPr lang="en-US" i="1" dirty="0"/>
              <a:t> – </a:t>
            </a:r>
            <a:r>
              <a:rPr lang="ru-RU" i="1" dirty="0"/>
              <a:t>для небольших </a:t>
            </a:r>
            <a:r>
              <a:rPr lang="ru-RU" i="1" dirty="0" smtClean="0"/>
              <a:t>выборок</a:t>
            </a:r>
            <a:r>
              <a:rPr lang="en-US" i="1" dirty="0"/>
              <a:t> </a:t>
            </a:r>
            <a:endParaRPr lang="ru-RU" dirty="0" smtClean="0"/>
          </a:p>
          <a:p>
            <a:r>
              <a:rPr lang="en-US" dirty="0" smtClean="0"/>
              <a:t>Bootstrap </a:t>
            </a:r>
            <a:r>
              <a:rPr lang="en-US" dirty="0"/>
              <a:t>– </a:t>
            </a:r>
            <a:r>
              <a:rPr lang="ru-RU" dirty="0"/>
              <a:t>имитация статистического выбора. Суть  метода заключается в формировании множества </a:t>
            </a:r>
            <a:r>
              <a:rPr lang="ru-RU" dirty="0" smtClean="0"/>
              <a:t>выборок </a:t>
            </a:r>
            <a:r>
              <a:rPr lang="ru-RU" dirty="0"/>
              <a:t>на основе случайного выбора с </a:t>
            </a:r>
            <a:r>
              <a:rPr lang="ru-RU" dirty="0" smtClean="0"/>
              <a:t>повторениями.</a:t>
            </a:r>
            <a:endParaRPr lang="ru-RU" dirty="0"/>
          </a:p>
          <a:p>
            <a:endParaRPr lang="ru-RU" i="1" dirty="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103869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Оценка </a:t>
            </a:r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качества классификации </a:t>
            </a:r>
            <a:r>
              <a:rPr lang="ru-RU" sz="3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в задачах </a:t>
            </a:r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Data Mining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9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2377" y="1787195"/>
            <a:ext cx="7000875" cy="216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473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184" y="103869"/>
            <a:ext cx="11745593" cy="694418"/>
          </a:xfrm>
        </p:spPr>
        <p:txBody>
          <a:bodyPr>
            <a:noAutofit/>
          </a:bodyPr>
          <a:lstStyle/>
          <a:p>
            <a:r>
              <a:rPr lang="ru-RU" sz="3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Оценка </a:t>
            </a:r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качества классификации </a:t>
            </a:r>
            <a:r>
              <a:rPr lang="ru-RU" sz="3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в задачах </a:t>
            </a:r>
            <a:r>
              <a:rPr lang="en-US" sz="3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Text </a:t>
            </a:r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Mining (2)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10</a:t>
            </a:fld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420915" y="815212"/>
            <a:ext cx="113501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Ошибка классификации – несовпадение метки, назначенной классификатором с меткой, назначенной экспертом (учителем).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14184" y="2037350"/>
                <a:ext cx="5950859" cy="40509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400" dirty="0" smtClean="0"/>
                  <a:t>Точность (правильность, аккуратность) </a:t>
                </a:r>
                <a:r>
                  <a:rPr lang="en-US" sz="2400" dirty="0" smtClean="0"/>
                  <a:t>Accuracy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𝑃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𝑁</m:t>
                        </m:r>
                      </m:den>
                    </m:f>
                    <m:r>
                      <a:rPr lang="ru-RU" sz="2400" b="0" i="0" smtClean="0">
                        <a:latin typeface="Cambria Math"/>
                      </a:rPr>
                      <m:t> </m:t>
                    </m:r>
                  </m:oMath>
                </a14:m>
                <a:endParaRPr lang="en-US" sz="2400" dirty="0" smtClean="0"/>
              </a:p>
              <a:p>
                <a:endParaRPr lang="ru-RU" sz="2400" dirty="0" smtClean="0"/>
              </a:p>
              <a:p>
                <a:endParaRPr lang="en-US" sz="2400" dirty="0" smtClean="0"/>
              </a:p>
              <a:p>
                <a:r>
                  <a:rPr lang="ru-RU" sz="2400" b="0" dirty="0" smtClean="0"/>
                  <a:t>Точность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𝑃𝑟𝑒𝑐𝑖𝑠𝑖𝑜𝑛</m:t>
                    </m:r>
                    <m:r>
                      <a:rPr lang="en-US" sz="2400" b="0" i="1" smtClean="0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𝑇𝑃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𝑇𝑃</m:t>
                        </m:r>
                        <m:r>
                          <a:rPr lang="en-US" sz="2400" b="0" i="1" smtClean="0">
                            <a:latin typeface="Cambria Math"/>
                          </a:rPr>
                          <m:t>+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𝐹𝑃</m:t>
                        </m:r>
                      </m:den>
                    </m:f>
                  </m:oMath>
                </a14:m>
                <a:endParaRPr lang="en-US" sz="2400" dirty="0" smtClean="0"/>
              </a:p>
              <a:p>
                <a:endParaRPr lang="en-US" sz="2400" dirty="0"/>
              </a:p>
              <a:p>
                <a:r>
                  <a:rPr lang="ru-RU" sz="2400" dirty="0" smtClean="0"/>
                  <a:t>Полнота </a:t>
                </a:r>
                <a:r>
                  <a:rPr lang="en-US" sz="2400" dirty="0" smtClean="0"/>
                  <a:t>Recall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𝑇𝑃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𝑇𝑃</m:t>
                        </m:r>
                        <m:r>
                          <a:rPr lang="en-US" sz="2400" i="1">
                            <a:latin typeface="Cambria Math"/>
                          </a:rPr>
                          <m:t>+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𝐹𝑁</m:t>
                        </m:r>
                      </m:den>
                    </m:f>
                  </m:oMath>
                </a14:m>
                <a:endParaRPr lang="en-US" sz="2400" dirty="0" smtClean="0"/>
              </a:p>
              <a:p>
                <a:endParaRPr lang="en-US" sz="2400" dirty="0"/>
              </a:p>
              <a:p>
                <a:r>
                  <a:rPr lang="en-US" sz="2400" dirty="0" smtClean="0"/>
                  <a:t>F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/>
                      </a:rPr>
                      <m:t>−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/>
                      </a:rPr>
                      <m:t>measure</m:t>
                    </m:r>
                    <m:r>
                      <a:rPr lang="en-US" sz="2400" i="1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2(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𝑃𝑟𝑒𝑐𝑖𝑠𝑖𝑜𝑛</m:t>
                        </m:r>
                        <m:r>
                          <a:rPr lang="en-US" sz="2400" b="0" i="1" smtClean="0">
                            <a:latin typeface="Cambria Math"/>
                          </a:rPr>
                          <m:t>∗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𝑅𝑒𝑐𝑎𝑙𝑙</m:t>
                        </m:r>
                        <m:r>
                          <a:rPr lang="en-US" sz="2400" b="0" i="1" smtClean="0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𝑃𝑟𝑒𝑐𝑖𝑠𝑖𝑜𝑛</m:t>
                        </m:r>
                        <m:r>
                          <a:rPr lang="en-US" sz="2400" b="0" i="1" smtClean="0">
                            <a:latin typeface="Cambria Math"/>
                          </a:rPr>
                          <m:t>+</m:t>
                        </m:r>
                        <m:r>
                          <a:rPr lang="en-US" sz="2400" i="1">
                            <a:latin typeface="Cambria Math"/>
                          </a:rPr>
                          <m:t>𝑅𝑒𝑐𝑎𝑙𝑙</m:t>
                        </m:r>
                      </m:den>
                    </m:f>
                  </m:oMath>
                </a14:m>
                <a:endParaRPr lang="ru-RU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184" y="2037350"/>
                <a:ext cx="5950859" cy="4050981"/>
              </a:xfrm>
              <a:prstGeom prst="rect">
                <a:avLst/>
              </a:prstGeom>
              <a:blipFill rotWithShape="0">
                <a:blip r:embed="rId2"/>
                <a:stretch>
                  <a:fillRect l="-1537" t="-1203" b="-60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710747"/>
              </p:ext>
            </p:extLst>
          </p:nvPr>
        </p:nvGraphicFramePr>
        <p:xfrm>
          <a:off x="5598543" y="3549625"/>
          <a:ext cx="6041918" cy="1850143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940944"/>
                <a:gridCol w="2064373"/>
                <a:gridCol w="2036601"/>
              </a:tblGrid>
              <a:tr h="367930">
                <a:tc>
                  <a:txBody>
                    <a:bodyPr/>
                    <a:lstStyle/>
                    <a:p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Оценка эксперта</a:t>
                      </a:r>
                      <a:endParaRPr lang="ru-RU" sz="18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512474">
                <a:tc>
                  <a:txBody>
                    <a:bodyPr/>
                    <a:lstStyle/>
                    <a:p>
                      <a:r>
                        <a:rPr lang="ru-RU" dirty="0" smtClean="0"/>
                        <a:t>Оценка </a:t>
                      </a:r>
                    </a:p>
                    <a:p>
                      <a:r>
                        <a:rPr lang="ru-RU" dirty="0" smtClean="0"/>
                        <a:t>классификатора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Положительная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Отрицательная</a:t>
                      </a:r>
                      <a:endParaRPr lang="ru-RU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6793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Положительная</a:t>
                      </a:r>
                      <a:endParaRPr lang="ru-RU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TP</a:t>
                      </a:r>
                      <a:endParaRPr lang="ru-RU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FP</a:t>
                      </a:r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74203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Отрицательная</a:t>
                      </a:r>
                      <a:endParaRPr lang="ru-RU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FN</a:t>
                      </a:r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</a:t>
                      </a:r>
                      <a:r>
                        <a:rPr lang="en-US" baseline="0" dirty="0" smtClean="0"/>
                        <a:t>N</a:t>
                      </a:r>
                      <a:endParaRPr lang="ru-RU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371775" y="1884705"/>
            <a:ext cx="50509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P- </a:t>
            </a:r>
            <a:r>
              <a:rPr lang="ru-RU" dirty="0" smtClean="0"/>
              <a:t>количество объектов, по которым классификатор принял правильное решение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6461186" y="3180293"/>
            <a:ext cx="4137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Матрица неточностей (</a:t>
            </a:r>
            <a:r>
              <a:rPr lang="en-US" dirty="0" smtClean="0"/>
              <a:t>Confusion matrix</a:t>
            </a:r>
            <a:r>
              <a:rPr lang="ru-RU" dirty="0" smtClean="0"/>
              <a:t>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0715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1192" y="0"/>
            <a:ext cx="10972800" cy="682894"/>
          </a:xfrm>
        </p:spPr>
        <p:txBody>
          <a:bodyPr>
            <a:normAutofit fontScale="90000"/>
          </a:bodyPr>
          <a:lstStyle/>
          <a:p>
            <a:r>
              <a:rPr lang="ru-RU" sz="3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Матрица</a:t>
            </a:r>
            <a:r>
              <a:rPr lang="ru-RU" dirty="0" smtClean="0"/>
              <a:t> </a:t>
            </a:r>
            <a:r>
              <a:rPr lang="ru-RU" sz="3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неточностей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316750" y="1017068"/>
                <a:ext cx="3625970" cy="3798075"/>
              </a:xfrm>
            </p:spPr>
            <p:txBody>
              <a:bodyPr>
                <a:normAutofit fontScale="70000" lnSpcReduction="20000"/>
              </a:bodyPr>
              <a:lstStyle/>
              <a:p>
                <a:pPr marL="0" indent="0">
                  <a:buNone/>
                </a:pPr>
                <a:r>
                  <a:rPr lang="en-US" dirty="0" smtClean="0"/>
                  <a:t>Precision</a:t>
                </a:r>
                <a:r>
                  <a:rPr lang="en-US" baseline="-25000" dirty="0" err="1" smtClean="0"/>
                  <a:t>k</a:t>
                </a:r>
                <a:r>
                  <a:rPr lang="en-US" dirty="0" smtClean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baseline="-25000" smtClean="0">
                            <a:latin typeface="Cambria Math" panose="02040503050406030204" pitchFamily="18" charset="0"/>
                          </a:rPr>
                          <m:t>𝑘𝑘</m:t>
                        </m:r>
                      </m:num>
                      <m:den>
                        <m:nary>
                          <m:naryPr>
                            <m:chr m:val="∑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  <m:r>
                              <a:rPr lang="en-US" i="1" baseline="-2500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b="0" i="1" baseline="-2500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nary>
                      </m:den>
                    </m:f>
                  </m:oMath>
                </a14:m>
                <a:r>
                  <a:rPr lang="en-US" dirty="0" smtClean="0"/>
                  <a:t> </a:t>
                </a:r>
              </a:p>
              <a:p>
                <a:pPr marL="0" indent="0">
                  <a:buNone/>
                </a:pPr>
                <a:r>
                  <a:rPr lang="en-US" dirty="0" err="1" smtClean="0"/>
                  <a:t>Recall</a:t>
                </a:r>
                <a:r>
                  <a:rPr lang="en-US" baseline="-25000" dirty="0" err="1" smtClean="0"/>
                  <a:t>k</a:t>
                </a:r>
                <a:r>
                  <a:rPr lang="en-US" dirty="0" smtClean="0"/>
                  <a:t> </a:t>
                </a:r>
                <a:r>
                  <a:rPr lang="en-US" dirty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i="1" baseline="-25000">
                            <a:latin typeface="Cambria Math" panose="02040503050406030204" pitchFamily="18" charset="0"/>
                          </a:rPr>
                          <m:t>𝑘𝑘</m:t>
                        </m:r>
                      </m:num>
                      <m:den>
                        <m:nary>
                          <m:naryPr>
                            <m:chr m:val="∑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  <m:r>
                              <a:rPr lang="en-US" i="1" baseline="-2500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b="0" i="1" baseline="-25000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nary>
                      </m:den>
                    </m:f>
                  </m:oMath>
                </a14:m>
                <a:r>
                  <a:rPr lang="en-US" dirty="0"/>
                  <a:t> </a:t>
                </a:r>
                <a:endParaRPr lang="ru-RU" dirty="0"/>
              </a:p>
              <a:p>
                <a:pPr marL="0" indent="0">
                  <a:buNone/>
                </a:pPr>
                <a:endParaRPr lang="en-US" sz="2800" dirty="0" smtClean="0"/>
              </a:p>
              <a:p>
                <a:pPr marL="0" indent="0">
                  <a:buNone/>
                </a:pPr>
                <a:r>
                  <a:rPr lang="ru-RU" sz="2800" dirty="0" smtClean="0"/>
                  <a:t>Точность классификатора = среднее его точности по всем классам </a:t>
                </a:r>
                <a:r>
                  <a:rPr lang="en-US" sz="2800" dirty="0" smtClean="0"/>
                  <a:t>k (macro average)</a:t>
                </a:r>
              </a:p>
              <a:p>
                <a:pPr marL="0" indent="0">
                  <a:buNone/>
                </a:pPr>
                <a:endParaRPr lang="en-US" sz="2800" dirty="0"/>
              </a:p>
              <a:p>
                <a:pPr marL="0" indent="0">
                  <a:buNone/>
                </a:pPr>
                <a:r>
                  <a:rPr lang="en-US" sz="2800" dirty="0" smtClean="0"/>
                  <a:t>Micro average Precision: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sz="18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𝑇𝑃</m:t>
                            </m:r>
                          </m:e>
                        </m:nary>
                        <m:r>
                          <a:rPr lang="en-US" sz="1800" b="0" i="1" baseline="-25000" smtClean="0">
                            <a:latin typeface="Cambria Math" panose="02040503050406030204" pitchFamily="18" charset="0"/>
                          </a:rPr>
                          <m:t>𝑖</m:t>
                        </m:r>
                      </m:num>
                      <m:den>
                        <m:nary>
                          <m:naryPr>
                            <m:chr m:val="∑"/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sz="18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sz="180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𝑇𝑃</m:t>
                                </m:r>
                              </m:e>
                              <m:sub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nary>
                              <m:naryPr>
                                <m:chr m:val="∑"/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23"/>
                                  </m:rPr>
                                  <a:rPr lang="en-US" sz="18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sz="1800" i="1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sub>
                              <m:sup>
                                <m:r>
                                  <a:rPr lang="en-US" sz="18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  <m:e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𝐹𝑁</m:t>
                                </m:r>
                              </m:e>
                            </m:nary>
                          </m:e>
                        </m:nary>
                        <m:r>
                          <a:rPr lang="en-US" sz="1800" i="1" baseline="-2500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1800" b="0" i="1" baseline="-25000" smtClean="0">
                            <a:latin typeface="Cambria Math" panose="02040503050406030204" pitchFamily="18" charset="0"/>
                          </a:rPr>
                          <m:t>  </m:t>
                        </m:r>
                      </m:den>
                    </m:f>
                  </m:oMath>
                </a14:m>
                <a:r>
                  <a:rPr lang="en-US" sz="1800" dirty="0"/>
                  <a:t> </a:t>
                </a:r>
                <a:endParaRPr lang="en-US" sz="1800" dirty="0" smtClean="0"/>
              </a:p>
              <a:p>
                <a:pPr marL="0" indent="0">
                  <a:buNone/>
                </a:pPr>
                <a:endParaRPr lang="en-US" sz="1800" dirty="0"/>
              </a:p>
              <a:p>
                <a:pPr marL="0" indent="0">
                  <a:buNone/>
                </a:pPr>
                <a:r>
                  <a:rPr lang="ru-RU" sz="1800" dirty="0" smtClean="0"/>
                  <a:t>Аналогично – другие показатели по </a:t>
                </a:r>
                <a:r>
                  <a:rPr lang="en-US" sz="1800" dirty="0" smtClean="0"/>
                  <a:t>micro-</a:t>
                </a:r>
                <a:r>
                  <a:rPr lang="en-US" sz="1800" dirty="0" err="1" smtClean="0"/>
                  <a:t>ec</a:t>
                </a:r>
                <a:r>
                  <a:rPr lang="en-US" sz="1800" dirty="0" smtClean="0"/>
                  <a:t>	</a:t>
                </a:r>
                <a:endParaRPr lang="ru-RU" sz="1800" dirty="0"/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endParaRPr lang="en-US" sz="2800" dirty="0" smtClean="0"/>
              </a:p>
              <a:p>
                <a:pPr marL="0" indent="0">
                  <a:buNone/>
                </a:pPr>
                <a:endParaRPr lang="en-US" sz="2800" dirty="0"/>
              </a:p>
              <a:p>
                <a:pPr marL="0" indent="0">
                  <a:buNone/>
                </a:pPr>
                <a:endParaRPr lang="ru-RU" sz="28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16750" y="1017068"/>
                <a:ext cx="3625970" cy="3798075"/>
              </a:xfrm>
              <a:blipFill rotWithShape="0">
                <a:blip r:embed="rId2"/>
                <a:stretch>
                  <a:fillRect l="-3697" t="-128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11</a:t>
            </a:fld>
            <a:endParaRPr lang="ru-RU"/>
          </a:p>
        </p:txBody>
      </p:sp>
      <p:pic>
        <p:nvPicPr>
          <p:cNvPr id="14338" name="Picture 2" descr="ÐÐ°ÑÑÐ¸ÑÐ° Ð½ÐµÑÐ¾ÑÐ½Ð¾ÑÑÐµÐ¹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2720" y="805459"/>
            <a:ext cx="7153275" cy="473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11192" y="5894294"/>
            <a:ext cx="31804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Несбалансированная выборка</a:t>
            </a:r>
            <a:endParaRPr lang="ru-RU" dirty="0"/>
          </a:p>
        </p:txBody>
      </p:sp>
      <p:cxnSp>
        <p:nvCxnSpPr>
          <p:cNvPr id="8" name="Прямая со стрелкой 7"/>
          <p:cNvCxnSpPr/>
          <p:nvPr/>
        </p:nvCxnSpPr>
        <p:spPr>
          <a:xfrm flipV="1">
            <a:off x="1949569" y="5184475"/>
            <a:ext cx="1993151" cy="7098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3466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1192" y="0"/>
            <a:ext cx="10972800" cy="682894"/>
          </a:xfrm>
        </p:spPr>
        <p:txBody>
          <a:bodyPr>
            <a:norm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Несбалансированные выборки 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6749" y="1017068"/>
            <a:ext cx="11067243" cy="416740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Несбалансированная выборка (</a:t>
            </a:r>
            <a:r>
              <a:rPr lang="en-US" dirty="0"/>
              <a:t>Unbalances sample</a:t>
            </a:r>
            <a:r>
              <a:rPr lang="ru-RU" dirty="0"/>
              <a:t>) – количество объектов каждого класса очень сильно разнится</a:t>
            </a:r>
            <a:r>
              <a:rPr lang="ru-RU" dirty="0" smtClean="0"/>
              <a:t>.</a:t>
            </a:r>
            <a:r>
              <a:rPr lang="en-US" dirty="0" smtClean="0"/>
              <a:t> </a:t>
            </a:r>
          </a:p>
          <a:p>
            <a:r>
              <a:rPr lang="ru-RU" sz="2400" dirty="0" smtClean="0"/>
              <a:t>Низкая точность классификации у малых классов</a:t>
            </a:r>
          </a:p>
          <a:p>
            <a:r>
              <a:rPr lang="ru-RU" sz="2400" dirty="0" smtClean="0"/>
              <a:t>Часто классификатору бывает выгодно объекты всех малых классов приписать к самому большому и не обучаться на малых.</a:t>
            </a:r>
            <a:endParaRPr lang="en-US" sz="2400" dirty="0" smtClean="0"/>
          </a:p>
          <a:p>
            <a:endParaRPr lang="ru-RU" sz="2400" dirty="0" smtClean="0"/>
          </a:p>
          <a:p>
            <a:pPr marL="0" indent="0">
              <a:buNone/>
            </a:pPr>
            <a:r>
              <a:rPr lang="ru-RU" dirty="0" smtClean="0"/>
              <a:t> Нужно приводить к сбалансированному виду – </a:t>
            </a:r>
          </a:p>
          <a:p>
            <a:r>
              <a:rPr lang="en-US" sz="2400" dirty="0" smtClean="0"/>
              <a:t>Oversampling – </a:t>
            </a:r>
            <a:r>
              <a:rPr lang="ru-RU" sz="2400" dirty="0" smtClean="0"/>
              <a:t>дублирование объектов малых классов</a:t>
            </a:r>
            <a:endParaRPr lang="ru-RU" sz="2400" dirty="0"/>
          </a:p>
          <a:p>
            <a:r>
              <a:rPr lang="en-US" sz="2400" dirty="0" err="1"/>
              <a:t>Undersampling</a:t>
            </a:r>
            <a:r>
              <a:rPr lang="en-US" sz="2400" dirty="0"/>
              <a:t> – </a:t>
            </a:r>
            <a:r>
              <a:rPr lang="ru-RU" sz="2400" dirty="0"/>
              <a:t>удаление объектов из больших классов</a:t>
            </a:r>
          </a:p>
          <a:p>
            <a:r>
              <a:rPr lang="en-US" sz="2400" dirty="0"/>
              <a:t>SMOTE (Synthetic Minority Over-sampling Technique) – </a:t>
            </a:r>
            <a:r>
              <a:rPr lang="ru-RU" sz="2400" dirty="0"/>
              <a:t>создание искусственных объектов малых классов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7431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-182562"/>
            <a:ext cx="10972800" cy="1143000"/>
          </a:xfrm>
        </p:spPr>
        <p:txBody>
          <a:bodyPr/>
          <a:lstStyle/>
          <a:p>
            <a:r>
              <a:rPr lang="ru-RU" dirty="0" smtClean="0"/>
              <a:t>Несбалансированные выборки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13</a:t>
            </a:fld>
            <a:endParaRPr lang="ru-RU"/>
          </a:p>
        </p:txBody>
      </p:sp>
      <p:pic>
        <p:nvPicPr>
          <p:cNvPr id="6" name="Рисунок 5"/>
          <p:cNvPicPr/>
          <p:nvPr/>
        </p:nvPicPr>
        <p:blipFill rotWithShape="1">
          <a:blip r:embed="rId2"/>
          <a:srcRect l="1608" t="2267" r="66500" b="2361"/>
          <a:stretch/>
        </p:blipFill>
        <p:spPr>
          <a:xfrm>
            <a:off x="224287" y="3922024"/>
            <a:ext cx="2441275" cy="2434339"/>
          </a:xfrm>
          <a:prstGeom prst="rect">
            <a:avLst/>
          </a:prstGeom>
        </p:spPr>
      </p:pic>
      <p:pic>
        <p:nvPicPr>
          <p:cNvPr id="7" name="Рисунок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11" y="960438"/>
            <a:ext cx="4430555" cy="2891574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727275" y="960438"/>
                <a:ext cx="6262778" cy="51931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 smtClean="0"/>
                  <a:t>Несбалансированные выборки (</a:t>
                </a:r>
                <a:r>
                  <a:rPr lang="en-US" dirty="0"/>
                  <a:t>Imbalanced </a:t>
                </a:r>
                <a:r>
                  <a:rPr lang="en-US" dirty="0" smtClean="0"/>
                  <a:t>Data</a:t>
                </a:r>
                <a:r>
                  <a:rPr lang="ru-RU" dirty="0" smtClean="0"/>
                  <a:t>) – выборки, в которых количество объектов в классах очень сильно разнится.</a:t>
                </a:r>
              </a:p>
              <a:p>
                <a:r>
                  <a:rPr lang="ru-RU" dirty="0" smtClean="0"/>
                  <a:t>Классы, </a:t>
                </a:r>
                <a:r>
                  <a:rPr lang="ru-RU" dirty="0" err="1" smtClean="0"/>
                  <a:t>бОльшие</a:t>
                </a:r>
                <a:r>
                  <a:rPr lang="ru-RU" dirty="0" smtClean="0"/>
                  <a:t> по объему – мажоритарные, классы малых объемов – миноритарные.</a:t>
                </a:r>
              </a:p>
              <a:p>
                <a:r>
                  <a:rPr lang="ru-RU" dirty="0" smtClean="0"/>
                  <a:t>Следствия: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ru-RU" dirty="0" smtClean="0"/>
                  <a:t>Неравномерное обучение на разных классах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ru-RU" dirty="0" smtClean="0"/>
                  <a:t>Плохое распознавание объектов малых классов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ru-RU" dirty="0" smtClean="0"/>
                  <a:t>Нельзя использовать </a:t>
                </a:r>
                <a:r>
                  <a:rPr lang="en-US" dirty="0" smtClean="0"/>
                  <a:t>Accuracy</a:t>
                </a:r>
                <a:endParaRPr lang="ru-RU" dirty="0" smtClean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ru-RU" dirty="0" smtClean="0"/>
                  <a:t>Выгоднее </a:t>
                </a:r>
                <a:r>
                  <a:rPr lang="ru-RU" dirty="0"/>
                  <a:t>отнести все объекты к мажоритарному классу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ru-RU" dirty="0" smtClean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ru-RU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K1 = 10 </a:t>
                </a:r>
                <a:r>
                  <a:rPr lang="ru-RU" dirty="0" smtClean="0"/>
                  <a:t>объектов</a:t>
                </a:r>
                <a:r>
                  <a:rPr lang="en-US" dirty="0" smtClean="0"/>
                  <a:t>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K2 = 100</a:t>
                </a:r>
                <a:r>
                  <a:rPr lang="ru-RU" dirty="0" smtClean="0"/>
                  <a:t> объектов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ru-RU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r>
                  <a:rPr lang="ru-RU" dirty="0" smtClean="0"/>
                  <a:t> </a:t>
                </a:r>
                <a:r>
                  <a:rPr lang="en-US" dirty="0"/>
                  <a:t>Accuracy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i="1">
                            <a:latin typeface="Cambria Math"/>
                          </a:rPr>
                          <m:t>𝑃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𝑇𝑁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𝑁</m:t>
                        </m:r>
                      </m:den>
                    </m:f>
                    <m:r>
                      <a:rPr lang="ru-RU">
                        <a:latin typeface="Cambria Math"/>
                      </a:rPr>
                      <m:t> </m:t>
                    </m:r>
                  </m:oMath>
                </a14:m>
                <a:endParaRPr lang="en-US" dirty="0"/>
              </a:p>
              <a:p>
                <a:r>
                  <a:rPr lang="ru-RU" dirty="0" smtClean="0"/>
                  <a:t>	</a:t>
                </a:r>
                <a:endParaRPr lang="ru-RU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7275" y="960438"/>
                <a:ext cx="6262778" cy="5193153"/>
              </a:xfrm>
              <a:prstGeom prst="rect">
                <a:avLst/>
              </a:prstGeom>
              <a:blipFill rotWithShape="0">
                <a:blip r:embed="rId4"/>
                <a:stretch>
                  <a:fillRect l="-778" t="-70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0173498"/>
              </p:ext>
            </p:extLst>
          </p:nvPr>
        </p:nvGraphicFramePr>
        <p:xfrm>
          <a:off x="7573992" y="4059314"/>
          <a:ext cx="3226280" cy="20897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4091"/>
                <a:gridCol w="983243"/>
                <a:gridCol w="958946"/>
              </a:tblGrid>
              <a:tr h="941764"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Эксперт:</a:t>
                      </a:r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Модель: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K1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K</a:t>
                      </a:r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</a:tr>
              <a:tr h="573992">
                <a:tc>
                  <a:txBody>
                    <a:bodyPr/>
                    <a:lstStyle/>
                    <a:p>
                      <a:r>
                        <a:rPr lang="en-US" dirty="0" smtClean="0"/>
                        <a:t>K1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16</a:t>
                      </a:r>
                      <a:endParaRPr lang="ru-RU" dirty="0"/>
                    </a:p>
                  </a:txBody>
                  <a:tcPr/>
                </a:tc>
              </a:tr>
              <a:tr h="573992">
                <a:tc>
                  <a:txBody>
                    <a:bodyPr/>
                    <a:lstStyle/>
                    <a:p>
                      <a:r>
                        <a:rPr lang="en-US" dirty="0" smtClean="0"/>
                        <a:t>K</a:t>
                      </a:r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84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4622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Oversampling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Random Over Samper </a:t>
            </a:r>
          </a:p>
          <a:p>
            <a:r>
              <a:rPr lang="en-US" dirty="0" smtClean="0"/>
              <a:t>SMOTE –</a:t>
            </a:r>
            <a:r>
              <a:rPr lang="ru-RU" dirty="0"/>
              <a:t> </a:t>
            </a:r>
            <a:r>
              <a:rPr lang="ru-RU" sz="2800" dirty="0"/>
              <a:t>Находит n ближайших соседей, для каждого миноритарного объекта. «Соединяет» их линиями и случайным образом создает новые объекты на этих линиях</a:t>
            </a:r>
            <a:r>
              <a:rPr lang="ru-RU" sz="2800" dirty="0" smtClean="0"/>
              <a:t>.</a:t>
            </a:r>
          </a:p>
          <a:p>
            <a:r>
              <a:rPr lang="en-US" dirty="0" smtClean="0"/>
              <a:t>ADASYN</a:t>
            </a:r>
            <a:r>
              <a:rPr lang="ru-RU" dirty="0"/>
              <a:t> - </a:t>
            </a:r>
            <a:r>
              <a:rPr lang="ru-RU" sz="2800" dirty="0"/>
              <a:t>вместо линейной генерации объектов, добавляется некоторый шум, позволяющий создать нелинейную зависимость между родителем и синтезированным объектом</a:t>
            </a:r>
            <a:endParaRPr lang="en-US" sz="2800" dirty="0"/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5262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5093" y="51768"/>
            <a:ext cx="10972800" cy="1143000"/>
          </a:xfrm>
        </p:spPr>
        <p:txBody>
          <a:bodyPr/>
          <a:lstStyle/>
          <a:p>
            <a:r>
              <a:rPr lang="en-US" dirty="0" err="1" smtClean="0"/>
              <a:t>Undersampling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291101"/>
                <a:ext cx="10972800" cy="4525963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 smtClean="0"/>
                  <a:t>Random Under Sampler</a:t>
                </a:r>
              </a:p>
              <a:p>
                <a:r>
                  <a:rPr lang="en-US" dirty="0" err="1" smtClean="0"/>
                  <a:t>Tomek</a:t>
                </a:r>
                <a:r>
                  <a:rPr lang="en-US" dirty="0" smtClean="0"/>
                  <a:t> Links</a:t>
                </a:r>
                <a:r>
                  <a:rPr lang="ru-RU" dirty="0" smtClean="0"/>
                  <a:t> </a:t>
                </a:r>
                <a:r>
                  <a:rPr lang="ru-RU" sz="2100" dirty="0" smtClean="0"/>
                  <a:t>-</a:t>
                </a:r>
                <a:r>
                  <a:rPr lang="en-US" sz="2100" dirty="0" smtClean="0"/>
                  <a:t> </a:t>
                </a:r>
                <a:r>
                  <a:rPr lang="ru-RU" sz="2100" dirty="0" smtClean="0"/>
                  <a:t>Пара</a:t>
                </a:r>
                <a:r>
                  <a:rPr lang="ru-RU" sz="2100" dirty="0"/>
                  <a:t> (</a:t>
                </a:r>
                <a:r>
                  <a:rPr lang="ru-RU" sz="2100" dirty="0" err="1" smtClean="0"/>
                  <a:t>E</a:t>
                </a:r>
                <a:r>
                  <a:rPr lang="ru-RU" sz="1500" dirty="0" err="1" smtClean="0"/>
                  <a:t>i</a:t>
                </a:r>
                <a:r>
                  <a:rPr lang="ru-RU" sz="2100" dirty="0" err="1" smtClean="0"/>
                  <a:t>,E</a:t>
                </a:r>
                <a:r>
                  <a:rPr lang="ru-RU" sz="1500" dirty="0" err="1" smtClean="0"/>
                  <a:t>j</a:t>
                </a:r>
                <a:r>
                  <a:rPr lang="ru-RU" sz="2100" dirty="0" smtClean="0"/>
                  <a:t>)</a:t>
                </a:r>
                <a:r>
                  <a:rPr lang="en-US" sz="2100" dirty="0" smtClean="0"/>
                  <a:t> </a:t>
                </a:r>
                <a:r>
                  <a:rPr lang="ru-RU" sz="2100" dirty="0" smtClean="0"/>
                  <a:t>называется связью </a:t>
                </a:r>
                <a:r>
                  <a:rPr lang="ru-RU" sz="2100" dirty="0" err="1" smtClean="0"/>
                  <a:t>Томека</a:t>
                </a:r>
                <a:r>
                  <a:rPr lang="ru-RU" sz="2100" dirty="0" smtClean="0"/>
                  <a:t>, если</a:t>
                </a:r>
                <a14:m>
                  <m:oMath xmlns:m="http://schemas.openxmlformats.org/officeDocument/2006/math">
                    <m:r>
                      <a:rPr lang="ru-RU" sz="21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100" b="0" i="0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ru-RU" sz="21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ru-RU" sz="2100" i="1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sz="210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  <m:d>
                              <m:dPr>
                                <m:ctrlPr>
                                  <a:rPr lang="ru-RU" sz="21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ru-RU" sz="21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100" i="1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en-US" sz="2100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ru-RU" sz="2100" i="1"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sSub>
                                  <m:sSubPr>
                                    <m:ctrlPr>
                                      <a:rPr lang="ru-RU" sz="21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100" i="1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en-US" sz="2100" i="1">
                                        <a:latin typeface="Cambria Math" panose="02040503050406030204" pitchFamily="18" charset="0"/>
                                      </a:rPr>
                                      <m:t>𝑙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ru-RU" sz="2100" i="1">
                                <a:latin typeface="Cambria Math" panose="02040503050406030204" pitchFamily="18" charset="0"/>
                              </a:rPr>
                              <m:t>&lt;</m:t>
                            </m:r>
                            <m:r>
                              <a:rPr lang="en-US" sz="210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  <m:d>
                              <m:dPr>
                                <m:ctrlPr>
                                  <a:rPr lang="ru-RU" sz="21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ru-RU" sz="21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100" i="1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en-US" sz="2100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ru-RU" sz="2100" i="1"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sSub>
                                  <m:sSubPr>
                                    <m:ctrlPr>
                                      <a:rPr lang="ru-RU" sz="21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100" i="1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en-US" sz="2100" i="1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en-US" sz="210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  <m:e>
                            <m:r>
                              <a:rPr lang="en-US" sz="210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  <m:d>
                              <m:dPr>
                                <m:ctrlPr>
                                  <a:rPr lang="ru-RU" sz="21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ru-RU" sz="21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100" i="1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en-US" sz="2100" i="1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  <m:r>
                                  <a:rPr lang="ru-RU" sz="2100" i="1"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sSub>
                                  <m:sSubPr>
                                    <m:ctrlPr>
                                      <a:rPr lang="ru-RU" sz="21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100" i="1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en-US" sz="2100" i="1">
                                        <a:latin typeface="Cambria Math" panose="02040503050406030204" pitchFamily="18" charset="0"/>
                                      </a:rPr>
                                      <m:t>𝑙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ru-RU" sz="2100" i="1">
                                <a:latin typeface="Cambria Math" panose="02040503050406030204" pitchFamily="18" charset="0"/>
                              </a:rPr>
                              <m:t>&lt; </m:t>
                            </m:r>
                            <m:r>
                              <a:rPr lang="en-US" sz="210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  <m:d>
                              <m:dPr>
                                <m:ctrlPr>
                                  <a:rPr lang="ru-RU" sz="21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ru-RU" sz="21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100" i="1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en-US" sz="2100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ru-RU" sz="2100" i="1"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sSub>
                                  <m:sSubPr>
                                    <m:ctrlPr>
                                      <a:rPr lang="ru-RU" sz="21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100" i="1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en-US" sz="2100" i="1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</m:e>
                            </m:d>
                          </m:e>
                        </m:eqArr>
                        <m:r>
                          <a:rPr lang="ru-RU" sz="2100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</m:oMath>
                </a14:m>
                <a:endParaRPr lang="ru-RU" sz="2100" dirty="0" smtClean="0"/>
              </a:p>
              <a:p>
                <a:pPr marL="457200" lvl="1" indent="0">
                  <a:buNone/>
                </a:pPr>
                <a:endParaRPr lang="ru-RU" sz="2100" dirty="0" smtClean="0"/>
              </a:p>
              <a:p>
                <a:pPr marL="457200" lvl="1" indent="0">
                  <a:buNone/>
                </a:pPr>
                <a:endParaRPr lang="en-US" sz="2100" dirty="0" smtClean="0"/>
              </a:p>
              <a:p>
                <a:pPr marL="457200" lvl="1" indent="0">
                  <a:buNone/>
                </a:pPr>
                <a:endParaRPr lang="ru-RU" sz="2100" dirty="0"/>
              </a:p>
              <a:p>
                <a:pPr marL="0" indent="0">
                  <a:buNone/>
                </a:pPr>
                <a:r>
                  <a:rPr lang="ru-RU" sz="2100" dirty="0" smtClean="0"/>
                  <a:t>Объекты </a:t>
                </a:r>
                <a:r>
                  <a:rPr lang="ru-RU" sz="2100" dirty="0"/>
                  <a:t>мажоритарного класса, входящие в связи </a:t>
                </a:r>
                <a:r>
                  <a:rPr lang="ru-RU" sz="2100" dirty="0" err="1"/>
                  <a:t>Томека</a:t>
                </a:r>
                <a:r>
                  <a:rPr lang="ru-RU" sz="2100" dirty="0"/>
                  <a:t> удаляются</a:t>
                </a:r>
              </a:p>
              <a:p>
                <a:endParaRPr lang="en-US" dirty="0" smtClean="0"/>
              </a:p>
              <a:p>
                <a:r>
                  <a:rPr lang="en-US" dirty="0" err="1" smtClean="0"/>
                  <a:t>EditedNearestNeighbors</a:t>
                </a:r>
                <a:r>
                  <a:rPr lang="ru-RU" dirty="0" smtClean="0"/>
                  <a:t> - </a:t>
                </a:r>
                <a:r>
                  <a:rPr lang="ru-RU" sz="1900" dirty="0"/>
                  <a:t>Объект мажоритарного класса удаляется при условии, если не все его </a:t>
                </a:r>
                <a:r>
                  <a:rPr lang="en-US" sz="1900" dirty="0"/>
                  <a:t>k</a:t>
                </a:r>
                <a:r>
                  <a:rPr lang="ru-RU" sz="1900" dirty="0"/>
                  <a:t> ближайших соседей имеют метку мажоритарного класса.</a:t>
                </a: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291101"/>
                <a:ext cx="10972800" cy="4525963"/>
              </a:xfrm>
              <a:blipFill rotWithShape="0">
                <a:blip r:embed="rId2"/>
                <a:stretch>
                  <a:fillRect l="-1111" t="-2695" b="-27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15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7252" y="2199737"/>
            <a:ext cx="5283769" cy="1550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644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184" y="103869"/>
            <a:ext cx="11745593" cy="694418"/>
          </a:xfrm>
        </p:spPr>
        <p:txBody>
          <a:bodyPr>
            <a:noAutofit/>
          </a:bodyPr>
          <a:lstStyle/>
          <a:p>
            <a:r>
              <a:rPr lang="en-US" sz="28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AUC ROC</a:t>
            </a:r>
            <a:endParaRPr lang="ru-RU" sz="28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16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63447" y="666746"/>
            <a:ext cx="7205033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/>
              <a:t>ROC </a:t>
            </a:r>
            <a:r>
              <a:rPr lang="en-US" sz="2000" dirty="0"/>
              <a:t>- receiver operating characteristic</a:t>
            </a:r>
            <a:r>
              <a:rPr lang="ru-RU" sz="2000" dirty="0"/>
              <a:t>, кривая ошибок</a:t>
            </a:r>
          </a:p>
          <a:p>
            <a:r>
              <a:rPr lang="ru-RU" sz="2000" b="1" dirty="0" smtClean="0"/>
              <a:t>AUC </a:t>
            </a:r>
            <a:r>
              <a:rPr lang="ru-RU" sz="2000" b="1" dirty="0"/>
              <a:t>ROC </a:t>
            </a:r>
            <a:r>
              <a:rPr lang="en-US" sz="2000" b="1" dirty="0" smtClean="0"/>
              <a:t> </a:t>
            </a:r>
            <a:r>
              <a:rPr lang="en-US" sz="2000" dirty="0" smtClean="0"/>
              <a:t>- </a:t>
            </a:r>
            <a:r>
              <a:rPr lang="ru-RU" sz="2000" dirty="0" smtClean="0"/>
              <a:t>площадь </a:t>
            </a:r>
            <a:r>
              <a:rPr lang="ru-RU" sz="2000" dirty="0"/>
              <a:t>под кривой </a:t>
            </a:r>
            <a:r>
              <a:rPr lang="ru-RU" sz="2000" dirty="0" smtClean="0"/>
              <a:t>ошибок, </a:t>
            </a:r>
            <a:r>
              <a:rPr lang="en-US" sz="2000" dirty="0" smtClean="0"/>
              <a:t>Area Under ROC Curve – </a:t>
            </a:r>
          </a:p>
          <a:p>
            <a:r>
              <a:rPr lang="ru-RU" sz="2000" dirty="0" smtClean="0"/>
              <a:t>Зависимость доли верных </a:t>
            </a:r>
            <a:r>
              <a:rPr lang="ru-RU" sz="2000" dirty="0"/>
              <a:t>положительных классификаций от доли ложных положительных классификаций при варьировании порога решающего </a:t>
            </a:r>
            <a:r>
              <a:rPr lang="ru-RU" sz="2000" dirty="0" smtClean="0"/>
              <a:t>правила.</a:t>
            </a:r>
            <a:endParaRPr lang="en-US" sz="2000" dirty="0"/>
          </a:p>
        </p:txBody>
      </p:sp>
      <p:pic>
        <p:nvPicPr>
          <p:cNvPr id="14338" name="Picture 2" descr="https://habrastorage.org/getpro/habr/post_images/800/ecb/955/800ecb9550bc7dafae14dc9f811a0a3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482" y="818334"/>
            <a:ext cx="4230529" cy="3172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63445" y="3065008"/>
            <a:ext cx="7205035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AUC</a:t>
            </a:r>
            <a:r>
              <a:rPr lang="en-US" sz="2000" dirty="0" smtClean="0"/>
              <a:t> ROC</a:t>
            </a:r>
            <a:r>
              <a:rPr lang="ru-RU" sz="2000" dirty="0" smtClean="0"/>
              <a:t> </a:t>
            </a:r>
            <a:r>
              <a:rPr lang="ru-RU" sz="2000" dirty="0"/>
              <a:t>— эквивалентна вероятности, что классификатор присвоит большее значение случайно выбранному позитивному объекту, чем случайно выбранному негативному объекту</a:t>
            </a:r>
            <a:r>
              <a:rPr lang="ru-RU" sz="2000" dirty="0" smtClean="0"/>
              <a:t>.</a:t>
            </a:r>
            <a:endParaRPr lang="en-US" sz="2000" dirty="0" smtClean="0"/>
          </a:p>
          <a:p>
            <a:r>
              <a:rPr lang="ru-RU" sz="2000" dirty="0"/>
              <a:t>Когда </a:t>
            </a:r>
            <a:r>
              <a:rPr lang="ru-RU" sz="2000" b="1" dirty="0"/>
              <a:t>AUC = 0.5</a:t>
            </a:r>
            <a:r>
              <a:rPr lang="ru-RU" sz="2000" dirty="0"/>
              <a:t>, то данный классификатор равен случайному. </a:t>
            </a:r>
            <a:endParaRPr lang="en-US" sz="2000" dirty="0" smtClean="0"/>
          </a:p>
          <a:p>
            <a:r>
              <a:rPr lang="ru-RU" sz="2000" dirty="0" smtClean="0"/>
              <a:t>Если</a:t>
            </a:r>
            <a:r>
              <a:rPr lang="ru-RU" sz="2000" dirty="0"/>
              <a:t> </a:t>
            </a:r>
            <a:r>
              <a:rPr lang="ru-RU" sz="2000" b="1" dirty="0"/>
              <a:t>AUC &lt; 0.5</a:t>
            </a:r>
            <a:r>
              <a:rPr lang="ru-RU" sz="2000" dirty="0"/>
              <a:t>, то можно просто перевернуть выдаваемые значения классификатором</a:t>
            </a:r>
            <a:r>
              <a:rPr lang="ru-RU" sz="2000" dirty="0" smtClean="0"/>
              <a:t>.</a:t>
            </a:r>
            <a:endParaRPr lang="en-US" sz="2000" dirty="0" smtClean="0"/>
          </a:p>
          <a:p>
            <a:endParaRPr lang="en-US" sz="2000" dirty="0" smtClean="0"/>
          </a:p>
          <a:p>
            <a:r>
              <a:rPr lang="ru-RU" sz="2000" dirty="0" smtClean="0"/>
              <a:t>Визуально - чем больше график прижимается к верхнему левому углу, тем больше значение </a:t>
            </a:r>
            <a:r>
              <a:rPr lang="en-US" sz="2000" dirty="0" smtClean="0"/>
              <a:t>AUC</a:t>
            </a:r>
            <a:endParaRPr lang="ru-RU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9516685" y="3806566"/>
            <a:ext cx="5341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FPR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 rot="16200000">
            <a:off x="7668482" y="2052612"/>
            <a:ext cx="5405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TPR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Прямоугольник 6"/>
              <p:cNvSpPr/>
              <p:nvPr/>
            </p:nvSpPr>
            <p:spPr>
              <a:xfrm>
                <a:off x="9022811" y="5203463"/>
                <a:ext cx="1824859" cy="61549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</a:rPr>
                        <m:t>𝐹</m:t>
                      </m:r>
                      <m:r>
                        <a:rPr lang="en-US" b="0" i="1" smtClean="0">
                          <a:latin typeface="Cambria Math"/>
                        </a:rPr>
                        <m:t>𝑃𝑅</m:t>
                      </m:r>
                      <m:r>
                        <a:rPr lang="ru-RU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i="1">
                              <a:latin typeface="Cambria Math"/>
                            </a:rPr>
                            <m:t>𝐹𝑃</m:t>
                          </m:r>
                        </m:num>
                        <m:den>
                          <m:r>
                            <a:rPr lang="ru-RU" i="1">
                              <a:latin typeface="Cambria Math"/>
                            </a:rPr>
                            <m:t>𝑇𝑁</m:t>
                          </m:r>
                          <m:r>
                            <a:rPr lang="ru-RU" i="1">
                              <a:latin typeface="Cambria Math"/>
                            </a:rPr>
                            <m:t>+</m:t>
                          </m:r>
                          <m:r>
                            <a:rPr lang="ru-RU" i="1">
                              <a:latin typeface="Cambria Math"/>
                            </a:rPr>
                            <m:t>𝐹𝑃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7" name="Прямоуголь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2811" y="5203463"/>
                <a:ext cx="1824859" cy="61549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Прямоугольник 14"/>
              <p:cNvSpPr/>
              <p:nvPr/>
            </p:nvSpPr>
            <p:spPr>
              <a:xfrm>
                <a:off x="8990542" y="4398617"/>
                <a:ext cx="1847365" cy="61549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</a:rPr>
                        <m:t>𝑇</m:t>
                      </m:r>
                      <m:r>
                        <a:rPr lang="en-US" b="0" i="1" smtClean="0">
                          <a:latin typeface="Cambria Math"/>
                        </a:rPr>
                        <m:t>𝑃𝑅</m:t>
                      </m:r>
                      <m:r>
                        <a:rPr lang="ru-RU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𝑇</m:t>
                          </m:r>
                          <m:r>
                            <a:rPr lang="ru-RU" i="1">
                              <a:latin typeface="Cambria Math"/>
                            </a:rPr>
                            <m:t>𝑃</m:t>
                          </m:r>
                        </m:num>
                        <m:den>
                          <m:r>
                            <a:rPr lang="ru-RU" i="1">
                              <a:latin typeface="Cambria Math"/>
                            </a:rPr>
                            <m:t>𝑇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𝑃</m:t>
                          </m:r>
                          <m:r>
                            <a:rPr lang="ru-RU" i="1">
                              <a:latin typeface="Cambria Math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𝐹𝑁</m:t>
                          </m:r>
                        </m:den>
                      </m:f>
                    </m:oMath>
                  </m:oMathPara>
                </a14:m>
                <a:endParaRPr lang="ru-RU" i="1" dirty="0"/>
              </a:p>
            </p:txBody>
          </p:sp>
        </mc:Choice>
        <mc:Fallback xmlns="">
          <p:sp>
            <p:nvSpPr>
              <p:cNvPr id="15" name="Прямоугольник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0542" y="4398617"/>
                <a:ext cx="1847365" cy="61549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71284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3862" y="112656"/>
            <a:ext cx="11344275" cy="860986"/>
          </a:xfrm>
        </p:spPr>
        <p:txBody>
          <a:bodyPr>
            <a:normAutofit/>
          </a:bodyPr>
          <a:lstStyle/>
          <a:p>
            <a:r>
              <a:rPr lang="ru-RU" sz="28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Переобучение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17</a:t>
            </a:fld>
            <a:endParaRPr lang="ru-RU"/>
          </a:p>
        </p:txBody>
      </p:sp>
      <p:pic>
        <p:nvPicPr>
          <p:cNvPr id="14338" name="Picture 2" descr="https://upload.wikimedia.org/wikipedia/commons/thumb/1/19/Overfitting.svg/1024px-Overfitting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7174" y="1229497"/>
            <a:ext cx="4010025" cy="4010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658225" y="98815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       </a:t>
            </a:r>
            <a:r>
              <a:rPr lang="en-US" dirty="0" err="1" smtClean="0">
                <a:solidFill>
                  <a:srgbClr val="00B050"/>
                </a:solidFill>
              </a:rPr>
              <a:t>a</a:t>
            </a:r>
            <a:r>
              <a:rPr lang="en-US" dirty="0" smtClean="0">
                <a:solidFill>
                  <a:srgbClr val="00B050"/>
                </a:solidFill>
              </a:rPr>
              <a:t>’</a:t>
            </a:r>
            <a:r>
              <a:rPr lang="en-US" dirty="0" smtClean="0"/>
              <a:t>	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64713" y="807539"/>
            <a:ext cx="48388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Качество на обучающей выборке</a:t>
            </a:r>
          </a:p>
          <a:p>
            <a:r>
              <a:rPr lang="en-US" dirty="0" smtClean="0"/>
              <a:t>Accuracy a  = 0.85</a:t>
            </a:r>
            <a:r>
              <a:rPr lang="ru-RU" dirty="0" smtClean="0"/>
              <a:t>           </a:t>
            </a:r>
          </a:p>
          <a:p>
            <a:r>
              <a:rPr lang="en-US" dirty="0" smtClean="0"/>
              <a:t>Accuracy a’ </a:t>
            </a:r>
            <a:r>
              <a:rPr lang="en-US" dirty="0"/>
              <a:t>= </a:t>
            </a:r>
            <a:r>
              <a:rPr lang="ru-RU" dirty="0" smtClean="0"/>
              <a:t>0,99</a:t>
            </a:r>
            <a:endParaRPr lang="ru-RU" dirty="0"/>
          </a:p>
        </p:txBody>
      </p:sp>
      <p:sp>
        <p:nvSpPr>
          <p:cNvPr id="8" name="Правая фигурная скобка 7"/>
          <p:cNvSpPr/>
          <p:nvPr/>
        </p:nvSpPr>
        <p:spPr>
          <a:xfrm>
            <a:off x="2482126" y="1267189"/>
            <a:ext cx="219075" cy="504825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2701201" y="1312769"/>
            <a:ext cx="25154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Какой алгоритм лучше?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361950" y="1823202"/>
            <a:ext cx="729615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Проверяем качество на тестовой выборке, которая не участвовала в процессе обучения и настройки параметров:</a:t>
            </a:r>
          </a:p>
          <a:p>
            <a:r>
              <a:rPr lang="en-US" dirty="0"/>
              <a:t>Accuracy a  = </a:t>
            </a:r>
            <a:r>
              <a:rPr lang="en-US" dirty="0" smtClean="0"/>
              <a:t>0.8</a:t>
            </a:r>
            <a:r>
              <a:rPr lang="ru-RU" dirty="0"/>
              <a:t>4</a:t>
            </a:r>
            <a:r>
              <a:rPr lang="ru-RU" dirty="0" smtClean="0"/>
              <a:t>           </a:t>
            </a:r>
            <a:endParaRPr lang="ru-RU" dirty="0"/>
          </a:p>
          <a:p>
            <a:r>
              <a:rPr lang="en-US" dirty="0"/>
              <a:t>Accuracy a’ = </a:t>
            </a:r>
            <a:r>
              <a:rPr lang="ru-RU" dirty="0" smtClean="0"/>
              <a:t>0,79</a:t>
            </a:r>
            <a:endParaRPr lang="ru-RU" dirty="0"/>
          </a:p>
          <a:p>
            <a:endParaRPr lang="ru-RU" sz="2400" dirty="0" smtClean="0"/>
          </a:p>
          <a:p>
            <a:r>
              <a:rPr lang="ru-RU" sz="2400" dirty="0" smtClean="0"/>
              <a:t>Переобучение (</a:t>
            </a:r>
            <a:r>
              <a:rPr lang="en-US" sz="2400" dirty="0" smtClean="0"/>
              <a:t>overfitting, overtraining) </a:t>
            </a:r>
            <a:r>
              <a:rPr lang="ru-RU" sz="2400" dirty="0" smtClean="0"/>
              <a:t>–</a:t>
            </a:r>
            <a:r>
              <a:rPr lang="en-US" sz="2400" dirty="0" smtClean="0"/>
              <a:t> </a:t>
            </a:r>
            <a:r>
              <a:rPr lang="ru-RU" sz="2400" dirty="0" smtClean="0"/>
              <a:t>нежелательное явление, когда качество классификации на тестовой выборке (или на реальных данных) существенно ниже, чем на обучающей выборке.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037821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2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6064</TotalTime>
  <Words>1063</Words>
  <Application>Microsoft Office PowerPoint</Application>
  <PresentationFormat>Широкоэкранный</PresentationFormat>
  <Paragraphs>208</Paragraphs>
  <Slides>17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Arial</vt:lpstr>
      <vt:lpstr>Calibri</vt:lpstr>
      <vt:lpstr>Cambria Math</vt:lpstr>
      <vt:lpstr>Times New Roman</vt:lpstr>
      <vt:lpstr>Тема Office</vt:lpstr>
      <vt:lpstr>Уравнение</vt:lpstr>
      <vt:lpstr>Классификация данных. Основные понятия</vt:lpstr>
      <vt:lpstr>Задача классификации</vt:lpstr>
      <vt:lpstr>Меры близости и расстояния</vt:lpstr>
      <vt:lpstr>Формирование выборок</vt:lpstr>
      <vt:lpstr>Как оценить выборку?</vt:lpstr>
      <vt:lpstr>Презентация PowerPoint</vt:lpstr>
      <vt:lpstr>Свойства сформированных выборок</vt:lpstr>
      <vt:lpstr>Виды выборок</vt:lpstr>
      <vt:lpstr>Оценка качества классификации в задачах Data Mining</vt:lpstr>
      <vt:lpstr>Оценка качества классификации в задачах Text Mining (2)</vt:lpstr>
      <vt:lpstr>Матрица неточностей</vt:lpstr>
      <vt:lpstr>Несбалансированные выборки </vt:lpstr>
      <vt:lpstr>Несбалансированные выборки</vt:lpstr>
      <vt:lpstr>Oversampling</vt:lpstr>
      <vt:lpstr>Undersampling</vt:lpstr>
      <vt:lpstr>AUC ROC</vt:lpstr>
      <vt:lpstr>Переобучение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</dc:title>
  <dc:creator>Администратор</dc:creator>
  <cp:lastModifiedBy>Andrey Mm</cp:lastModifiedBy>
  <cp:revision>116</cp:revision>
  <dcterms:created xsi:type="dcterms:W3CDTF">2017-09-07T11:29:30Z</dcterms:created>
  <dcterms:modified xsi:type="dcterms:W3CDTF">2023-02-07T19:24:28Z</dcterms:modified>
</cp:coreProperties>
</file>