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317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1" d="100"/>
          <a:sy n="91" d="100"/>
        </p:scale>
        <p:origin x="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89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9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87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25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74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796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21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032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94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42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20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0508B-6A30-435F-9C3A-5551485E17DA}" type="datetimeFigureOut">
              <a:rPr lang="ru-RU" smtClean="0"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98CA2-F41C-4309-BE7B-2446F5179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817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OrNbK2T92M&amp;t=105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xiv.org/abs/1706.03762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012.14913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8.png"/><Relationship Id="rId7" Type="http://schemas.openxmlformats.org/officeDocument/2006/relationships/hyperlink" Target="https://arxiv.org/abs/2009.14794" TargetMode="External"/><Relationship Id="rId2" Type="http://schemas.openxmlformats.org/officeDocument/2006/relationships/hyperlink" Target="https://arxiv.org/abs/1904.1050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006.04768" TargetMode="External"/><Relationship Id="rId5" Type="http://schemas.openxmlformats.org/officeDocument/2006/relationships/hyperlink" Target="https://arxiv.org/abs/2004.05150" TargetMode="External"/><Relationship Id="rId4" Type="http://schemas.openxmlformats.org/officeDocument/2006/relationships/hyperlink" Target="https://arxiv.org/abs/2001.04451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drive/1hXIQ77A4TYS4y3UthWF-Ci7V7vVUoxmQ?usp=sharing#scrollTo=-QnRteSLP0Hm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08631"/>
            <a:ext cx="9144000" cy="2387600"/>
          </a:xfrm>
        </p:spPr>
        <p:txBody>
          <a:bodyPr>
            <a:normAutofit/>
          </a:bodyPr>
          <a:lstStyle/>
          <a:p>
            <a:r>
              <a:rPr lang="ru-RU" sz="5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Трансформеры</a:t>
            </a:r>
            <a:endParaRPr lang="ru-RU" sz="5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Курс «Основы анализа текстовых </a:t>
            </a:r>
            <a:r>
              <a:rPr lang="ru-RU" dirty="0" err="1"/>
              <a:t>даных</a:t>
            </a:r>
            <a:r>
              <a:rPr lang="ru-RU" dirty="0"/>
              <a:t>»</a:t>
            </a:r>
          </a:p>
          <a:p>
            <a:r>
              <a:rPr lang="ru-RU" dirty="0"/>
              <a:t>Кафедра управления интеллектуальных технологий</a:t>
            </a:r>
          </a:p>
          <a:p>
            <a:r>
              <a:rPr lang="ru-RU" dirty="0"/>
              <a:t>НИУ «МЭИ»</a:t>
            </a:r>
          </a:p>
        </p:txBody>
      </p:sp>
    </p:spTree>
    <p:extLst>
      <p:ext uri="{BB962C8B-B14F-4D97-AF65-F5344CB8AC3E}">
        <p14:creationId xmlns:p14="http://schemas.microsoft.com/office/powerpoint/2010/main" val="409110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371" y="199651"/>
            <a:ext cx="9144000" cy="5401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Векторизация</a:t>
            </a:r>
            <a:endParaRPr lang="ru-RU" sz="3600" dirty="0"/>
          </a:p>
        </p:txBody>
      </p:sp>
      <p:pic>
        <p:nvPicPr>
          <p:cNvPr id="4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FED5F5A-D4BE-799C-C732-F5E84B45D5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78" t="3902" r="3986" b="3658"/>
          <a:stretch/>
        </p:blipFill>
        <p:spPr>
          <a:xfrm>
            <a:off x="682805" y="1243709"/>
            <a:ext cx="3908180" cy="18617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6371" y="1243709"/>
            <a:ext cx="51012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Нужен </a:t>
            </a:r>
            <a:r>
              <a:rPr lang="ru-RU" dirty="0" err="1" smtClean="0"/>
              <a:t>препроцессинг</a:t>
            </a:r>
            <a:r>
              <a:rPr lang="ru-RU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Стемминг</a:t>
            </a:r>
            <a:r>
              <a:rPr lang="ru-RU" dirty="0" smtClean="0"/>
              <a:t> \ </a:t>
            </a:r>
            <a:r>
              <a:rPr lang="ru-RU" dirty="0" err="1" smtClean="0"/>
              <a:t>Лемматизация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Удаление цифр, знаков пунктуации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Проверка на опечатки\ошибки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Удаление стоп-слов - ???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048933" y="6350000"/>
            <a:ext cx="7027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 мотивам </a:t>
            </a:r>
            <a:r>
              <a:rPr lang="en-US" dirty="0" smtClean="0">
                <a:hlinkClick r:id="rId3"/>
              </a:rPr>
              <a:t>https://www.youtube.com/watch?v=iOrNbK2T92M&amp;t=105s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192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Векторизация</a:t>
            </a:r>
            <a:endParaRPr lang="ru-RU" sz="3600" dirty="0"/>
          </a:p>
        </p:txBody>
      </p:sp>
      <p:pic>
        <p:nvPicPr>
          <p:cNvPr id="4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FED5F5A-D4BE-799C-C732-F5E84B45D5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78" t="3902" r="3986" b="3658"/>
          <a:stretch/>
        </p:blipFill>
        <p:spPr>
          <a:xfrm>
            <a:off x="682805" y="1243709"/>
            <a:ext cx="3908180" cy="1861777"/>
          </a:xfrm>
          <a:prstGeom prst="rect">
            <a:avLst/>
          </a:prstGeom>
        </p:spPr>
      </p:pic>
      <p:pic>
        <p:nvPicPr>
          <p:cNvPr id="6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D2CF3387-4B50-AA5B-1214-089D2FE89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322" y="3239255"/>
            <a:ext cx="2662737" cy="35106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59978" y="4746567"/>
            <a:ext cx="46894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Высота – размер словаря</a:t>
            </a:r>
          </a:p>
          <a:p>
            <a:r>
              <a:rPr lang="ru-RU" dirty="0" smtClean="0"/>
              <a:t>Ширина – размерность </a:t>
            </a:r>
            <a:r>
              <a:rPr lang="ru-RU" dirty="0" err="1" smtClean="0"/>
              <a:t>эмбедингов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Если два языка – высота увеличивается вдвое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946371" y="1243709"/>
            <a:ext cx="51012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Нужен </a:t>
            </a:r>
            <a:r>
              <a:rPr lang="ru-RU" dirty="0" err="1" smtClean="0"/>
              <a:t>препроцессинг</a:t>
            </a:r>
            <a:r>
              <a:rPr lang="ru-RU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Стемминг</a:t>
            </a:r>
            <a:r>
              <a:rPr lang="ru-RU" dirty="0" smtClean="0"/>
              <a:t> \ </a:t>
            </a:r>
            <a:r>
              <a:rPr lang="ru-RU" dirty="0" err="1" smtClean="0"/>
              <a:t>Лемматизация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Удаление цифр, знаков пунктуации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Проверка на опечатки\ошибки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Удаление стоп-слов - ???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6332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Можем выделить направление для вектора слова</a:t>
            </a:r>
            <a:endParaRPr lang="ru-RU" sz="2800" dirty="0"/>
          </a:p>
        </p:txBody>
      </p:sp>
      <p:pic>
        <p:nvPicPr>
          <p:cNvPr id="7" name="Рисунок 2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CE133E5-F41E-CE23-7CB4-BBE3A6C11D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93" r="71081" b="1250"/>
          <a:stretch/>
        </p:blipFill>
        <p:spPr>
          <a:xfrm>
            <a:off x="2610197" y="1512541"/>
            <a:ext cx="3135421" cy="3406394"/>
          </a:xfrm>
          <a:prstGeom prst="rect">
            <a:avLst/>
          </a:prstGeom>
        </p:spPr>
      </p:pic>
      <p:pic>
        <p:nvPicPr>
          <p:cNvPr id="8" name="Рисунок 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DB6FEED-F9B8-AE00-2DCE-8907A9B45D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07" t="2143" r="-62" b="178"/>
          <a:stretch/>
        </p:blipFill>
        <p:spPr>
          <a:xfrm>
            <a:off x="5711382" y="1513997"/>
            <a:ext cx="3282843" cy="351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47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Векторизация</a:t>
            </a:r>
            <a:endParaRPr lang="ru-RU" sz="3600" dirty="0"/>
          </a:p>
        </p:txBody>
      </p:sp>
      <p:pic>
        <p:nvPicPr>
          <p:cNvPr id="5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1F161C5F-6D37-4652-91C9-38F187AE3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353" y="1040404"/>
            <a:ext cx="3396342" cy="1910442"/>
          </a:xfrm>
          <a:prstGeom prst="rect">
            <a:avLst/>
          </a:prstGeom>
        </p:spPr>
      </p:pic>
      <p:pic>
        <p:nvPicPr>
          <p:cNvPr id="6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D6062AAE-1EE6-DB7D-E514-D0F03491D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379" y="1769821"/>
            <a:ext cx="3224211" cy="42414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0D8C722-F937-9EC1-6939-4B2FD0E87BF0}"/>
              </a:ext>
            </a:extLst>
          </p:cNvPr>
          <p:cNvSpPr txBox="1"/>
          <p:nvPr/>
        </p:nvSpPr>
        <p:spPr>
          <a:xfrm>
            <a:off x="4705243" y="2709459"/>
            <a:ext cx="57027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</a:rPr>
              <a:t>1</a:t>
            </a:r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  <a:p>
            <a:pPr algn="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2</a:t>
            </a:r>
          </a:p>
          <a:p>
            <a:pPr algn="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3</a:t>
            </a:r>
          </a:p>
          <a:p>
            <a:pPr algn="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…</a:t>
            </a:r>
          </a:p>
          <a:p>
            <a:pPr algn="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6</a:t>
            </a:r>
          </a:p>
          <a:p>
            <a:pPr algn="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…</a:t>
            </a:r>
          </a:p>
          <a:p>
            <a:pPr algn="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…</a:t>
            </a:r>
          </a:p>
          <a:p>
            <a:pPr algn="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…</a:t>
            </a:r>
          </a:p>
          <a:p>
            <a:pPr algn="r"/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N</a:t>
            </a:r>
          </a:p>
        </p:txBody>
      </p:sp>
      <p:cxnSp>
        <p:nvCxnSpPr>
          <p:cNvPr id="10" name="Соединитель: изогнутый 8">
            <a:extLst>
              <a:ext uri="{FF2B5EF4-FFF2-40B4-BE49-F238E27FC236}">
                <a16:creationId xmlns:a16="http://schemas.microsoft.com/office/drawing/2014/main" xmlns="" id="{E0E0DAAE-9214-41E2-82C7-1BB2086DECC5}"/>
              </a:ext>
            </a:extLst>
          </p:cNvPr>
          <p:cNvCxnSpPr/>
          <p:nvPr/>
        </p:nvCxnSpPr>
        <p:spPr>
          <a:xfrm>
            <a:off x="3732415" y="2626822"/>
            <a:ext cx="1257963" cy="1155469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5A0ECC0-FC42-44FD-8DCC-D2EA215B4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2845" y="4347764"/>
            <a:ext cx="1396093" cy="2014657"/>
          </a:xfrm>
          <a:prstGeom prst="rect">
            <a:avLst/>
          </a:prstGeom>
        </p:spPr>
      </p:pic>
      <p:cxnSp>
        <p:nvCxnSpPr>
          <p:cNvPr id="12" name="Соединитель: изогнутый 10">
            <a:extLst>
              <a:ext uri="{FF2B5EF4-FFF2-40B4-BE49-F238E27FC236}">
                <a16:creationId xmlns:a16="http://schemas.microsoft.com/office/drawing/2014/main" xmlns="" id="{F5DB2CAE-C0CF-4997-95F9-C1CF123D2707}"/>
              </a:ext>
            </a:extLst>
          </p:cNvPr>
          <p:cNvCxnSpPr>
            <a:cxnSpLocks/>
          </p:cNvCxnSpPr>
          <p:nvPr/>
        </p:nvCxnSpPr>
        <p:spPr>
          <a:xfrm>
            <a:off x="7667555" y="3561255"/>
            <a:ext cx="2030105" cy="1857868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37641" y="3762989"/>
            <a:ext cx="2811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Предложение – усредненный вектор из слов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865418" y="5860473"/>
            <a:ext cx="4636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Модель </a:t>
            </a:r>
            <a:r>
              <a:rPr lang="en-US" dirty="0" smtClean="0"/>
              <a:t>Word2Vec &lt;=&gt; </a:t>
            </a:r>
            <a:r>
              <a:rPr lang="ru-RU" dirty="0" smtClean="0"/>
              <a:t>матрица </a:t>
            </a:r>
            <a:r>
              <a:rPr lang="ru-RU" dirty="0" err="1" smtClean="0"/>
              <a:t>эмбеддингов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904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Как можем представить текст?</a:t>
            </a:r>
            <a:endParaRPr lang="ru-RU" sz="3600" dirty="0"/>
          </a:p>
        </p:txBody>
      </p:sp>
      <p:pic>
        <p:nvPicPr>
          <p:cNvPr id="15" name="Рисунок 1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8B44C69-C557-17B0-EB80-0670D861B4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549" b="126"/>
          <a:stretch/>
        </p:blipFill>
        <p:spPr>
          <a:xfrm>
            <a:off x="849866" y="1052980"/>
            <a:ext cx="3073624" cy="3513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1340" y="4751695"/>
            <a:ext cx="3482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Слова состоят из букв. Представляем слова как набор букв.</a:t>
            </a:r>
          </a:p>
          <a:p>
            <a:r>
              <a:rPr lang="ru-RU" sz="1600" dirty="0" smtClean="0"/>
              <a:t>Размер словаря небольшой (</a:t>
            </a:r>
            <a:r>
              <a:rPr lang="en-US" sz="1600" dirty="0" smtClean="0"/>
              <a:t>~100</a:t>
            </a:r>
            <a:r>
              <a:rPr lang="ru-RU" sz="1600" dirty="0" smtClean="0"/>
              <a:t> для одного языка).</a:t>
            </a:r>
          </a:p>
          <a:p>
            <a:r>
              <a:rPr lang="ru-RU" sz="1600" dirty="0" smtClean="0"/>
              <a:t>Но размер текста очень большой 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92087" y="1238596"/>
            <a:ext cx="955964" cy="6816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741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Как можем представить текст?</a:t>
            </a:r>
            <a:endParaRPr lang="ru-RU" sz="3600" dirty="0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A673CEE-730A-D75F-1969-75352BD7C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171" y="1094546"/>
            <a:ext cx="7790949" cy="35182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13069" y="1920240"/>
            <a:ext cx="2211186" cy="2692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41340" y="4751695"/>
            <a:ext cx="3482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Слова состоят из букв. Представляем слова как набор букв.</a:t>
            </a:r>
          </a:p>
          <a:p>
            <a:r>
              <a:rPr lang="ru-RU" sz="1600" dirty="0" smtClean="0"/>
              <a:t>Размер словаря небольшой (</a:t>
            </a:r>
            <a:r>
              <a:rPr lang="en-US" sz="1600" dirty="0" smtClean="0"/>
              <a:t>~100</a:t>
            </a:r>
            <a:r>
              <a:rPr lang="ru-RU" sz="1600" dirty="0" smtClean="0"/>
              <a:t> для одного языка).</a:t>
            </a:r>
          </a:p>
          <a:p>
            <a:r>
              <a:rPr lang="ru-RU" sz="1600" dirty="0" smtClean="0"/>
              <a:t>Но размер текста очень большой 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460053" y="4751694"/>
            <a:ext cx="3482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Длина последовательности меньше, но на порядки возрастает длина словаря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84838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Как можем представить текст?</a:t>
            </a:r>
            <a:endParaRPr lang="ru-RU" sz="3600" dirty="0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A673CEE-730A-D75F-1969-75352BD7C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171" y="1094546"/>
            <a:ext cx="7790949" cy="35182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1340" y="4751695"/>
            <a:ext cx="3482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Слова состоят из букв. Представляем слова как набор букв.</a:t>
            </a:r>
          </a:p>
          <a:p>
            <a:r>
              <a:rPr lang="ru-RU" sz="1600" dirty="0" smtClean="0"/>
              <a:t>Размер словаря небольшой (</a:t>
            </a:r>
            <a:r>
              <a:rPr lang="en-US" sz="1600" dirty="0" smtClean="0"/>
              <a:t>~100</a:t>
            </a:r>
            <a:r>
              <a:rPr lang="ru-RU" sz="1600" dirty="0" smtClean="0"/>
              <a:t> для одного языка).</a:t>
            </a:r>
          </a:p>
          <a:p>
            <a:r>
              <a:rPr lang="ru-RU" sz="1600" dirty="0" smtClean="0"/>
              <a:t>Но размер текста очень большой 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460053" y="4751694"/>
            <a:ext cx="3482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Длина последовательности меньше, но на порядки возрастает длина словаря 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687434" y="4751694"/>
            <a:ext cx="22786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Золотая середина – самые </a:t>
            </a:r>
            <a:r>
              <a:rPr lang="ru-RU" sz="1600" dirty="0" err="1" smtClean="0"/>
              <a:t>частовстречаемые</a:t>
            </a:r>
            <a:r>
              <a:rPr lang="ru-RU" sz="1600" dirty="0" smtClean="0"/>
              <a:t> буквосочетания. </a:t>
            </a:r>
          </a:p>
          <a:p>
            <a:r>
              <a:rPr lang="ru-RU" sz="1600" dirty="0" smtClean="0"/>
              <a:t>Смысл и в корне, и в суффиксе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43843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Как получить набор таких сочетаний (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)?</a:t>
            </a:r>
            <a:endParaRPr lang="ru-RU" sz="2800" dirty="0"/>
          </a:p>
        </p:txBody>
      </p:sp>
      <p:pic>
        <p:nvPicPr>
          <p:cNvPr id="10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B2992CD-89BD-4EBD-91E8-27525B0A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26" y="1303272"/>
            <a:ext cx="5330307" cy="14665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5403272"/>
            <a:ext cx="52561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Строим словарь </a:t>
            </a:r>
            <a:r>
              <a:rPr lang="ru-RU" sz="1600" dirty="0" err="1" smtClean="0"/>
              <a:t>токенизатора</a:t>
            </a:r>
            <a:r>
              <a:rPr lang="ru-RU" sz="1600" dirty="0" smtClean="0"/>
              <a:t>:</a:t>
            </a:r>
          </a:p>
          <a:p>
            <a:r>
              <a:rPr lang="ru-RU" sz="1600" dirty="0" smtClean="0"/>
              <a:t>Инициализируем словарь набором уникальных символов</a:t>
            </a:r>
            <a:endParaRPr lang="en-US" sz="1600" dirty="0" smtClean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70282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Как получить набор таких сочетаний (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)?</a:t>
            </a:r>
            <a:endParaRPr lang="ru-RU" sz="2800" dirty="0"/>
          </a:p>
        </p:txBody>
      </p:sp>
      <p:pic>
        <p:nvPicPr>
          <p:cNvPr id="10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B2992CD-89BD-4EBD-91E8-27525B0A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26" y="1303272"/>
            <a:ext cx="5330307" cy="14665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5403272"/>
            <a:ext cx="52561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Строим словарь </a:t>
            </a:r>
            <a:r>
              <a:rPr lang="ru-RU" sz="1600" dirty="0" err="1" smtClean="0"/>
              <a:t>токенизатора</a:t>
            </a:r>
            <a:r>
              <a:rPr lang="ru-RU" sz="1600" dirty="0" smtClean="0"/>
              <a:t>:</a:t>
            </a:r>
          </a:p>
          <a:p>
            <a:r>
              <a:rPr lang="ru-RU" sz="1600" dirty="0" smtClean="0"/>
              <a:t>Инициализируем словарь набором уникальных символов</a:t>
            </a:r>
          </a:p>
          <a:p>
            <a:r>
              <a:rPr lang="ru-RU" sz="1600" dirty="0" smtClean="0"/>
              <a:t>Добавляем наиболее частые пары символов</a:t>
            </a:r>
          </a:p>
          <a:p>
            <a:endParaRPr lang="ru-RU" sz="1600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BC1A5548-8484-43C0-A272-3A5A60908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299" y="1034049"/>
            <a:ext cx="5258372" cy="1647159"/>
          </a:xfrm>
          <a:prstGeom prst="rect">
            <a:avLst/>
          </a:prstGeom>
        </p:spPr>
      </p:pic>
      <p:sp>
        <p:nvSpPr>
          <p:cNvPr id="6" name="Стрелка: вправо 12">
            <a:extLst>
              <a:ext uri="{FF2B5EF4-FFF2-40B4-BE49-F238E27FC236}">
                <a16:creationId xmlns:a16="http://schemas.microsoft.com/office/drawing/2014/main" xmlns="" id="{F63E536D-6245-5AF8-3AED-1A8526375493}"/>
              </a:ext>
            </a:extLst>
          </p:cNvPr>
          <p:cNvSpPr/>
          <p:nvPr/>
        </p:nvSpPr>
        <p:spPr>
          <a:xfrm>
            <a:off x="5508470" y="1676378"/>
            <a:ext cx="962526" cy="35649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763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Как получить набор таких сочетаний (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)?</a:t>
            </a:r>
            <a:endParaRPr lang="ru-RU" sz="2800" dirty="0"/>
          </a:p>
        </p:txBody>
      </p:sp>
      <p:pic>
        <p:nvPicPr>
          <p:cNvPr id="10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B2992CD-89BD-4EBD-91E8-27525B0A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26" y="1303272"/>
            <a:ext cx="5330307" cy="14665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5403272"/>
            <a:ext cx="5409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Строим словарь </a:t>
            </a:r>
            <a:r>
              <a:rPr lang="ru-RU" sz="1600" dirty="0" err="1" smtClean="0"/>
              <a:t>токенизатора</a:t>
            </a:r>
            <a:r>
              <a:rPr lang="ru-RU" sz="1600" dirty="0" smtClean="0"/>
              <a:t>:</a:t>
            </a:r>
          </a:p>
          <a:p>
            <a:r>
              <a:rPr lang="ru-RU" sz="1600" dirty="0" smtClean="0"/>
              <a:t>Инициализируем словарь набором уникальных символов</a:t>
            </a:r>
          </a:p>
          <a:p>
            <a:r>
              <a:rPr lang="ru-RU" sz="1600" dirty="0" smtClean="0"/>
              <a:t>Добавляем наиболее частые пары символов.</a:t>
            </a:r>
          </a:p>
          <a:p>
            <a:r>
              <a:rPr lang="ru-RU" sz="1600" dirty="0" smtClean="0"/>
              <a:t>Добавляем наиболее частые тройки символов….</a:t>
            </a:r>
          </a:p>
          <a:p>
            <a:r>
              <a:rPr lang="ru-RU" sz="1600" dirty="0" smtClean="0"/>
              <a:t>Повторяем, пока не достигнем заданного размера словаря.</a:t>
            </a:r>
            <a:endParaRPr lang="ru-RU" sz="1600" dirty="0"/>
          </a:p>
        </p:txBody>
      </p:sp>
      <p:pic>
        <p:nvPicPr>
          <p:cNvPr id="5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0CA7F452-E492-4BD2-9CEE-EDD282E43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007" y="3458505"/>
            <a:ext cx="6172041" cy="1675544"/>
          </a:xfrm>
          <a:prstGeom prst="rect">
            <a:avLst/>
          </a:prstGeom>
        </p:spPr>
      </p:pic>
      <p:sp>
        <p:nvSpPr>
          <p:cNvPr id="6" name="Стрелка: изогнутая 13">
            <a:extLst>
              <a:ext uri="{FF2B5EF4-FFF2-40B4-BE49-F238E27FC236}">
                <a16:creationId xmlns:a16="http://schemas.microsoft.com/office/drawing/2014/main" xmlns="" id="{B536679F-BC92-F5CB-7E92-F7920914902C}"/>
              </a:ext>
            </a:extLst>
          </p:cNvPr>
          <p:cNvSpPr/>
          <p:nvPr/>
        </p:nvSpPr>
        <p:spPr>
          <a:xfrm rot="10800000">
            <a:off x="9108351" y="3359929"/>
            <a:ext cx="659508" cy="1158596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BC1A5548-8484-43C0-A272-3A5A60908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299" y="1034049"/>
            <a:ext cx="5258372" cy="1647159"/>
          </a:xfrm>
          <a:prstGeom prst="rect">
            <a:avLst/>
          </a:prstGeom>
        </p:spPr>
      </p:pic>
      <p:sp>
        <p:nvSpPr>
          <p:cNvPr id="11" name="Стрелка: вправо 12">
            <a:extLst>
              <a:ext uri="{FF2B5EF4-FFF2-40B4-BE49-F238E27FC236}">
                <a16:creationId xmlns:a16="http://schemas.microsoft.com/office/drawing/2014/main" xmlns="" id="{F63E536D-6245-5AF8-3AED-1A8526375493}"/>
              </a:ext>
            </a:extLst>
          </p:cNvPr>
          <p:cNvSpPr/>
          <p:nvPr/>
        </p:nvSpPr>
        <p:spPr>
          <a:xfrm>
            <a:off x="5508470" y="1676378"/>
            <a:ext cx="962526" cy="35649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283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Как получить набор таких сочетаний (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)?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64771" y="1064027"/>
            <a:ext cx="110970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Слишком большой словарь - много вычислений, попадут </a:t>
            </a:r>
            <a:r>
              <a:rPr lang="ru-RU" sz="2000" dirty="0" err="1" smtClean="0"/>
              <a:t>токены</a:t>
            </a:r>
            <a:r>
              <a:rPr lang="ru-RU" sz="2000" dirty="0" smtClean="0"/>
              <a:t> (слова), которые встречаются всего несколько раз на огромной выборке (в </a:t>
            </a:r>
            <a:r>
              <a:rPr lang="ru-RU" sz="2000" dirty="0" err="1" smtClean="0"/>
              <a:t>т.ч</a:t>
            </a:r>
            <a:r>
              <a:rPr lang="ru-RU" sz="2000" dirty="0" smtClean="0"/>
              <a:t>. – слова с опечатками).</a:t>
            </a:r>
          </a:p>
          <a:p>
            <a:r>
              <a:rPr lang="ru-RU" sz="2000" dirty="0" smtClean="0"/>
              <a:t>На таких словах не обучится </a:t>
            </a:r>
            <a:r>
              <a:rPr lang="ru-RU" sz="2000" dirty="0" err="1" smtClean="0"/>
              <a:t>эмбеддинг</a:t>
            </a:r>
            <a:r>
              <a:rPr lang="ru-RU" sz="2000" dirty="0" smtClean="0"/>
              <a:t> – он будет «случайным» - </a:t>
            </a:r>
            <a:r>
              <a:rPr lang="ru-RU" sz="2000" dirty="0" err="1" smtClean="0"/>
              <a:t>зашумляется</a:t>
            </a:r>
            <a:r>
              <a:rPr lang="ru-RU" sz="2000" dirty="0" smtClean="0"/>
              <a:t> модель</a:t>
            </a:r>
            <a:endParaRPr lang="ru-RU" sz="20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5F414630-7B9D-D5E0-A61D-D07E6B32765F}"/>
              </a:ext>
            </a:extLst>
          </p:cNvPr>
          <p:cNvSpPr txBox="1">
            <a:spLocks/>
          </p:cNvSpPr>
          <p:nvPr/>
        </p:nvSpPr>
        <p:spPr>
          <a:xfrm>
            <a:off x="764771" y="2445543"/>
            <a:ext cx="10953096" cy="179928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Часто используют </a:t>
            </a:r>
            <a:r>
              <a:rPr lang="ru-RU" sz="2000" dirty="0" err="1" smtClean="0"/>
              <a:t>токенизаторы</a:t>
            </a:r>
            <a:r>
              <a:rPr lang="ru-RU" sz="2000" dirty="0" smtClean="0"/>
              <a:t>:</a:t>
            </a:r>
          </a:p>
          <a:p>
            <a:pPr marL="342900" indent="-342900">
              <a:buFont typeface="Arial"/>
              <a:buChar char="•"/>
            </a:pPr>
            <a:r>
              <a:rPr lang="ru-RU" sz="2000" dirty="0" err="1" smtClean="0"/>
              <a:t>Byte</a:t>
            </a:r>
            <a:r>
              <a:rPr lang="ru-RU" sz="2000" dirty="0" smtClean="0"/>
              <a:t> </a:t>
            </a:r>
            <a:r>
              <a:rPr lang="ru-RU" sz="2000" dirty="0" err="1"/>
              <a:t>Pair</a:t>
            </a:r>
            <a:r>
              <a:rPr lang="ru-RU" sz="2000" dirty="0"/>
              <a:t> </a:t>
            </a:r>
            <a:r>
              <a:rPr lang="ru-RU" sz="2000" dirty="0" err="1"/>
              <a:t>Encoding</a:t>
            </a:r>
            <a:r>
              <a:rPr lang="ru-RU" sz="2000" dirty="0"/>
              <a:t> (</a:t>
            </a:r>
            <a:r>
              <a:rPr lang="ru-RU" sz="2000" dirty="0">
                <a:solidFill>
                  <a:srgbClr val="FF5433"/>
                </a:solidFill>
              </a:rPr>
              <a:t>BPE</a:t>
            </a:r>
            <a:r>
              <a:rPr lang="ru-RU" sz="2000" dirty="0" smtClean="0"/>
              <a:t>) – оперируем байтами =</a:t>
            </a:r>
            <a:r>
              <a:rPr lang="en-US" sz="2000" dirty="0" smtClean="0"/>
              <a:t>&gt; </a:t>
            </a:r>
            <a:r>
              <a:rPr lang="ru-RU" sz="2000" dirty="0" smtClean="0"/>
              <a:t>можем представить символ любого алфавита</a:t>
            </a:r>
            <a:endParaRPr lang="ru-RU" sz="1600" dirty="0">
              <a:cs typeface="Calibri"/>
            </a:endParaRPr>
          </a:p>
          <a:p>
            <a:pPr marL="800100" lvl="1" indent="-342900">
              <a:buFont typeface="Arial"/>
              <a:buChar char="•"/>
            </a:pPr>
            <a:r>
              <a:rPr lang="ru-RU" sz="2000" dirty="0">
                <a:cs typeface="Calibri"/>
              </a:rPr>
              <a:t>GPT-</a:t>
            </a:r>
            <a:r>
              <a:rPr lang="ru-RU" sz="2000" dirty="0" err="1">
                <a:cs typeface="Calibri"/>
              </a:rPr>
              <a:t>like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models</a:t>
            </a:r>
            <a:r>
              <a:rPr lang="ru-RU" sz="2000" dirty="0">
                <a:cs typeface="Calibri"/>
              </a:rPr>
              <a:t> (</a:t>
            </a:r>
            <a:r>
              <a:rPr lang="ru-RU" sz="2000" dirty="0" err="1">
                <a:cs typeface="Calibri"/>
              </a:rPr>
              <a:t>OpenAI</a:t>
            </a:r>
            <a:r>
              <a:rPr lang="ru-RU" sz="2000" dirty="0">
                <a:cs typeface="Calibri"/>
              </a:rPr>
              <a:t>, ...)</a:t>
            </a:r>
          </a:p>
          <a:p>
            <a:pPr marL="342900" indent="-342900">
              <a:buFont typeface="Arial"/>
              <a:buChar char="•"/>
            </a:pPr>
            <a:r>
              <a:rPr lang="ru-RU" sz="2000" dirty="0" err="1">
                <a:cs typeface="Calibri"/>
              </a:rPr>
              <a:t>WordPiece</a:t>
            </a:r>
            <a:r>
              <a:rPr lang="ru-RU" sz="2000" dirty="0">
                <a:cs typeface="Calibri"/>
              </a:rPr>
              <a:t> + </a:t>
            </a:r>
            <a:r>
              <a:rPr lang="ru-RU" sz="2000" dirty="0" err="1">
                <a:cs typeface="Calibri"/>
              </a:rPr>
              <a:t>SentencePiece</a:t>
            </a:r>
          </a:p>
          <a:p>
            <a:pPr marL="800100" lvl="1" indent="-342900">
              <a:buFont typeface="Arial"/>
              <a:buChar char="•"/>
            </a:pPr>
            <a:r>
              <a:rPr lang="ru-RU" sz="2000" dirty="0">
                <a:cs typeface="Calibri" panose="020F0502020204030204"/>
              </a:rPr>
              <a:t>BERT-</a:t>
            </a:r>
            <a:r>
              <a:rPr lang="ru-RU" sz="2000" dirty="0" err="1">
                <a:cs typeface="Calibri" panose="020F0502020204030204"/>
              </a:rPr>
              <a:t>like</a:t>
            </a:r>
            <a:r>
              <a:rPr lang="ru-RU" sz="2000" dirty="0">
                <a:cs typeface="Calibri" panose="020F0502020204030204"/>
              </a:rPr>
              <a:t> </a:t>
            </a:r>
            <a:r>
              <a:rPr lang="ru-RU" sz="2000" dirty="0" err="1">
                <a:cs typeface="Calibri" panose="020F0502020204030204"/>
              </a:rPr>
              <a:t>models</a:t>
            </a:r>
            <a:r>
              <a:rPr lang="ru-RU" sz="2000" dirty="0">
                <a:cs typeface="Calibri" panose="020F0502020204030204"/>
              </a:rPr>
              <a:t> (Google, …)</a:t>
            </a:r>
          </a:p>
        </p:txBody>
      </p:sp>
      <p:pic>
        <p:nvPicPr>
          <p:cNvPr id="13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5FD8264-C873-4CD0-9719-EC13E0275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55" y="4815281"/>
            <a:ext cx="11264212" cy="84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01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Трансформер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22E8E07-C0AB-442C-8BC6-7352D1129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237" y="665018"/>
            <a:ext cx="4145077" cy="5468136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8AC02193-2CAC-EB5D-E48E-FBE095A14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891" y="2123840"/>
            <a:ext cx="401458" cy="3919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339E161-CC87-E3E4-B424-7BE9986CF6FB}"/>
              </a:ext>
            </a:extLst>
          </p:cNvPr>
          <p:cNvSpPr txBox="1"/>
          <p:nvPr/>
        </p:nvSpPr>
        <p:spPr>
          <a:xfrm>
            <a:off x="7504349" y="2146440"/>
            <a:ext cx="334261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Paper: </a:t>
            </a:r>
            <a:r>
              <a:rPr lang="en-US" dirty="0">
                <a:ea typeface="+mn-lt"/>
                <a:cs typeface="+mn-lt"/>
                <a:hlinkClick r:id="rId4"/>
              </a:rPr>
              <a:t>arxiv.org/abs/1706.03762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18394" y="1503376"/>
            <a:ext cx="407185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Attention is all you </a:t>
            </a:r>
            <a:r>
              <a:rPr lang="en-US" sz="2800" dirty="0" smtClean="0"/>
              <a:t>need</a:t>
            </a:r>
          </a:p>
          <a:p>
            <a:endParaRPr lang="en-US" sz="2800" dirty="0"/>
          </a:p>
          <a:p>
            <a:endParaRPr lang="en-US" dirty="0" smtClean="0"/>
          </a:p>
          <a:p>
            <a:r>
              <a:rPr lang="ru-RU" dirty="0" smtClean="0"/>
              <a:t>Процитировано 116 тыс. раз </a:t>
            </a:r>
          </a:p>
          <a:p>
            <a:r>
              <a:rPr lang="ru-RU" dirty="0" smtClean="0"/>
              <a:t>(на апрель 2024)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92923" y="6133154"/>
            <a:ext cx="2429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Энкодер</a:t>
            </a:r>
            <a:r>
              <a:rPr lang="ru-RU" dirty="0"/>
              <a:t>	</a:t>
            </a:r>
            <a:r>
              <a:rPr lang="ru-RU" dirty="0" smtClean="0"/>
              <a:t>         Декодер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069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Трансформер</a:t>
            </a:r>
            <a:endParaRPr lang="ru-RU" sz="28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80D74F0-E390-4905-B245-FAF9D2F74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554"/>
            <a:ext cx="6494244" cy="40502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52292" y="1855401"/>
            <a:ext cx="46538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Текст на одном языке подается на </a:t>
            </a:r>
            <a:r>
              <a:rPr lang="ru-RU" sz="2000" dirty="0" err="1" smtClean="0"/>
              <a:t>энкодер</a:t>
            </a:r>
            <a:r>
              <a:rPr lang="ru-RU" sz="2000" dirty="0" smtClean="0"/>
              <a:t>, который вычленяет «смысл». Затем этот «смысл» передается в декодер, который переводит его на второй язык.</a:t>
            </a:r>
          </a:p>
          <a:p>
            <a:r>
              <a:rPr lang="ru-RU" sz="2000" dirty="0" smtClean="0"/>
              <a:t>Не нужно обучать модель на каждой паре языков. Собираем из обученных </a:t>
            </a:r>
            <a:r>
              <a:rPr lang="ru-RU" sz="2000" dirty="0" err="1" smtClean="0"/>
              <a:t>энкодеров</a:t>
            </a:r>
            <a:r>
              <a:rPr lang="ru-RU" sz="2000" dirty="0"/>
              <a:t>-</a:t>
            </a:r>
            <a:r>
              <a:rPr lang="ru-RU" sz="2000" dirty="0" smtClean="0"/>
              <a:t>декодеров нужную пару.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8082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Энкодер</a:t>
            </a:r>
            <a:r>
              <a:rPr lang="ru-RU" sz="2800" dirty="0" smtClean="0"/>
              <a:t>-декодер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A3B18DD-4A12-4310-89C3-6F2100C86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582" y="763264"/>
            <a:ext cx="8529791" cy="581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01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Энкодер</a:t>
            </a: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823B30B-C344-4301-9E3F-49D8DB9BFE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229" b="123"/>
          <a:stretch/>
        </p:blipFill>
        <p:spPr>
          <a:xfrm>
            <a:off x="2424992" y="1047027"/>
            <a:ext cx="7451564" cy="3601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AB69985-CE76-461D-B887-D81438F2304B}"/>
              </a:ext>
            </a:extLst>
          </p:cNvPr>
          <p:cNvSpPr txBox="1"/>
          <p:nvPr/>
        </p:nvSpPr>
        <p:spPr>
          <a:xfrm>
            <a:off x="2481237" y="4779030"/>
            <a:ext cx="818116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>
                <a:cs typeface="Segoe UI"/>
              </a:rPr>
              <a:t>Каждый блок </a:t>
            </a:r>
            <a:r>
              <a:rPr lang="ru-RU" sz="2400" dirty="0" err="1" smtClean="0">
                <a:cs typeface="Segoe UI"/>
              </a:rPr>
              <a:t>энкодера</a:t>
            </a:r>
            <a:r>
              <a:rPr lang="ru-RU" sz="2400" dirty="0" smtClean="0">
                <a:cs typeface="Segoe UI"/>
              </a:rPr>
              <a:t> имеет одинаковые интерфейсы</a:t>
            </a:r>
            <a:r>
              <a:rPr lang="ru-RU" sz="2400" dirty="0" smtClean="0">
                <a:latin typeface="Calibri"/>
                <a:cs typeface="Segoe UI"/>
              </a:rPr>
              <a:t>:</a:t>
            </a:r>
            <a:endParaRPr lang="en-US" sz="2400" dirty="0">
              <a:latin typeface="Input Mono"/>
              <a:cs typeface="Segoe UI"/>
            </a:endParaRPr>
          </a:p>
          <a:p>
            <a:pPr marL="342900" indent="-342900">
              <a:buFont typeface="Arial"/>
              <a:buChar char="•"/>
            </a:pPr>
            <a:r>
              <a:rPr lang="ru-RU" sz="2400" dirty="0">
                <a:cs typeface="Segoe UI"/>
              </a:rPr>
              <a:t>N </a:t>
            </a:r>
            <a:r>
              <a:rPr lang="ru-RU" sz="2400" dirty="0" err="1" smtClean="0">
                <a:cs typeface="Segoe UI"/>
              </a:rPr>
              <a:t>эмбеддингов</a:t>
            </a:r>
            <a:r>
              <a:rPr lang="ru-RU" sz="2400" dirty="0">
                <a:cs typeface="Segoe UI"/>
              </a:rPr>
              <a:t> </a:t>
            </a:r>
            <a:r>
              <a:rPr lang="ru-RU" sz="2400" dirty="0" smtClean="0">
                <a:cs typeface="Segoe UI"/>
              </a:rPr>
              <a:t>размера D </a:t>
            </a:r>
            <a:r>
              <a:rPr lang="ru-RU" sz="2400" dirty="0">
                <a:solidFill>
                  <a:srgbClr val="000000"/>
                </a:solidFill>
                <a:cs typeface="Segoe UI"/>
              </a:rPr>
              <a:t>– </a:t>
            </a:r>
            <a:r>
              <a:rPr lang="ru-RU" sz="2400" dirty="0" smtClean="0">
                <a:solidFill>
                  <a:srgbClr val="000000"/>
                </a:solidFill>
                <a:cs typeface="Segoe UI"/>
              </a:rPr>
              <a:t>на </a:t>
            </a:r>
            <a:r>
              <a:rPr lang="ru-RU" sz="2400" dirty="0" smtClean="0">
                <a:solidFill>
                  <a:srgbClr val="FF0000"/>
                </a:solidFill>
                <a:latin typeface="Calibri"/>
                <a:cs typeface="Segoe UI"/>
              </a:rPr>
              <a:t>Входе</a:t>
            </a:r>
            <a:endParaRPr lang="ru-RU" sz="2400" dirty="0">
              <a:solidFill>
                <a:srgbClr val="FF0000"/>
              </a:solidFill>
              <a:latin typeface="Calibri"/>
              <a:cs typeface="Segoe UI"/>
            </a:endParaRPr>
          </a:p>
          <a:p>
            <a:pPr marL="342900" indent="-342900">
              <a:buFont typeface="Arial"/>
              <a:buChar char="•"/>
            </a:pPr>
            <a:r>
              <a:rPr lang="ru-RU" sz="2400" dirty="0">
                <a:cs typeface="Segoe UI"/>
              </a:rPr>
              <a:t>N </a:t>
            </a:r>
            <a:r>
              <a:rPr lang="ru-RU" sz="2400" dirty="0" err="1">
                <a:cs typeface="Segoe UI"/>
              </a:rPr>
              <a:t>эмбеддингов</a:t>
            </a:r>
            <a:r>
              <a:rPr lang="ru-RU" sz="2400" dirty="0">
                <a:cs typeface="Segoe UI"/>
              </a:rPr>
              <a:t> размера D </a:t>
            </a:r>
            <a:r>
              <a:rPr lang="ru-RU" sz="2400" dirty="0">
                <a:solidFill>
                  <a:srgbClr val="000000"/>
                </a:solidFill>
                <a:cs typeface="Segoe UI"/>
              </a:rPr>
              <a:t>– на </a:t>
            </a:r>
            <a:r>
              <a:rPr lang="ru-RU" sz="2400" dirty="0" smtClean="0">
                <a:solidFill>
                  <a:srgbClr val="FF0000"/>
                </a:solidFill>
                <a:latin typeface="Calibri"/>
                <a:cs typeface="Segoe UI"/>
              </a:rPr>
              <a:t>Выходе</a:t>
            </a:r>
            <a:endParaRPr lang="ru-RU" sz="2400" dirty="0">
              <a:solidFill>
                <a:srgbClr val="FF0000"/>
              </a:solidFill>
              <a:latin typeface="Calibri"/>
              <a:cs typeface="Segoe UI"/>
            </a:endParaRPr>
          </a:p>
        </p:txBody>
      </p:sp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29C9913-E060-A917-86E9-5146930251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9" t="38532" r="8011" b="54931"/>
          <a:stretch/>
        </p:blipFill>
        <p:spPr>
          <a:xfrm>
            <a:off x="3441950" y="861885"/>
            <a:ext cx="5265630" cy="253945"/>
          </a:xfrm>
          <a:prstGeom prst="rect">
            <a:avLst/>
          </a:prstGeom>
        </p:spPr>
      </p:pic>
      <p:pic>
        <p:nvPicPr>
          <p:cNvPr id="6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91374637-C80E-1D70-67DF-09BFE83020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798" b="6307"/>
          <a:stretch/>
        </p:blipFill>
        <p:spPr>
          <a:xfrm>
            <a:off x="2960832" y="4355791"/>
            <a:ext cx="6227866" cy="42323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470156" y="2256638"/>
            <a:ext cx="914400" cy="1535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2166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Энкодер</a:t>
            </a: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823B30B-C344-4301-9E3F-49D8DB9BFE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229" b="123"/>
          <a:stretch/>
        </p:blipFill>
        <p:spPr>
          <a:xfrm>
            <a:off x="2407706" y="1191979"/>
            <a:ext cx="7451564" cy="3601444"/>
          </a:xfrm>
          <a:prstGeom prst="rect">
            <a:avLst/>
          </a:prstGeom>
        </p:spPr>
      </p:pic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29C9913-E060-A917-86E9-5146930251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9" t="38532" r="8011" b="54931"/>
          <a:stretch/>
        </p:blipFill>
        <p:spPr>
          <a:xfrm>
            <a:off x="3441950" y="861885"/>
            <a:ext cx="5265630" cy="253945"/>
          </a:xfrm>
          <a:prstGeom prst="rect">
            <a:avLst/>
          </a:prstGeom>
        </p:spPr>
      </p:pic>
      <p:sp>
        <p:nvSpPr>
          <p:cNvPr id="9" name="Стрелка: изогнутая 8">
            <a:extLst>
              <a:ext uri="{FF2B5EF4-FFF2-40B4-BE49-F238E27FC236}">
                <a16:creationId xmlns:a16="http://schemas.microsoft.com/office/drawing/2014/main" xmlns="" id="{A28795A3-9966-3280-16EB-3E53DCED4464}"/>
              </a:ext>
            </a:extLst>
          </p:cNvPr>
          <p:cNvSpPr/>
          <p:nvPr/>
        </p:nvSpPr>
        <p:spPr>
          <a:xfrm rot="16200000" flipH="1">
            <a:off x="1609543" y="3214904"/>
            <a:ext cx="530195" cy="143881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трелка: изогнутая 10">
            <a:extLst>
              <a:ext uri="{FF2B5EF4-FFF2-40B4-BE49-F238E27FC236}">
                <a16:creationId xmlns:a16="http://schemas.microsoft.com/office/drawing/2014/main" xmlns="" id="{0D29271C-B3F9-FE4D-8ADA-DF9527F80EC3}"/>
              </a:ext>
            </a:extLst>
          </p:cNvPr>
          <p:cNvSpPr/>
          <p:nvPr/>
        </p:nvSpPr>
        <p:spPr>
          <a:xfrm rot="5400000" flipH="1">
            <a:off x="10030871" y="1558168"/>
            <a:ext cx="530195" cy="143881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8AFD902-FB7A-B28E-BC3E-B76FF4E5E911}"/>
              </a:ext>
            </a:extLst>
          </p:cNvPr>
          <p:cNvSpPr txBox="1"/>
          <p:nvPr/>
        </p:nvSpPr>
        <p:spPr>
          <a:xfrm>
            <a:off x="242230" y="4196175"/>
            <a:ext cx="603273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cs typeface="Segoe UI"/>
              </a:rPr>
              <a:t>Communication</a:t>
            </a:r>
            <a:endParaRPr lang="ru-RU" dirty="0"/>
          </a:p>
          <a:p>
            <a:pPr algn="ctr"/>
            <a:endParaRPr lang="ru-RU" sz="2400" dirty="0" smtClean="0">
              <a:cs typeface="Segoe UI"/>
            </a:endParaRPr>
          </a:p>
          <a:p>
            <a:pPr algn="ctr"/>
            <a:endParaRPr lang="ru-RU" sz="2400" dirty="0">
              <a:cs typeface="Segoe UI"/>
            </a:endParaRPr>
          </a:p>
          <a:p>
            <a:r>
              <a:rPr lang="ru-RU" sz="2400" dirty="0" smtClean="0">
                <a:ea typeface="+mn-lt"/>
                <a:cs typeface="+mn-lt"/>
              </a:rPr>
              <a:t>Обрабатываем все входные </a:t>
            </a:r>
            <a:r>
              <a:rPr lang="ru-RU" sz="2400" dirty="0" err="1" smtClean="0">
                <a:ea typeface="+mn-lt"/>
                <a:cs typeface="+mn-lt"/>
              </a:rPr>
              <a:t>токены</a:t>
            </a:r>
            <a:r>
              <a:rPr lang="ru-RU" sz="2400" dirty="0" smtClean="0">
                <a:ea typeface="+mn-lt"/>
                <a:cs typeface="+mn-lt"/>
              </a:rPr>
              <a:t> за один раз. При обработке </a:t>
            </a:r>
            <a:r>
              <a:rPr lang="ru-RU" sz="2400" dirty="0" err="1" smtClean="0">
                <a:ea typeface="+mn-lt"/>
                <a:cs typeface="+mn-lt"/>
              </a:rPr>
              <a:t>токенов</a:t>
            </a:r>
            <a:r>
              <a:rPr lang="ru-RU" sz="2400" dirty="0" smtClean="0">
                <a:ea typeface="+mn-lt"/>
                <a:cs typeface="+mn-lt"/>
              </a:rPr>
              <a:t> смотрим на контекст и выделяем зависимости</a:t>
            </a:r>
            <a:endParaRPr lang="ru-RU" dirty="0">
              <a:cs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A8BC703-6FE0-D7FA-D2D6-94A78FE388FD}"/>
              </a:ext>
            </a:extLst>
          </p:cNvPr>
          <p:cNvSpPr txBox="1"/>
          <p:nvPr/>
        </p:nvSpPr>
        <p:spPr>
          <a:xfrm>
            <a:off x="9767454" y="1416696"/>
            <a:ext cx="2216466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dirty="0" err="1">
                <a:solidFill>
                  <a:srgbClr val="FF0000"/>
                </a:solidFill>
                <a:cs typeface="Segoe UI"/>
              </a:rPr>
              <a:t>Computation</a:t>
            </a:r>
            <a:endParaRPr lang="ru-RU" sz="2400" dirty="0">
              <a:solidFill>
                <a:srgbClr val="FF0000"/>
              </a:solidFill>
              <a:cs typeface="Segoe UI"/>
            </a:endParaRPr>
          </a:p>
          <a:p>
            <a:pPr algn="ctr"/>
            <a:endParaRPr lang="ru-RU" sz="2400" dirty="0" smtClean="0">
              <a:ea typeface="+mn-lt"/>
              <a:cs typeface="+mn-lt"/>
            </a:endParaRPr>
          </a:p>
          <a:p>
            <a:pPr algn="ctr"/>
            <a:endParaRPr lang="ru-RU" sz="2400" dirty="0" smtClean="0">
              <a:ea typeface="+mn-lt"/>
              <a:cs typeface="+mn-lt"/>
            </a:endParaRPr>
          </a:p>
          <a:p>
            <a:pPr algn="ctr"/>
            <a:r>
              <a:rPr lang="ru-RU" sz="2400" dirty="0">
                <a:ea typeface="+mn-lt"/>
                <a:cs typeface="+mn-lt"/>
              </a:rPr>
              <a:t/>
            </a:r>
            <a:br>
              <a:rPr lang="ru-RU" sz="2400" dirty="0">
                <a:ea typeface="+mn-lt"/>
                <a:cs typeface="+mn-lt"/>
              </a:rPr>
            </a:br>
            <a:r>
              <a:rPr lang="ru-RU" sz="2400" dirty="0" smtClean="0">
                <a:ea typeface="+mn-lt"/>
                <a:cs typeface="+mn-lt"/>
              </a:rPr>
              <a:t>Обрабатываем </a:t>
            </a:r>
            <a:r>
              <a:rPr lang="ru-RU" sz="2400" dirty="0" err="1" smtClean="0">
                <a:ea typeface="+mn-lt"/>
                <a:cs typeface="+mn-lt"/>
              </a:rPr>
              <a:t>токены</a:t>
            </a:r>
            <a:r>
              <a:rPr lang="ru-RU" sz="2400" dirty="0" smtClean="0">
                <a:ea typeface="+mn-lt"/>
                <a:cs typeface="+mn-lt"/>
              </a:rPr>
              <a:t> независимо параллельно, дополнительно выделяя более сложные зависимости</a:t>
            </a:r>
            <a:endParaRPr lang="ru-RU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1259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Feed Forward </a:t>
            </a:r>
            <a:r>
              <a:rPr lang="ru-RU" sz="2800" dirty="0" smtClean="0"/>
              <a:t>слой</a:t>
            </a:r>
            <a:endParaRPr lang="ru-RU" sz="2800" dirty="0"/>
          </a:p>
        </p:txBody>
      </p:sp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56DAD46-B9F2-3755-005B-71E02679E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69" y="1214705"/>
            <a:ext cx="6602360" cy="42194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9957FFF-1A84-F1F7-6A6B-DF5386B7EDAA}"/>
              </a:ext>
            </a:extLst>
          </p:cNvPr>
          <p:cNvSpPr txBox="1"/>
          <p:nvPr/>
        </p:nvSpPr>
        <p:spPr>
          <a:xfrm>
            <a:off x="3018505" y="5716105"/>
            <a:ext cx="91734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Lucida Grande"/>
              </a:rPr>
              <a:t>Transformer Feed-Forward Layers Are Key-Value Memories</a:t>
            </a:r>
            <a:r>
              <a:rPr lang="en-US" b="1" dirty="0">
                <a:latin typeface="Lucida Grande"/>
              </a:rPr>
              <a:t>: </a:t>
            </a:r>
            <a:r>
              <a:rPr lang="en-US" dirty="0">
                <a:ea typeface="+mn-lt"/>
                <a:cs typeface="+mn-lt"/>
                <a:hlinkClick r:id="rId3"/>
              </a:rPr>
              <a:t>arxiv.org/abs/2012.14913</a:t>
            </a:r>
            <a:endParaRPr lang="en-US" b="1">
              <a:latin typeface="Lucida Grande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77DF26F1-6AD8-40C5-BF00-00F494D39F8C}"/>
              </a:ext>
            </a:extLst>
          </p:cNvPr>
          <p:cNvSpPr txBox="1">
            <a:spLocks/>
          </p:cNvSpPr>
          <p:nvPr/>
        </p:nvSpPr>
        <p:spPr>
          <a:xfrm>
            <a:off x="6653056" y="1474133"/>
            <a:ext cx="5161190" cy="343285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>
                <a:solidFill>
                  <a:srgbClr val="FF0000"/>
                </a:solidFill>
                <a:ea typeface="+mn-lt"/>
                <a:cs typeface="+mn-lt"/>
              </a:rPr>
              <a:t>Feed</a:t>
            </a:r>
            <a:r>
              <a:rPr lang="ru-RU" sz="2000" dirty="0" smtClean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ea typeface="+mn-lt"/>
                <a:cs typeface="+mn-lt"/>
              </a:rPr>
              <a:t>Forward</a:t>
            </a:r>
            <a:r>
              <a:rPr lang="ru-RU" sz="2000" dirty="0" smtClean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sz="2000" dirty="0" smtClean="0">
                <a:ea typeface="+mn-lt"/>
                <a:cs typeface="+mn-lt"/>
              </a:rPr>
              <a:t>состоит из двух линейных слоев: один увеличивает размерность </a:t>
            </a:r>
            <a:r>
              <a:rPr lang="ru-RU" sz="2000" dirty="0" err="1" smtClean="0">
                <a:ea typeface="+mn-lt"/>
                <a:cs typeface="+mn-lt"/>
              </a:rPr>
              <a:t>эмбеддинга</a:t>
            </a:r>
            <a:r>
              <a:rPr lang="ru-RU" sz="2000" dirty="0" smtClean="0">
                <a:ea typeface="+mn-lt"/>
                <a:cs typeface="+mn-lt"/>
              </a:rPr>
              <a:t>, второй сжимает его обратно:</a:t>
            </a:r>
            <a:endParaRPr lang="en-US" sz="2000" dirty="0" smtClean="0">
              <a:latin typeface="Arial"/>
              <a:ea typeface="+mn-lt"/>
              <a:cs typeface="+mn-lt"/>
            </a:endParaRPr>
          </a:p>
          <a:p>
            <a:pPr lvl="1"/>
            <a:r>
              <a:rPr lang="ru-RU" dirty="0" err="1" smtClean="0">
                <a:ea typeface="+mn-lt"/>
                <a:cs typeface="+mn-lt"/>
              </a:rPr>
              <a:t>D_m</a:t>
            </a:r>
            <a:r>
              <a:rPr lang="ru-RU" dirty="0" smtClean="0">
                <a:ea typeface="+mn-lt"/>
                <a:cs typeface="+mn-lt"/>
              </a:rPr>
              <a:t> → </a:t>
            </a:r>
            <a:r>
              <a:rPr lang="ru-RU" dirty="0" err="1" smtClean="0">
                <a:ea typeface="+mn-lt"/>
                <a:cs typeface="+mn-lt"/>
              </a:rPr>
              <a:t>D_ff</a:t>
            </a:r>
            <a:r>
              <a:rPr lang="ru-RU" dirty="0" smtClean="0">
                <a:ea typeface="+mn-lt"/>
                <a:cs typeface="+mn-lt"/>
              </a:rPr>
              <a:t> → </a:t>
            </a:r>
            <a:r>
              <a:rPr lang="ru-RU" dirty="0" err="1" smtClean="0">
                <a:ea typeface="+mn-lt"/>
                <a:cs typeface="+mn-lt"/>
              </a:rPr>
              <a:t>D_m</a:t>
            </a:r>
            <a:r>
              <a:rPr lang="ru-RU" dirty="0" smtClean="0">
                <a:ea typeface="+mn-lt"/>
                <a:cs typeface="+mn-lt"/>
              </a:rPr>
              <a:t>, </a:t>
            </a:r>
            <a:r>
              <a:rPr lang="ru-RU" dirty="0" err="1" smtClean="0">
                <a:ea typeface="+mn-lt"/>
                <a:cs typeface="+mn-lt"/>
              </a:rPr>
              <a:t>where</a:t>
            </a:r>
            <a:r>
              <a:rPr lang="ru-RU" dirty="0" smtClean="0">
                <a:ea typeface="+mn-lt"/>
                <a:cs typeface="+mn-lt"/>
              </a:rPr>
              <a:t> </a:t>
            </a:r>
            <a:r>
              <a:rPr lang="ru-RU" dirty="0" err="1" smtClean="0">
                <a:ea typeface="+mn-lt"/>
                <a:cs typeface="+mn-lt"/>
              </a:rPr>
              <a:t>D_ff</a:t>
            </a:r>
            <a:r>
              <a:rPr lang="ru-RU" dirty="0" smtClean="0">
                <a:ea typeface="+mn-lt"/>
                <a:cs typeface="+mn-lt"/>
              </a:rPr>
              <a:t> &gt;&gt; </a:t>
            </a:r>
            <a:r>
              <a:rPr lang="ru-RU" dirty="0" err="1" smtClean="0">
                <a:ea typeface="+mn-lt"/>
                <a:cs typeface="+mn-lt"/>
              </a:rPr>
              <a:t>D_m</a:t>
            </a:r>
            <a:r>
              <a:rPr lang="ru-RU" sz="1600" dirty="0" smtClean="0">
                <a:ea typeface="+mn-lt"/>
                <a:cs typeface="+mn-lt"/>
              </a:rPr>
              <a:t> </a:t>
            </a:r>
            <a:endParaRPr lang="en-US" sz="1600" dirty="0" smtClean="0">
              <a:ea typeface="+mn-lt"/>
              <a:cs typeface="+mn-lt"/>
            </a:endParaRPr>
          </a:p>
          <a:p>
            <a:r>
              <a:rPr lang="ru-RU" sz="2000" dirty="0" smtClean="0">
                <a:cs typeface="Calibri" panose="020F0502020204030204"/>
              </a:rPr>
              <a:t>Обычно (для BERT-</a:t>
            </a:r>
            <a:r>
              <a:rPr lang="ru-RU" sz="2000" dirty="0" err="1" smtClean="0">
                <a:cs typeface="Calibri" panose="020F0502020204030204"/>
              </a:rPr>
              <a:t>Base</a:t>
            </a:r>
            <a:r>
              <a:rPr lang="ru-RU" sz="2000" dirty="0" smtClean="0">
                <a:cs typeface="Calibri" panose="020F0502020204030204"/>
              </a:rPr>
              <a:t>):</a:t>
            </a:r>
          </a:p>
          <a:p>
            <a:pPr lvl="1"/>
            <a:r>
              <a:rPr lang="ru-RU" dirty="0" smtClean="0">
                <a:cs typeface="Calibri" panose="020F0502020204030204"/>
              </a:rPr>
              <a:t>D_</a:t>
            </a:r>
            <a:r>
              <a:rPr lang="en-US" dirty="0" smtClean="0">
                <a:cs typeface="Calibri" panose="020F0502020204030204"/>
              </a:rPr>
              <a:t>m</a:t>
            </a:r>
            <a:r>
              <a:rPr lang="ru-RU" dirty="0" smtClean="0">
                <a:cs typeface="Calibri" panose="020F0502020204030204"/>
              </a:rPr>
              <a:t>=768</a:t>
            </a:r>
          </a:p>
          <a:p>
            <a:pPr lvl="1"/>
            <a:r>
              <a:rPr lang="en-US" dirty="0" err="1" smtClean="0">
                <a:cs typeface="Calibri" panose="020F0502020204030204"/>
              </a:rPr>
              <a:t>D_ff</a:t>
            </a:r>
            <a:r>
              <a:rPr lang="ru-RU" dirty="0" smtClean="0">
                <a:cs typeface="Calibri" panose="020F0502020204030204"/>
              </a:rPr>
              <a:t>=3072 (x4)</a:t>
            </a:r>
            <a:endParaRPr lang="en-US" dirty="0" smtClean="0">
              <a:cs typeface="Calibri" panose="020F0502020204030204"/>
            </a:endParaRPr>
          </a:p>
          <a:p>
            <a:pPr lvl="1"/>
            <a:endParaRPr lang="en-US" dirty="0" smtClean="0">
              <a:cs typeface="Calibri" panose="020F0502020204030204"/>
            </a:endParaRPr>
          </a:p>
          <a:p>
            <a:pPr lvl="1"/>
            <a:r>
              <a:rPr lang="ru-RU" dirty="0" smtClean="0">
                <a:cs typeface="Calibri" panose="020F0502020204030204"/>
              </a:rPr>
              <a:t>Содержит от </a:t>
            </a:r>
            <a:r>
              <a:rPr lang="en-US" dirty="0" smtClean="0">
                <a:cs typeface="Calibri" panose="020F0502020204030204"/>
              </a:rPr>
              <a:t>2/3 </a:t>
            </a:r>
            <a:r>
              <a:rPr lang="ru-RU" dirty="0" smtClean="0">
                <a:cs typeface="Calibri" panose="020F0502020204030204"/>
              </a:rPr>
              <a:t>до ¾</a:t>
            </a:r>
            <a:r>
              <a:rPr lang="en-US" dirty="0" smtClean="0">
                <a:cs typeface="Calibri" panose="020F0502020204030204"/>
              </a:rPr>
              <a:t> </a:t>
            </a:r>
            <a:r>
              <a:rPr lang="ru-RU" dirty="0" smtClean="0">
                <a:cs typeface="Calibri" panose="020F0502020204030204"/>
              </a:rPr>
              <a:t>от общего числа параметров модели –</a:t>
            </a:r>
          </a:p>
          <a:p>
            <a:pPr lvl="1"/>
            <a:r>
              <a:rPr lang="ru-RU" dirty="0" smtClean="0">
                <a:cs typeface="Calibri" panose="020F0502020204030204"/>
              </a:rPr>
              <a:t>Содержит основные «знания»</a:t>
            </a:r>
            <a:endParaRPr lang="ru-RU" dirty="0">
              <a:cs typeface="Calibri" panose="020F050202020403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42745" y="845373"/>
            <a:ext cx="161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Хранит знания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375633" y="4981751"/>
            <a:ext cx="4482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 какими весами нужно взять информацию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6122311" y="4753418"/>
            <a:ext cx="253322" cy="41299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6308521" y="1190718"/>
            <a:ext cx="436408" cy="38900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165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Feed Forward </a:t>
            </a:r>
            <a:r>
              <a:rPr lang="ru-RU" sz="2800" dirty="0" smtClean="0"/>
              <a:t>слой</a:t>
            </a:r>
            <a:endParaRPr lang="ru-RU" sz="2800" dirty="0"/>
          </a:p>
        </p:txBody>
      </p:sp>
      <p:pic>
        <p:nvPicPr>
          <p:cNvPr id="12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A822A53-957E-AA36-2379-8EDA506CB7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8" b="1074"/>
          <a:stretch/>
        </p:blipFill>
        <p:spPr>
          <a:xfrm>
            <a:off x="4138312" y="1106042"/>
            <a:ext cx="3402428" cy="4736544"/>
          </a:xfrm>
          <a:prstGeom prst="rect">
            <a:avLst/>
          </a:prstGeom>
        </p:spPr>
      </p:pic>
      <p:sp>
        <p:nvSpPr>
          <p:cNvPr id="13" name="Стрелка: вправо 5">
            <a:extLst>
              <a:ext uri="{FF2B5EF4-FFF2-40B4-BE49-F238E27FC236}">
                <a16:creationId xmlns:a16="http://schemas.microsoft.com/office/drawing/2014/main" xmlns="" id="{16B67697-26BF-0B09-7885-6079944CC154}"/>
              </a:ext>
            </a:extLst>
          </p:cNvPr>
          <p:cNvSpPr/>
          <p:nvPr/>
        </p:nvSpPr>
        <p:spPr>
          <a:xfrm rot="16200000">
            <a:off x="1655067" y="3394607"/>
            <a:ext cx="4165203" cy="23236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 xmlns="" sd="3499211612">
                  <a:custGeom>
                    <a:avLst/>
                    <a:gdLst>
                      <a:gd name="connsiteX0" fmla="*/ 0 w 4165203"/>
                      <a:gd name="connsiteY0" fmla="*/ 58091 h 232363"/>
                      <a:gd name="connsiteX1" fmla="*/ 659412 w 4165203"/>
                      <a:gd name="connsiteY1" fmla="*/ 58091 h 232363"/>
                      <a:gd name="connsiteX2" fmla="*/ 1237844 w 4165203"/>
                      <a:gd name="connsiteY2" fmla="*/ 58091 h 232363"/>
                      <a:gd name="connsiteX3" fmla="*/ 1694805 w 4165203"/>
                      <a:gd name="connsiteY3" fmla="*/ 58091 h 232363"/>
                      <a:gd name="connsiteX4" fmla="*/ 2273237 w 4165203"/>
                      <a:gd name="connsiteY4" fmla="*/ 58091 h 232363"/>
                      <a:gd name="connsiteX5" fmla="*/ 2770688 w 4165203"/>
                      <a:gd name="connsiteY5" fmla="*/ 58091 h 232363"/>
                      <a:gd name="connsiteX6" fmla="*/ 3268139 w 4165203"/>
                      <a:gd name="connsiteY6" fmla="*/ 58091 h 232363"/>
                      <a:gd name="connsiteX7" fmla="*/ 4049022 w 4165203"/>
                      <a:gd name="connsiteY7" fmla="*/ 58091 h 232363"/>
                      <a:gd name="connsiteX8" fmla="*/ 4049022 w 4165203"/>
                      <a:gd name="connsiteY8" fmla="*/ 0 h 232363"/>
                      <a:gd name="connsiteX9" fmla="*/ 4165203 w 4165203"/>
                      <a:gd name="connsiteY9" fmla="*/ 116182 h 232363"/>
                      <a:gd name="connsiteX10" fmla="*/ 4049022 w 4165203"/>
                      <a:gd name="connsiteY10" fmla="*/ 232363 h 232363"/>
                      <a:gd name="connsiteX11" fmla="*/ 4049022 w 4165203"/>
                      <a:gd name="connsiteY11" fmla="*/ 174272 h 232363"/>
                      <a:gd name="connsiteX12" fmla="*/ 3389610 w 4165203"/>
                      <a:gd name="connsiteY12" fmla="*/ 174272 h 232363"/>
                      <a:gd name="connsiteX13" fmla="*/ 2811178 w 4165203"/>
                      <a:gd name="connsiteY13" fmla="*/ 174272 h 232363"/>
                      <a:gd name="connsiteX14" fmla="*/ 2151766 w 4165203"/>
                      <a:gd name="connsiteY14" fmla="*/ 174272 h 232363"/>
                      <a:gd name="connsiteX15" fmla="*/ 1532844 w 4165203"/>
                      <a:gd name="connsiteY15" fmla="*/ 174272 h 232363"/>
                      <a:gd name="connsiteX16" fmla="*/ 994903 w 4165203"/>
                      <a:gd name="connsiteY16" fmla="*/ 174272 h 232363"/>
                      <a:gd name="connsiteX17" fmla="*/ 0 w 4165203"/>
                      <a:gd name="connsiteY17" fmla="*/ 174272 h 232363"/>
                      <a:gd name="connsiteX18" fmla="*/ 0 w 4165203"/>
                      <a:gd name="connsiteY18" fmla="*/ 58091 h 232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165203" h="232363" fill="none" extrusionOk="0">
                        <a:moveTo>
                          <a:pt x="0" y="58091"/>
                        </a:moveTo>
                        <a:cubicBezTo>
                          <a:pt x="283883" y="57034"/>
                          <a:pt x="426390" y="117790"/>
                          <a:pt x="659412" y="58091"/>
                        </a:cubicBezTo>
                        <a:cubicBezTo>
                          <a:pt x="892434" y="-1608"/>
                          <a:pt x="1020112" y="99882"/>
                          <a:pt x="1237844" y="58091"/>
                        </a:cubicBezTo>
                        <a:cubicBezTo>
                          <a:pt x="1455576" y="16300"/>
                          <a:pt x="1599947" y="67728"/>
                          <a:pt x="1694805" y="58091"/>
                        </a:cubicBezTo>
                        <a:cubicBezTo>
                          <a:pt x="1789663" y="48454"/>
                          <a:pt x="1996330" y="88178"/>
                          <a:pt x="2273237" y="58091"/>
                        </a:cubicBezTo>
                        <a:cubicBezTo>
                          <a:pt x="2550144" y="28004"/>
                          <a:pt x="2549657" y="109026"/>
                          <a:pt x="2770688" y="58091"/>
                        </a:cubicBezTo>
                        <a:cubicBezTo>
                          <a:pt x="2991719" y="7156"/>
                          <a:pt x="3159660" y="64314"/>
                          <a:pt x="3268139" y="58091"/>
                        </a:cubicBezTo>
                        <a:cubicBezTo>
                          <a:pt x="3376618" y="51868"/>
                          <a:pt x="3815847" y="81151"/>
                          <a:pt x="4049022" y="58091"/>
                        </a:cubicBezTo>
                        <a:cubicBezTo>
                          <a:pt x="4043284" y="35515"/>
                          <a:pt x="4049711" y="27882"/>
                          <a:pt x="4049022" y="0"/>
                        </a:cubicBezTo>
                        <a:cubicBezTo>
                          <a:pt x="4092000" y="34101"/>
                          <a:pt x="4120059" y="91615"/>
                          <a:pt x="4165203" y="116182"/>
                        </a:cubicBezTo>
                        <a:cubicBezTo>
                          <a:pt x="4127505" y="155136"/>
                          <a:pt x="4072747" y="188624"/>
                          <a:pt x="4049022" y="232363"/>
                        </a:cubicBezTo>
                        <a:cubicBezTo>
                          <a:pt x="4044399" y="213775"/>
                          <a:pt x="4054784" y="193574"/>
                          <a:pt x="4049022" y="174272"/>
                        </a:cubicBezTo>
                        <a:cubicBezTo>
                          <a:pt x="3793464" y="229310"/>
                          <a:pt x="3641497" y="161077"/>
                          <a:pt x="3389610" y="174272"/>
                        </a:cubicBezTo>
                        <a:cubicBezTo>
                          <a:pt x="3137723" y="187467"/>
                          <a:pt x="2954726" y="165051"/>
                          <a:pt x="2811178" y="174272"/>
                        </a:cubicBezTo>
                        <a:cubicBezTo>
                          <a:pt x="2667630" y="183493"/>
                          <a:pt x="2314613" y="130443"/>
                          <a:pt x="2151766" y="174272"/>
                        </a:cubicBezTo>
                        <a:cubicBezTo>
                          <a:pt x="1988919" y="218101"/>
                          <a:pt x="1726734" y="113080"/>
                          <a:pt x="1532844" y="174272"/>
                        </a:cubicBezTo>
                        <a:cubicBezTo>
                          <a:pt x="1338954" y="235464"/>
                          <a:pt x="1184515" y="122614"/>
                          <a:pt x="994903" y="174272"/>
                        </a:cubicBezTo>
                        <a:cubicBezTo>
                          <a:pt x="805291" y="225930"/>
                          <a:pt x="434875" y="142341"/>
                          <a:pt x="0" y="174272"/>
                        </a:cubicBezTo>
                        <a:cubicBezTo>
                          <a:pt x="-10473" y="130965"/>
                          <a:pt x="6937" y="86347"/>
                          <a:pt x="0" y="58091"/>
                        </a:cubicBezTo>
                        <a:close/>
                      </a:path>
                      <a:path w="4165203" h="232363" stroke="0" extrusionOk="0">
                        <a:moveTo>
                          <a:pt x="0" y="58091"/>
                        </a:moveTo>
                        <a:cubicBezTo>
                          <a:pt x="107912" y="32329"/>
                          <a:pt x="324384" y="98346"/>
                          <a:pt x="537941" y="58091"/>
                        </a:cubicBezTo>
                        <a:cubicBezTo>
                          <a:pt x="751498" y="17836"/>
                          <a:pt x="853629" y="102192"/>
                          <a:pt x="1035393" y="58091"/>
                        </a:cubicBezTo>
                        <a:cubicBezTo>
                          <a:pt x="1217157" y="13990"/>
                          <a:pt x="1350785" y="112007"/>
                          <a:pt x="1532844" y="58091"/>
                        </a:cubicBezTo>
                        <a:cubicBezTo>
                          <a:pt x="1714903" y="4175"/>
                          <a:pt x="1775579" y="91901"/>
                          <a:pt x="1989805" y="58091"/>
                        </a:cubicBezTo>
                        <a:cubicBezTo>
                          <a:pt x="2204031" y="24281"/>
                          <a:pt x="2253049" y="88115"/>
                          <a:pt x="2446766" y="58091"/>
                        </a:cubicBezTo>
                        <a:cubicBezTo>
                          <a:pt x="2640483" y="28067"/>
                          <a:pt x="2675271" y="82797"/>
                          <a:pt x="2903727" y="58091"/>
                        </a:cubicBezTo>
                        <a:cubicBezTo>
                          <a:pt x="3132183" y="33385"/>
                          <a:pt x="3354822" y="116150"/>
                          <a:pt x="3522649" y="58091"/>
                        </a:cubicBezTo>
                        <a:cubicBezTo>
                          <a:pt x="3690476" y="32"/>
                          <a:pt x="3811812" y="113769"/>
                          <a:pt x="4049022" y="58091"/>
                        </a:cubicBezTo>
                        <a:cubicBezTo>
                          <a:pt x="4048648" y="33952"/>
                          <a:pt x="4053778" y="18428"/>
                          <a:pt x="4049022" y="0"/>
                        </a:cubicBezTo>
                        <a:cubicBezTo>
                          <a:pt x="4081653" y="31738"/>
                          <a:pt x="4112992" y="91736"/>
                          <a:pt x="4165203" y="116182"/>
                        </a:cubicBezTo>
                        <a:cubicBezTo>
                          <a:pt x="4129880" y="153692"/>
                          <a:pt x="4098215" y="168335"/>
                          <a:pt x="4049022" y="232363"/>
                        </a:cubicBezTo>
                        <a:cubicBezTo>
                          <a:pt x="4042920" y="208534"/>
                          <a:pt x="4055864" y="187555"/>
                          <a:pt x="4049022" y="174272"/>
                        </a:cubicBezTo>
                        <a:cubicBezTo>
                          <a:pt x="3771846" y="242864"/>
                          <a:pt x="3656550" y="110109"/>
                          <a:pt x="3430100" y="174272"/>
                        </a:cubicBezTo>
                        <a:cubicBezTo>
                          <a:pt x="3203650" y="238435"/>
                          <a:pt x="3132553" y="160575"/>
                          <a:pt x="2892159" y="174272"/>
                        </a:cubicBezTo>
                        <a:cubicBezTo>
                          <a:pt x="2651765" y="187969"/>
                          <a:pt x="2482671" y="142615"/>
                          <a:pt x="2232746" y="174272"/>
                        </a:cubicBezTo>
                        <a:cubicBezTo>
                          <a:pt x="1982821" y="205929"/>
                          <a:pt x="1977150" y="160395"/>
                          <a:pt x="1735295" y="174272"/>
                        </a:cubicBezTo>
                        <a:cubicBezTo>
                          <a:pt x="1493440" y="188149"/>
                          <a:pt x="1362388" y="164257"/>
                          <a:pt x="1197354" y="174272"/>
                        </a:cubicBezTo>
                        <a:cubicBezTo>
                          <a:pt x="1032320" y="184287"/>
                          <a:pt x="890402" y="123289"/>
                          <a:pt x="618922" y="174272"/>
                        </a:cubicBezTo>
                        <a:cubicBezTo>
                          <a:pt x="347442" y="225255"/>
                          <a:pt x="152831" y="149526"/>
                          <a:pt x="0" y="174272"/>
                        </a:cubicBezTo>
                        <a:cubicBezTo>
                          <a:pt x="-8193" y="136918"/>
                          <a:pt x="7764" y="113159"/>
                          <a:pt x="0" y="58091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6">
            <a:extLst>
              <a:ext uri="{FF2B5EF4-FFF2-40B4-BE49-F238E27FC236}">
                <a16:creationId xmlns:a16="http://schemas.microsoft.com/office/drawing/2014/main" xmlns="" id="{2146105C-AF10-CE1F-7F19-FFCB6391BDEA}"/>
              </a:ext>
            </a:extLst>
          </p:cNvPr>
          <p:cNvSpPr/>
          <p:nvPr/>
        </p:nvSpPr>
        <p:spPr>
          <a:xfrm rot="5400000">
            <a:off x="5848104" y="3394607"/>
            <a:ext cx="4165203" cy="23236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 xmlns="" sd="3499211612">
                  <a:custGeom>
                    <a:avLst/>
                    <a:gdLst>
                      <a:gd name="connsiteX0" fmla="*/ 0 w 4165203"/>
                      <a:gd name="connsiteY0" fmla="*/ 58091 h 232363"/>
                      <a:gd name="connsiteX1" fmla="*/ 659412 w 4165203"/>
                      <a:gd name="connsiteY1" fmla="*/ 58091 h 232363"/>
                      <a:gd name="connsiteX2" fmla="*/ 1237844 w 4165203"/>
                      <a:gd name="connsiteY2" fmla="*/ 58091 h 232363"/>
                      <a:gd name="connsiteX3" fmla="*/ 1694805 w 4165203"/>
                      <a:gd name="connsiteY3" fmla="*/ 58091 h 232363"/>
                      <a:gd name="connsiteX4" fmla="*/ 2273237 w 4165203"/>
                      <a:gd name="connsiteY4" fmla="*/ 58091 h 232363"/>
                      <a:gd name="connsiteX5" fmla="*/ 2770688 w 4165203"/>
                      <a:gd name="connsiteY5" fmla="*/ 58091 h 232363"/>
                      <a:gd name="connsiteX6" fmla="*/ 3268139 w 4165203"/>
                      <a:gd name="connsiteY6" fmla="*/ 58091 h 232363"/>
                      <a:gd name="connsiteX7" fmla="*/ 4049022 w 4165203"/>
                      <a:gd name="connsiteY7" fmla="*/ 58091 h 232363"/>
                      <a:gd name="connsiteX8" fmla="*/ 4049022 w 4165203"/>
                      <a:gd name="connsiteY8" fmla="*/ 0 h 232363"/>
                      <a:gd name="connsiteX9" fmla="*/ 4165203 w 4165203"/>
                      <a:gd name="connsiteY9" fmla="*/ 116182 h 232363"/>
                      <a:gd name="connsiteX10" fmla="*/ 4049022 w 4165203"/>
                      <a:gd name="connsiteY10" fmla="*/ 232363 h 232363"/>
                      <a:gd name="connsiteX11" fmla="*/ 4049022 w 4165203"/>
                      <a:gd name="connsiteY11" fmla="*/ 174272 h 232363"/>
                      <a:gd name="connsiteX12" fmla="*/ 3389610 w 4165203"/>
                      <a:gd name="connsiteY12" fmla="*/ 174272 h 232363"/>
                      <a:gd name="connsiteX13" fmla="*/ 2811178 w 4165203"/>
                      <a:gd name="connsiteY13" fmla="*/ 174272 h 232363"/>
                      <a:gd name="connsiteX14" fmla="*/ 2151766 w 4165203"/>
                      <a:gd name="connsiteY14" fmla="*/ 174272 h 232363"/>
                      <a:gd name="connsiteX15" fmla="*/ 1532844 w 4165203"/>
                      <a:gd name="connsiteY15" fmla="*/ 174272 h 232363"/>
                      <a:gd name="connsiteX16" fmla="*/ 994903 w 4165203"/>
                      <a:gd name="connsiteY16" fmla="*/ 174272 h 232363"/>
                      <a:gd name="connsiteX17" fmla="*/ 0 w 4165203"/>
                      <a:gd name="connsiteY17" fmla="*/ 174272 h 232363"/>
                      <a:gd name="connsiteX18" fmla="*/ 0 w 4165203"/>
                      <a:gd name="connsiteY18" fmla="*/ 58091 h 232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165203" h="232363" fill="none" extrusionOk="0">
                        <a:moveTo>
                          <a:pt x="0" y="58091"/>
                        </a:moveTo>
                        <a:cubicBezTo>
                          <a:pt x="283883" y="57034"/>
                          <a:pt x="426390" y="117790"/>
                          <a:pt x="659412" y="58091"/>
                        </a:cubicBezTo>
                        <a:cubicBezTo>
                          <a:pt x="892434" y="-1608"/>
                          <a:pt x="1020112" y="99882"/>
                          <a:pt x="1237844" y="58091"/>
                        </a:cubicBezTo>
                        <a:cubicBezTo>
                          <a:pt x="1455576" y="16300"/>
                          <a:pt x="1599947" y="67728"/>
                          <a:pt x="1694805" y="58091"/>
                        </a:cubicBezTo>
                        <a:cubicBezTo>
                          <a:pt x="1789663" y="48454"/>
                          <a:pt x="1996330" y="88178"/>
                          <a:pt x="2273237" y="58091"/>
                        </a:cubicBezTo>
                        <a:cubicBezTo>
                          <a:pt x="2550144" y="28004"/>
                          <a:pt x="2549657" y="109026"/>
                          <a:pt x="2770688" y="58091"/>
                        </a:cubicBezTo>
                        <a:cubicBezTo>
                          <a:pt x="2991719" y="7156"/>
                          <a:pt x="3159660" y="64314"/>
                          <a:pt x="3268139" y="58091"/>
                        </a:cubicBezTo>
                        <a:cubicBezTo>
                          <a:pt x="3376618" y="51868"/>
                          <a:pt x="3815847" y="81151"/>
                          <a:pt x="4049022" y="58091"/>
                        </a:cubicBezTo>
                        <a:cubicBezTo>
                          <a:pt x="4043284" y="35515"/>
                          <a:pt x="4049711" y="27882"/>
                          <a:pt x="4049022" y="0"/>
                        </a:cubicBezTo>
                        <a:cubicBezTo>
                          <a:pt x="4092000" y="34101"/>
                          <a:pt x="4120059" y="91615"/>
                          <a:pt x="4165203" y="116182"/>
                        </a:cubicBezTo>
                        <a:cubicBezTo>
                          <a:pt x="4127505" y="155136"/>
                          <a:pt x="4072747" y="188624"/>
                          <a:pt x="4049022" y="232363"/>
                        </a:cubicBezTo>
                        <a:cubicBezTo>
                          <a:pt x="4044399" y="213775"/>
                          <a:pt x="4054784" y="193574"/>
                          <a:pt x="4049022" y="174272"/>
                        </a:cubicBezTo>
                        <a:cubicBezTo>
                          <a:pt x="3793464" y="229310"/>
                          <a:pt x="3641497" y="161077"/>
                          <a:pt x="3389610" y="174272"/>
                        </a:cubicBezTo>
                        <a:cubicBezTo>
                          <a:pt x="3137723" y="187467"/>
                          <a:pt x="2954726" y="165051"/>
                          <a:pt x="2811178" y="174272"/>
                        </a:cubicBezTo>
                        <a:cubicBezTo>
                          <a:pt x="2667630" y="183493"/>
                          <a:pt x="2314613" y="130443"/>
                          <a:pt x="2151766" y="174272"/>
                        </a:cubicBezTo>
                        <a:cubicBezTo>
                          <a:pt x="1988919" y="218101"/>
                          <a:pt x="1726734" y="113080"/>
                          <a:pt x="1532844" y="174272"/>
                        </a:cubicBezTo>
                        <a:cubicBezTo>
                          <a:pt x="1338954" y="235464"/>
                          <a:pt x="1184515" y="122614"/>
                          <a:pt x="994903" y="174272"/>
                        </a:cubicBezTo>
                        <a:cubicBezTo>
                          <a:pt x="805291" y="225930"/>
                          <a:pt x="434875" y="142341"/>
                          <a:pt x="0" y="174272"/>
                        </a:cubicBezTo>
                        <a:cubicBezTo>
                          <a:pt x="-10473" y="130965"/>
                          <a:pt x="6937" y="86347"/>
                          <a:pt x="0" y="58091"/>
                        </a:cubicBezTo>
                        <a:close/>
                      </a:path>
                      <a:path w="4165203" h="232363" stroke="0" extrusionOk="0">
                        <a:moveTo>
                          <a:pt x="0" y="58091"/>
                        </a:moveTo>
                        <a:cubicBezTo>
                          <a:pt x="107912" y="32329"/>
                          <a:pt x="324384" y="98346"/>
                          <a:pt x="537941" y="58091"/>
                        </a:cubicBezTo>
                        <a:cubicBezTo>
                          <a:pt x="751498" y="17836"/>
                          <a:pt x="853629" y="102192"/>
                          <a:pt x="1035393" y="58091"/>
                        </a:cubicBezTo>
                        <a:cubicBezTo>
                          <a:pt x="1217157" y="13990"/>
                          <a:pt x="1350785" y="112007"/>
                          <a:pt x="1532844" y="58091"/>
                        </a:cubicBezTo>
                        <a:cubicBezTo>
                          <a:pt x="1714903" y="4175"/>
                          <a:pt x="1775579" y="91901"/>
                          <a:pt x="1989805" y="58091"/>
                        </a:cubicBezTo>
                        <a:cubicBezTo>
                          <a:pt x="2204031" y="24281"/>
                          <a:pt x="2253049" y="88115"/>
                          <a:pt x="2446766" y="58091"/>
                        </a:cubicBezTo>
                        <a:cubicBezTo>
                          <a:pt x="2640483" y="28067"/>
                          <a:pt x="2675271" y="82797"/>
                          <a:pt x="2903727" y="58091"/>
                        </a:cubicBezTo>
                        <a:cubicBezTo>
                          <a:pt x="3132183" y="33385"/>
                          <a:pt x="3354822" y="116150"/>
                          <a:pt x="3522649" y="58091"/>
                        </a:cubicBezTo>
                        <a:cubicBezTo>
                          <a:pt x="3690476" y="32"/>
                          <a:pt x="3811812" y="113769"/>
                          <a:pt x="4049022" y="58091"/>
                        </a:cubicBezTo>
                        <a:cubicBezTo>
                          <a:pt x="4048648" y="33952"/>
                          <a:pt x="4053778" y="18428"/>
                          <a:pt x="4049022" y="0"/>
                        </a:cubicBezTo>
                        <a:cubicBezTo>
                          <a:pt x="4081653" y="31738"/>
                          <a:pt x="4112992" y="91736"/>
                          <a:pt x="4165203" y="116182"/>
                        </a:cubicBezTo>
                        <a:cubicBezTo>
                          <a:pt x="4129880" y="153692"/>
                          <a:pt x="4098215" y="168335"/>
                          <a:pt x="4049022" y="232363"/>
                        </a:cubicBezTo>
                        <a:cubicBezTo>
                          <a:pt x="4042920" y="208534"/>
                          <a:pt x="4055864" y="187555"/>
                          <a:pt x="4049022" y="174272"/>
                        </a:cubicBezTo>
                        <a:cubicBezTo>
                          <a:pt x="3771846" y="242864"/>
                          <a:pt x="3656550" y="110109"/>
                          <a:pt x="3430100" y="174272"/>
                        </a:cubicBezTo>
                        <a:cubicBezTo>
                          <a:pt x="3203650" y="238435"/>
                          <a:pt x="3132553" y="160575"/>
                          <a:pt x="2892159" y="174272"/>
                        </a:cubicBezTo>
                        <a:cubicBezTo>
                          <a:pt x="2651765" y="187969"/>
                          <a:pt x="2482671" y="142615"/>
                          <a:pt x="2232746" y="174272"/>
                        </a:cubicBezTo>
                        <a:cubicBezTo>
                          <a:pt x="1982821" y="205929"/>
                          <a:pt x="1977150" y="160395"/>
                          <a:pt x="1735295" y="174272"/>
                        </a:cubicBezTo>
                        <a:cubicBezTo>
                          <a:pt x="1493440" y="188149"/>
                          <a:pt x="1362388" y="164257"/>
                          <a:pt x="1197354" y="174272"/>
                        </a:cubicBezTo>
                        <a:cubicBezTo>
                          <a:pt x="1032320" y="184287"/>
                          <a:pt x="890402" y="123289"/>
                          <a:pt x="618922" y="174272"/>
                        </a:cubicBezTo>
                        <a:cubicBezTo>
                          <a:pt x="347442" y="225255"/>
                          <a:pt x="152831" y="149526"/>
                          <a:pt x="0" y="174272"/>
                        </a:cubicBezTo>
                        <a:cubicBezTo>
                          <a:pt x="-8193" y="136918"/>
                          <a:pt x="7764" y="113159"/>
                          <a:pt x="0" y="58091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21574" y="2831203"/>
            <a:ext cx="1157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Более сложные паттерны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320671" y="2969703"/>
            <a:ext cx="1661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Сложные</a:t>
            </a:r>
          </a:p>
          <a:p>
            <a:r>
              <a:rPr lang="ru-RU" dirty="0" smtClean="0"/>
              <a:t>паттерны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067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xmlns="" id="{151B97AA-E963-4EF0-9583-42B6586D8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16" y="1131833"/>
            <a:ext cx="4629506" cy="43513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801CD00-6B88-DA24-D1A7-1889CB7DB8C9}"/>
              </a:ext>
            </a:extLst>
          </p:cNvPr>
          <p:cNvSpPr txBox="1"/>
          <p:nvPr/>
        </p:nvSpPr>
        <p:spPr>
          <a:xfrm>
            <a:off x="6774873" y="1460842"/>
            <a:ext cx="4314305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>
                <a:ea typeface="+mn-lt"/>
                <a:cs typeface="+mn-lt"/>
              </a:rPr>
              <a:t>Мы по ходу чтения текста можем предсказывать какое будем следующее слово, т.к. слова зависимы</a:t>
            </a:r>
          </a:p>
          <a:p>
            <a:endParaRPr lang="ru-RU" dirty="0" smtClean="0">
              <a:ea typeface="+mn-lt"/>
              <a:cs typeface="+mn-lt"/>
            </a:endParaRPr>
          </a:p>
          <a:p>
            <a:r>
              <a:rPr lang="ru-RU" dirty="0" smtClean="0">
                <a:ea typeface="+mn-lt"/>
                <a:cs typeface="+mn-lt"/>
              </a:rPr>
              <a:t>Формально</a:t>
            </a:r>
            <a:r>
              <a:rPr lang="en-US" dirty="0" smtClean="0">
                <a:ea typeface="+mn-lt"/>
                <a:cs typeface="+mn-lt"/>
              </a:rPr>
              <a:t>, </a:t>
            </a:r>
            <a:r>
              <a:rPr lang="en-US" dirty="0">
                <a:ea typeface="+mn-lt"/>
                <a:cs typeface="+mn-lt"/>
              </a:rPr>
              <a:t>Self-Attention </a:t>
            </a:r>
            <a:r>
              <a:rPr lang="ru-RU" dirty="0" smtClean="0">
                <a:ea typeface="+mn-lt"/>
                <a:cs typeface="+mn-lt"/>
              </a:rPr>
              <a:t>предсказывает</a:t>
            </a:r>
            <a:r>
              <a:rPr lang="en-US" dirty="0" smtClean="0">
                <a:ea typeface="+mn-lt"/>
                <a:cs typeface="+mn-lt"/>
              </a:rPr>
              <a:t> 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степень</a:t>
            </a:r>
            <a:r>
              <a:rPr lang="en-US" dirty="0" smtClean="0">
                <a:solidFill>
                  <a:srgbClr val="FF0000"/>
                </a:solidFill>
                <a:ea typeface="+mn-lt"/>
                <a:cs typeface="+mn-lt"/>
              </a:rPr>
              <a:t> «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зависимости»</a:t>
            </a:r>
            <a:r>
              <a:rPr lang="en-US" dirty="0" smtClean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одного слова от другого</a:t>
            </a:r>
            <a:r>
              <a:rPr lang="en-US" dirty="0" smtClean="0">
                <a:ea typeface="+mn-lt"/>
                <a:cs typeface="+mn-lt"/>
              </a:rPr>
              <a:t>, </a:t>
            </a:r>
            <a:r>
              <a:rPr lang="ru-RU" dirty="0" smtClean="0">
                <a:ea typeface="+mn-lt"/>
                <a:cs typeface="+mn-lt"/>
              </a:rPr>
              <a:t>пытаясь выявить связи слов в предложении</a:t>
            </a:r>
            <a:r>
              <a:rPr lang="en-US" dirty="0" smtClean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ru-RU" dirty="0" smtClean="0">
                <a:ea typeface="+mn-lt"/>
                <a:cs typeface="+mn-lt"/>
              </a:rPr>
              <a:t>Будем предсказывать силу связи 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между каждым </a:t>
            </a:r>
            <a:r>
              <a:rPr lang="ru-RU" dirty="0" err="1" smtClean="0">
                <a:solidFill>
                  <a:srgbClr val="FF0000"/>
                </a:solidFill>
                <a:ea typeface="+mn-lt"/>
                <a:cs typeface="+mn-lt"/>
              </a:rPr>
              <a:t>токеном</a:t>
            </a:r>
            <a:r>
              <a:rPr lang="en-US" dirty="0" smtClean="0">
                <a:ea typeface="+mn-lt"/>
                <a:cs typeface="+mn-lt"/>
              </a:rPr>
              <a:t>.</a:t>
            </a:r>
            <a:endParaRPr lang="en-US" dirty="0"/>
          </a:p>
          <a:p>
            <a:endParaRPr lang="en-US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5910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3C6146D-152D-417B-9DA1-FB3B64F99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79" y="1354768"/>
            <a:ext cx="6890580" cy="43513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68385" y="2435629"/>
            <a:ext cx="2834640" cy="3017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BC3F4F4-65BE-4B4C-AC24-4E60A022302A}"/>
              </a:ext>
            </a:extLst>
          </p:cNvPr>
          <p:cNvSpPr txBox="1"/>
          <p:nvPr/>
        </p:nvSpPr>
        <p:spPr>
          <a:xfrm>
            <a:off x="8538309" y="1260937"/>
            <a:ext cx="3182635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/>
              <a:t>Три (обучаемые) матрицы. Одинаковые для каждого слова</a:t>
            </a:r>
            <a:r>
              <a:rPr lang="en-US" dirty="0" smtClean="0"/>
              <a:t>, </a:t>
            </a:r>
            <a:r>
              <a:rPr lang="ru-RU" dirty="0" smtClean="0"/>
              <a:t>но разные в разных блоках </a:t>
            </a:r>
            <a:r>
              <a:rPr lang="en-US" dirty="0" smtClean="0"/>
              <a:t>self-attention​: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Q – query</a:t>
            </a:r>
            <a:r>
              <a:rPr lang="en-US" dirty="0" smtClean="0"/>
              <a:t>​</a:t>
            </a:r>
            <a:r>
              <a:rPr lang="ru-RU" dirty="0" smtClean="0"/>
              <a:t> - что мы хотим получить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K – </a:t>
            </a:r>
            <a:r>
              <a:rPr lang="en-US" dirty="0" smtClean="0"/>
              <a:t>key</a:t>
            </a:r>
            <a:r>
              <a:rPr lang="ru-RU" dirty="0" smtClean="0"/>
              <a:t> – базовое (краткое) значение слова</a:t>
            </a:r>
            <a:r>
              <a:rPr lang="en-US" dirty="0" smtClean="0"/>
              <a:t>​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V – value</a:t>
            </a:r>
            <a:r>
              <a:rPr lang="en-US" dirty="0" smtClean="0"/>
              <a:t>​</a:t>
            </a:r>
            <a:endParaRPr lang="en-US" dirty="0"/>
          </a:p>
          <a:p>
            <a:endParaRPr lang="en-US" dirty="0" smtClean="0">
              <a:cs typeface="Calibri"/>
            </a:endParaRPr>
          </a:p>
          <a:p>
            <a:r>
              <a:rPr lang="ru-RU" dirty="0" smtClean="0">
                <a:cs typeface="Calibri"/>
              </a:rPr>
              <a:t>Перемножаем </a:t>
            </a:r>
            <a:r>
              <a:rPr lang="ru-RU" dirty="0" err="1" smtClean="0">
                <a:cs typeface="Calibri"/>
              </a:rPr>
              <a:t>эмбеддинг</a:t>
            </a:r>
            <a:r>
              <a:rPr lang="ru-RU" dirty="0" smtClean="0">
                <a:cs typeface="Calibri"/>
              </a:rPr>
              <a:t> каждого слова </a:t>
            </a:r>
            <a:r>
              <a:rPr lang="en-US" dirty="0" err="1" smtClean="0">
                <a:cs typeface="Calibri"/>
              </a:rPr>
              <a:t>X_i</a:t>
            </a:r>
            <a:r>
              <a:rPr lang="en-US" dirty="0" smtClean="0">
                <a:cs typeface="Calibri"/>
              </a:rPr>
              <a:t> </a:t>
            </a:r>
            <a:r>
              <a:rPr lang="ru-RU" dirty="0" smtClean="0">
                <a:cs typeface="Calibri"/>
              </a:rPr>
              <a:t>с каждой матрицей </a:t>
            </a:r>
            <a:r>
              <a:rPr lang="en-US" dirty="0" smtClean="0">
                <a:cs typeface="Calibri"/>
              </a:rPr>
              <a:t>W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​</a:t>
            </a:r>
            <a:endParaRPr lang="en-US" dirty="0"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85905" y="856004"/>
            <a:ext cx="3861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Размерность может достигать нескольких тысяч</a:t>
            </a:r>
            <a:endParaRPr lang="ru-RU" sz="14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5503025" y="1163781"/>
            <a:ext cx="1105593" cy="723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195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3C6146D-152D-417B-9DA1-FB3B64F99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79" y="1354768"/>
            <a:ext cx="6890580" cy="43513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BC3F4F4-65BE-4B4C-AC24-4E60A022302A}"/>
              </a:ext>
            </a:extLst>
          </p:cNvPr>
          <p:cNvSpPr txBox="1"/>
          <p:nvPr/>
        </p:nvSpPr>
        <p:spPr>
          <a:xfrm>
            <a:off x="8538309" y="1260937"/>
            <a:ext cx="3182635" cy="53553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/>
              <a:t>Три (обучаемые) матрицы. Одинаковые для каждого слова</a:t>
            </a:r>
            <a:r>
              <a:rPr lang="en-US" dirty="0" smtClean="0"/>
              <a:t>, </a:t>
            </a:r>
            <a:r>
              <a:rPr lang="ru-RU" dirty="0" smtClean="0"/>
              <a:t>но разные в разных блоках </a:t>
            </a:r>
            <a:r>
              <a:rPr lang="en-US" dirty="0" smtClean="0"/>
              <a:t>self-attention​: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Q – query</a:t>
            </a:r>
            <a:r>
              <a:rPr lang="en-US" dirty="0" smtClean="0"/>
              <a:t>​</a:t>
            </a:r>
            <a:r>
              <a:rPr lang="ru-RU" dirty="0" smtClean="0"/>
              <a:t> - что мы хотим получить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K – </a:t>
            </a:r>
            <a:r>
              <a:rPr lang="en-US" dirty="0" smtClean="0"/>
              <a:t>key</a:t>
            </a:r>
            <a:r>
              <a:rPr lang="ru-RU" dirty="0" smtClean="0"/>
              <a:t> – базовое (краткое) значение слова</a:t>
            </a:r>
            <a:r>
              <a:rPr lang="en-US" dirty="0" smtClean="0"/>
              <a:t>​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V – value</a:t>
            </a:r>
            <a:r>
              <a:rPr lang="en-US" dirty="0" smtClean="0"/>
              <a:t>​</a:t>
            </a:r>
            <a:r>
              <a:rPr lang="ru-RU" dirty="0" smtClean="0"/>
              <a:t> 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>
                <a:cs typeface="Calibri"/>
              </a:rPr>
              <a:t>Поскольку </a:t>
            </a:r>
            <a:r>
              <a:rPr lang="en-US" dirty="0" err="1" smtClean="0">
                <a:cs typeface="Calibri"/>
              </a:rPr>
              <a:t>X_i</a:t>
            </a:r>
            <a:r>
              <a:rPr lang="en-US" dirty="0" smtClean="0">
                <a:cs typeface="Calibri"/>
              </a:rPr>
              <a:t> </a:t>
            </a:r>
            <a:r>
              <a:rPr lang="ru-RU" dirty="0" smtClean="0">
                <a:cs typeface="Calibri"/>
              </a:rPr>
              <a:t>разные, получаем разные вектора </a:t>
            </a:r>
            <a:r>
              <a:rPr lang="en-US" dirty="0" err="1" smtClean="0">
                <a:cs typeface="Calibri"/>
              </a:rPr>
              <a:t>q_i</a:t>
            </a:r>
            <a:r>
              <a:rPr lang="en-US" dirty="0" smtClean="0">
                <a:cs typeface="Calibri"/>
              </a:rPr>
              <a:t>, </a:t>
            </a:r>
            <a:r>
              <a:rPr lang="en-US" dirty="0" err="1" smtClean="0">
                <a:cs typeface="Calibri"/>
              </a:rPr>
              <a:t>k_i</a:t>
            </a:r>
            <a:r>
              <a:rPr lang="en-US" dirty="0" smtClean="0">
                <a:cs typeface="Calibri"/>
              </a:rPr>
              <a:t>, </a:t>
            </a:r>
            <a:r>
              <a:rPr lang="en-US" dirty="0" err="1" smtClean="0">
                <a:cs typeface="Calibri"/>
              </a:rPr>
              <a:t>v_i</a:t>
            </a:r>
            <a:r>
              <a:rPr lang="en-US" dirty="0" smtClean="0">
                <a:cs typeface="Calibri"/>
              </a:rPr>
              <a:t> </a:t>
            </a:r>
            <a:r>
              <a:rPr lang="ru-RU" dirty="0" smtClean="0">
                <a:cs typeface="Calibri"/>
              </a:rPr>
              <a:t>для каждого слова.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​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8020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xmlns="" id="{E81ACB44-4D49-4CEE-809F-5517356CD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45" y="1190814"/>
            <a:ext cx="6328153" cy="3323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C1BA354-737C-487C-9D3D-82FEDC392D03}"/>
              </a:ext>
            </a:extLst>
          </p:cNvPr>
          <p:cNvSpPr txBox="1"/>
          <p:nvPr/>
        </p:nvSpPr>
        <p:spPr>
          <a:xfrm>
            <a:off x="8038751" y="1606462"/>
            <a:ext cx="3599068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>
                <a:ea typeface="+mn-lt"/>
                <a:cs typeface="+mn-lt"/>
              </a:rPr>
              <a:t>Для каждого слова считаем скалярное произведение между</a:t>
            </a:r>
            <a:r>
              <a:rPr lang="en" sz="2000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" sz="2000" dirty="0" smtClean="0">
                <a:solidFill>
                  <a:srgbClr val="FF0000"/>
                </a:solidFill>
                <a:ea typeface="+mn-lt"/>
                <a:cs typeface="+mn-lt"/>
              </a:rPr>
              <a:t>QUERY </a:t>
            </a:r>
            <a:r>
              <a:rPr lang="ru-RU" sz="2000" dirty="0" smtClean="0">
                <a:ea typeface="+mn-lt"/>
                <a:cs typeface="+mn-lt"/>
              </a:rPr>
              <a:t>самого слова</a:t>
            </a:r>
          </a:p>
          <a:p>
            <a:r>
              <a:rPr lang="ru-RU" sz="2000" dirty="0">
                <a:ea typeface="+mn-lt"/>
                <a:cs typeface="+mn-lt"/>
              </a:rPr>
              <a:t>и</a:t>
            </a:r>
            <a:r>
              <a:rPr lang="ru-RU" sz="2000" dirty="0" smtClean="0">
                <a:ea typeface="+mn-lt"/>
                <a:cs typeface="+mn-lt"/>
              </a:rPr>
              <a:t> </a:t>
            </a:r>
            <a:r>
              <a:rPr lang="en" sz="2000" dirty="0" smtClean="0">
                <a:solidFill>
                  <a:srgbClr val="FF0000"/>
                </a:solidFill>
                <a:ea typeface="+mn-lt"/>
                <a:cs typeface="+mn-lt"/>
              </a:rPr>
              <a:t>KEYS </a:t>
            </a:r>
            <a:r>
              <a:rPr lang="ru-RU" sz="2000" dirty="0" smtClean="0">
                <a:ea typeface="+mn-lt"/>
                <a:cs typeface="+mn-lt"/>
              </a:rPr>
              <a:t>каждого слова в предложении.</a:t>
            </a:r>
          </a:p>
          <a:p>
            <a:r>
              <a:rPr lang="ru-RU" sz="2000" dirty="0" smtClean="0">
                <a:ea typeface="+mn-lt"/>
                <a:cs typeface="+mn-lt"/>
              </a:rPr>
              <a:t>Чем оно больше, тем больше </a:t>
            </a:r>
            <a:r>
              <a:rPr lang="en-US" sz="2000" dirty="0" err="1" smtClean="0">
                <a:ea typeface="+mn-lt"/>
                <a:cs typeface="+mn-lt"/>
              </a:rPr>
              <a:t>key_i</a:t>
            </a:r>
            <a:r>
              <a:rPr lang="en-US" sz="2000" dirty="0" smtClean="0">
                <a:ea typeface="+mn-lt"/>
                <a:cs typeface="+mn-lt"/>
              </a:rPr>
              <a:t> </a:t>
            </a:r>
            <a:r>
              <a:rPr lang="ru-RU" sz="2000" dirty="0" smtClean="0">
                <a:ea typeface="+mn-lt"/>
                <a:cs typeface="+mn-lt"/>
              </a:rPr>
              <a:t>подходит для запроса </a:t>
            </a:r>
            <a:r>
              <a:rPr lang="en-US" sz="2000" dirty="0" smtClean="0">
                <a:ea typeface="+mn-lt"/>
                <a:cs typeface="+mn-lt"/>
              </a:rPr>
              <a:t>q_1</a:t>
            </a:r>
            <a:endParaRPr lang="ru-RU" sz="2000" dirty="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16A7CB2-4E67-48DD-B318-75E36735BC1E}"/>
              </a:ext>
            </a:extLst>
          </p:cNvPr>
          <p:cNvSpPr txBox="1"/>
          <p:nvPr/>
        </p:nvSpPr>
        <p:spPr>
          <a:xfrm>
            <a:off x="574221" y="5361857"/>
            <a:ext cx="734921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Query </a:t>
            </a:r>
            <a:r>
              <a:rPr lang="en-US" dirty="0" smtClean="0"/>
              <a:t>–</a:t>
            </a:r>
            <a:r>
              <a:rPr lang="ru-RU" dirty="0" smtClean="0"/>
              <a:t> запрос </a:t>
            </a:r>
            <a:r>
              <a:rPr lang="ru-RU" dirty="0" err="1" smtClean="0"/>
              <a:t>токена</a:t>
            </a:r>
            <a:r>
              <a:rPr lang="ru-RU" dirty="0" smtClean="0"/>
              <a:t> к контексту</a:t>
            </a:r>
            <a:r>
              <a:rPr lang="en-US" dirty="0" smtClean="0">
                <a:solidFill>
                  <a:srgbClr val="000000"/>
                </a:solidFill>
              </a:rPr>
              <a:t>: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ru-RU" dirty="0" smtClean="0">
                <a:ea typeface="+mn-lt"/>
                <a:cs typeface="+mn-lt"/>
              </a:rPr>
              <a:t>что мне нужно найти</a:t>
            </a:r>
            <a:r>
              <a:rPr lang="en-US" dirty="0" smtClean="0">
                <a:ea typeface="+mn-lt"/>
                <a:cs typeface="+mn-lt"/>
              </a:rPr>
              <a:t>?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Key </a:t>
            </a:r>
            <a:r>
              <a:rPr lang="en-US" dirty="0">
                <a:ea typeface="+mn-lt"/>
                <a:cs typeface="+mn-lt"/>
              </a:rPr>
              <a:t>–</a:t>
            </a:r>
            <a:r>
              <a:rPr lang="en-US" dirty="0"/>
              <a:t> </a:t>
            </a:r>
            <a:r>
              <a:rPr lang="ru-RU" dirty="0" smtClean="0"/>
              <a:t>краткое значение слова</a:t>
            </a:r>
            <a:r>
              <a:rPr lang="en-US" dirty="0" smtClean="0"/>
              <a:t>​</a:t>
            </a:r>
            <a:r>
              <a:rPr lang="en-US" dirty="0"/>
              <a:t>: </a:t>
            </a:r>
            <a:r>
              <a:rPr lang="ru-RU" dirty="0" smtClean="0"/>
              <a:t>что слово подразумевает</a:t>
            </a:r>
            <a:r>
              <a:rPr lang="en-US" dirty="0" smtClean="0">
                <a:ea typeface="+mn-lt"/>
                <a:cs typeface="+mn-lt"/>
              </a:rPr>
              <a:t>?</a:t>
            </a:r>
            <a:endParaRPr lang="en-US" dirty="0">
              <a:solidFill>
                <a:srgbClr val="FF0000"/>
              </a:solidFill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483033" y="4415060"/>
            <a:ext cx="32622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356168" y="4415060"/>
            <a:ext cx="32622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6">
            <a:extLst>
              <a:ext uri="{FF2B5EF4-FFF2-40B4-BE49-F238E27FC236}">
                <a16:creationId xmlns:a16="http://schemas.microsoft.com/office/drawing/2014/main" xmlns="" id="{821D17CF-E79E-B644-D34B-0367AA5C4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529" y="4571292"/>
            <a:ext cx="4056289" cy="6555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51CCE5A-1E8E-42FC-BE50-9514F251B0BD}"/>
              </a:ext>
            </a:extLst>
          </p:cNvPr>
          <p:cNvSpPr txBox="1"/>
          <p:nvPr/>
        </p:nvSpPr>
        <p:spPr>
          <a:xfrm>
            <a:off x="7581530" y="4068367"/>
            <a:ext cx="41809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/>
              <a:t>Скалярное произведение (</a:t>
            </a:r>
            <a:r>
              <a:rPr lang="en-US" dirty="0" smtClean="0"/>
              <a:t>dot-product</a:t>
            </a:r>
            <a:r>
              <a:rPr lang="ru-RU" dirty="0"/>
              <a:t>)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581529" y="5360469"/>
            <a:ext cx="4305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 нормируем! Чем более «выразительны», тем больше произведение.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601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pic>
        <p:nvPicPr>
          <p:cNvPr id="14" name="Рисунок 5">
            <a:extLst>
              <a:ext uri="{FF2B5EF4-FFF2-40B4-BE49-F238E27FC236}">
                <a16:creationId xmlns:a16="http://schemas.microsoft.com/office/drawing/2014/main" xmlns="" id="{6B503DE0-9551-434A-BB4D-947320E02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75" y="2071079"/>
            <a:ext cx="5622434" cy="305462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57859" y="1280068"/>
            <a:ext cx="1370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Упрощенно:</a:t>
            </a:r>
            <a:endParaRPr lang="ru-RU" dirty="0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2F6A44E9-83F0-4AB5-9C6D-27579DF9F06D}"/>
              </a:ext>
            </a:extLst>
          </p:cNvPr>
          <p:cNvCxnSpPr/>
          <p:nvPr/>
        </p:nvCxnSpPr>
        <p:spPr>
          <a:xfrm>
            <a:off x="2522101" y="2835935"/>
            <a:ext cx="290481" cy="5257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444F4051-CBCC-47A8-A9E7-ACA02F1A9B3A}"/>
              </a:ext>
            </a:extLst>
          </p:cNvPr>
          <p:cNvCxnSpPr>
            <a:cxnSpLocks/>
          </p:cNvCxnSpPr>
          <p:nvPr/>
        </p:nvCxnSpPr>
        <p:spPr>
          <a:xfrm>
            <a:off x="2992597" y="2283612"/>
            <a:ext cx="290481" cy="5257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467B0770-8C5E-4F1D-9A8E-3108496B8AA3}"/>
              </a:ext>
            </a:extLst>
          </p:cNvPr>
          <p:cNvCxnSpPr>
            <a:cxnSpLocks/>
          </p:cNvCxnSpPr>
          <p:nvPr/>
        </p:nvCxnSpPr>
        <p:spPr>
          <a:xfrm>
            <a:off x="3325013" y="2007452"/>
            <a:ext cx="290481" cy="5257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80FA8AA0-1880-4F84-A38D-2EA7F3C9D027}"/>
              </a:ext>
            </a:extLst>
          </p:cNvPr>
          <p:cNvCxnSpPr>
            <a:cxnSpLocks/>
          </p:cNvCxnSpPr>
          <p:nvPr/>
        </p:nvCxnSpPr>
        <p:spPr>
          <a:xfrm>
            <a:off x="3657429" y="1731290"/>
            <a:ext cx="290481" cy="5257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390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50F4503-7D90-EDF7-8B75-7065CB1BF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626" y="1166719"/>
            <a:ext cx="3974095" cy="4416013"/>
          </a:xfrm>
          <a:prstGeom prst="rect">
            <a:avLst/>
          </a:prstGeom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xmlns="" id="{687C981B-57F8-A014-53DF-CD904898D956}"/>
              </a:ext>
            </a:extLst>
          </p:cNvPr>
          <p:cNvSpPr txBox="1"/>
          <p:nvPr/>
        </p:nvSpPr>
        <p:spPr>
          <a:xfrm>
            <a:off x="2711070" y="5650894"/>
            <a:ext cx="5432322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/>
              <a:t>Мне нужна дата!</a:t>
            </a:r>
            <a:endParaRPr lang="ru-RU" sz="2800" dirty="0">
              <a:cs typeface="Calibri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3E34B0D-2E1A-1087-E2E7-76FF26C883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53" t="29630" r="4432" b="2469"/>
          <a:stretch/>
        </p:blipFill>
        <p:spPr>
          <a:xfrm>
            <a:off x="5035336" y="3903581"/>
            <a:ext cx="4638607" cy="584297"/>
          </a:xfrm>
          <a:prstGeom prst="rect">
            <a:avLst/>
          </a:prstGeom>
        </p:spPr>
      </p:pic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2F6A44E9-83F0-4AB5-9C6D-27579DF9F06D}"/>
              </a:ext>
            </a:extLst>
          </p:cNvPr>
          <p:cNvCxnSpPr/>
          <p:nvPr/>
        </p:nvCxnSpPr>
        <p:spPr>
          <a:xfrm flipH="1">
            <a:off x="7354640" y="3000895"/>
            <a:ext cx="788752" cy="8063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143392" y="2696291"/>
            <a:ext cx="3509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 </a:t>
            </a:r>
            <a:r>
              <a:rPr lang="ru-RU" dirty="0" err="1" smtClean="0"/>
              <a:t>токена</a:t>
            </a:r>
            <a:r>
              <a:rPr lang="ru-RU" dirty="0" smtClean="0"/>
              <a:t> содержит информацию, что </a:t>
            </a:r>
            <a:r>
              <a:rPr lang="ru-RU" dirty="0" err="1" smtClean="0"/>
              <a:t>токен</a:t>
            </a:r>
            <a:r>
              <a:rPr lang="ru-RU" dirty="0" smtClean="0"/>
              <a:t> является датой.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496326" y="1098557"/>
            <a:ext cx="2463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Еще более упрощенно: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233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57859" y="1280068"/>
            <a:ext cx="1379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Упрощенно:</a:t>
            </a:r>
            <a:endParaRPr lang="ru-RU" dirty="0"/>
          </a:p>
        </p:txBody>
      </p:sp>
      <p:pic>
        <p:nvPicPr>
          <p:cNvPr id="13" name="Рисунок 5">
            <a:extLst>
              <a:ext uri="{FF2B5EF4-FFF2-40B4-BE49-F238E27FC236}">
                <a16:creationId xmlns:a16="http://schemas.microsoft.com/office/drawing/2014/main" xmlns="" id="{6B503DE0-9551-434A-BB4D-947320E02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8" y="2418212"/>
            <a:ext cx="5622434" cy="3054622"/>
          </a:xfrm>
          <a:prstGeom prst="rect">
            <a:avLst/>
          </a:prstGeom>
        </p:spPr>
      </p:pic>
      <p:pic>
        <p:nvPicPr>
          <p:cNvPr id="19" name="Рисунок 9">
            <a:extLst>
              <a:ext uri="{FF2B5EF4-FFF2-40B4-BE49-F238E27FC236}">
                <a16:creationId xmlns:a16="http://schemas.microsoft.com/office/drawing/2014/main" xmlns="" id="{A7475CD9-000D-479B-9C64-B30D7C116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386" y="2416205"/>
            <a:ext cx="5530381" cy="2956355"/>
          </a:xfrm>
          <a:prstGeom prst="rect">
            <a:avLst/>
          </a:prstGeom>
        </p:spPr>
      </p:pic>
      <p:sp>
        <p:nvSpPr>
          <p:cNvPr id="20" name="Стрелка: вправо 9">
            <a:extLst>
              <a:ext uri="{FF2B5EF4-FFF2-40B4-BE49-F238E27FC236}">
                <a16:creationId xmlns:a16="http://schemas.microsoft.com/office/drawing/2014/main" xmlns="" id="{C9590BDA-37C3-4770-BEE4-2E74EA0C5B1A}"/>
              </a:ext>
            </a:extLst>
          </p:cNvPr>
          <p:cNvSpPr/>
          <p:nvPr/>
        </p:nvSpPr>
        <p:spPr>
          <a:xfrm>
            <a:off x="5792214" y="3843428"/>
            <a:ext cx="700087" cy="333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2F6A44E9-83F0-4AB5-9C6D-27579DF9F06D}"/>
              </a:ext>
            </a:extLst>
          </p:cNvPr>
          <p:cNvCxnSpPr/>
          <p:nvPr/>
        </p:nvCxnSpPr>
        <p:spPr>
          <a:xfrm>
            <a:off x="2166502" y="3178192"/>
            <a:ext cx="290481" cy="5257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444F4051-CBCC-47A8-A9E7-ACA02F1A9B3A}"/>
              </a:ext>
            </a:extLst>
          </p:cNvPr>
          <p:cNvCxnSpPr>
            <a:cxnSpLocks/>
          </p:cNvCxnSpPr>
          <p:nvPr/>
        </p:nvCxnSpPr>
        <p:spPr>
          <a:xfrm>
            <a:off x="2636998" y="2625869"/>
            <a:ext cx="290481" cy="5257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467B0770-8C5E-4F1D-9A8E-3108496B8AA3}"/>
              </a:ext>
            </a:extLst>
          </p:cNvPr>
          <p:cNvCxnSpPr>
            <a:cxnSpLocks/>
          </p:cNvCxnSpPr>
          <p:nvPr/>
        </p:nvCxnSpPr>
        <p:spPr>
          <a:xfrm>
            <a:off x="2969414" y="2349709"/>
            <a:ext cx="290481" cy="5257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80FA8AA0-1880-4F84-A38D-2EA7F3C9D027}"/>
              </a:ext>
            </a:extLst>
          </p:cNvPr>
          <p:cNvCxnSpPr>
            <a:cxnSpLocks/>
          </p:cNvCxnSpPr>
          <p:nvPr/>
        </p:nvCxnSpPr>
        <p:spPr>
          <a:xfrm>
            <a:off x="3301830" y="2073547"/>
            <a:ext cx="290481" cy="5257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9950" y="6020307"/>
            <a:ext cx="12172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 того, как нашли нужную папку, которая больше всего подходит к запросу, достаем из этой папки информацию </a:t>
            </a:r>
            <a:r>
              <a:rPr lang="en-US" dirty="0" smtClean="0"/>
              <a:t>value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7262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pic>
        <p:nvPicPr>
          <p:cNvPr id="12" name="Рисунок 5">
            <a:extLst>
              <a:ext uri="{FF2B5EF4-FFF2-40B4-BE49-F238E27FC236}">
                <a16:creationId xmlns:a16="http://schemas.microsoft.com/office/drawing/2014/main" xmlns="" id="{2E5EAA42-88E2-4933-93D4-E31EF28AB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98" y="1303333"/>
            <a:ext cx="6899078" cy="43513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F999BAD-99A3-042F-1C1B-2A2B21E41B8B}"/>
              </a:ext>
            </a:extLst>
          </p:cNvPr>
          <p:cNvSpPr txBox="1"/>
          <p:nvPr/>
        </p:nvSpPr>
        <p:spPr>
          <a:xfrm>
            <a:off x="316526" y="5719305"/>
            <a:ext cx="73492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Query </a:t>
            </a:r>
            <a:r>
              <a:rPr lang="en-US" dirty="0"/>
              <a:t>–</a:t>
            </a:r>
            <a:r>
              <a:rPr lang="ru-RU" dirty="0"/>
              <a:t> запрос </a:t>
            </a:r>
            <a:r>
              <a:rPr lang="ru-RU" dirty="0" err="1"/>
              <a:t>токена</a:t>
            </a:r>
            <a:r>
              <a:rPr lang="ru-RU" dirty="0"/>
              <a:t> к контексту</a:t>
            </a:r>
            <a:r>
              <a:rPr lang="en-US" dirty="0">
                <a:solidFill>
                  <a:srgbClr val="000000"/>
                </a:solidFill>
              </a:rPr>
              <a:t>: </a:t>
            </a:r>
            <a:r>
              <a:rPr lang="ru-RU" dirty="0">
                <a:ea typeface="+mn-lt"/>
                <a:cs typeface="+mn-lt"/>
              </a:rPr>
              <a:t>что мне нужно найти</a:t>
            </a:r>
            <a:r>
              <a:rPr lang="en-US" dirty="0">
                <a:ea typeface="+mn-lt"/>
                <a:cs typeface="+mn-lt"/>
              </a:rPr>
              <a:t>? 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Key </a:t>
            </a:r>
            <a:r>
              <a:rPr lang="en-US" dirty="0">
                <a:ea typeface="+mn-lt"/>
                <a:cs typeface="+mn-lt"/>
              </a:rPr>
              <a:t>–</a:t>
            </a:r>
            <a:r>
              <a:rPr lang="en-US" dirty="0"/>
              <a:t> </a:t>
            </a:r>
            <a:r>
              <a:rPr lang="ru-RU" dirty="0"/>
              <a:t>краткое значение слова</a:t>
            </a:r>
            <a:r>
              <a:rPr lang="en-US" dirty="0"/>
              <a:t>​: </a:t>
            </a:r>
            <a:r>
              <a:rPr lang="ru-RU" dirty="0"/>
              <a:t>что слово подразумевает</a:t>
            </a:r>
            <a:r>
              <a:rPr lang="en-US" dirty="0" smtClean="0">
                <a:ea typeface="+mn-lt"/>
                <a:cs typeface="+mn-lt"/>
              </a:rPr>
              <a:t>?</a:t>
            </a:r>
            <a:endParaRPr lang="en-US" dirty="0">
              <a:solidFill>
                <a:srgbClr val="FF0000"/>
              </a:solidFill>
              <a:cs typeface="Calibri"/>
            </a:endParaRPr>
          </a:p>
        </p:txBody>
      </p:sp>
      <p:pic>
        <p:nvPicPr>
          <p:cNvPr id="21" name="Рисунок 1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0A273525-A5D9-25CE-0FC2-A3E8E9C09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79" y="1303333"/>
            <a:ext cx="4667729" cy="372403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H="1" flipV="1">
            <a:off x="2352502" y="5027370"/>
            <a:ext cx="4931800" cy="242899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284302" y="5046532"/>
            <a:ext cx="3432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Корень размерности </a:t>
            </a:r>
            <a:r>
              <a:rPr lang="ru-RU" sz="1400" dirty="0" err="1" smtClean="0"/>
              <a:t>эмбеддинга</a:t>
            </a:r>
            <a:r>
              <a:rPr lang="ru-RU" sz="1400" dirty="0" smtClean="0"/>
              <a:t> модели.</a:t>
            </a:r>
          </a:p>
          <a:p>
            <a:r>
              <a:rPr lang="ru-RU" sz="1400" dirty="0" smtClean="0"/>
              <a:t>Нормировка для более стабильных вычислений (убираем затухание\взрыв градиента)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844181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/>
              <a:t>Взрывающийся и затухающий градиент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707" y="1146463"/>
            <a:ext cx="7347691" cy="31262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949" y="1133708"/>
            <a:ext cx="35755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Пусть сеть – подряд идущие нейроны, </a:t>
            </a:r>
          </a:p>
          <a:p>
            <a:r>
              <a:rPr lang="ru-RU" sz="1600" dirty="0" smtClean="0"/>
              <a:t>а функция потерь: 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61" y="1718483"/>
            <a:ext cx="2552700" cy="3619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23949" y="2282932"/>
            <a:ext cx="506997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rgbClr val="222222"/>
                </a:solidFill>
                <a:latin typeface="MathJax_Math-italic"/>
              </a:rPr>
              <a:t>u</a:t>
            </a:r>
            <a:r>
              <a:rPr lang="en-US" sz="1100" dirty="0" err="1" smtClean="0">
                <a:solidFill>
                  <a:srgbClr val="222222"/>
                </a:solidFill>
                <a:latin typeface="MathJax_Math-italic"/>
              </a:rPr>
              <a:t>d</a:t>
            </a:r>
            <a:r>
              <a:rPr lang="en-US" sz="1600" dirty="0" smtClean="0">
                <a:solidFill>
                  <a:srgbClr val="222222"/>
                </a:solidFill>
                <a:latin typeface="MathJax_Math-italic"/>
              </a:rPr>
              <a:t> - </a:t>
            </a:r>
            <a:r>
              <a:rPr lang="ru-RU" sz="1600" dirty="0" smtClean="0"/>
              <a:t>значение</a:t>
            </a:r>
            <a:r>
              <a:rPr lang="ru-RU" sz="1600" dirty="0"/>
              <a:t>, поступающее на вход нейрону на </a:t>
            </a:r>
            <a:r>
              <a:rPr lang="ru-RU" sz="1600" dirty="0" smtClean="0"/>
              <a:t>слое</a:t>
            </a:r>
            <a:r>
              <a:rPr lang="en-US" sz="1600" dirty="0" smtClean="0"/>
              <a:t> d</a:t>
            </a:r>
          </a:p>
          <a:p>
            <a:r>
              <a:rPr lang="en-US" sz="1600" dirty="0" err="1" smtClean="0"/>
              <a:t>w</a:t>
            </a:r>
            <a:r>
              <a:rPr lang="en-US" sz="1100" dirty="0" err="1" smtClean="0"/>
              <a:t>d</a:t>
            </a:r>
            <a:r>
              <a:rPr lang="en-US" sz="1600" dirty="0" smtClean="0"/>
              <a:t> - </a:t>
            </a:r>
            <a:r>
              <a:rPr lang="ru-RU" sz="1600" dirty="0" smtClean="0"/>
              <a:t>вес </a:t>
            </a:r>
            <a:r>
              <a:rPr lang="ru-RU" sz="1600" dirty="0"/>
              <a:t>нейрона на </a:t>
            </a:r>
            <a:r>
              <a:rPr lang="ru-RU" sz="1600" dirty="0" err="1" smtClean="0"/>
              <a:t>сло</a:t>
            </a:r>
            <a:r>
              <a:rPr lang="en-US" sz="1600" dirty="0" smtClean="0"/>
              <a:t>e d</a:t>
            </a:r>
          </a:p>
          <a:p>
            <a:r>
              <a:rPr lang="en-US" sz="1600" dirty="0" smtClean="0"/>
              <a:t>y - </a:t>
            </a:r>
            <a:r>
              <a:rPr lang="ru-RU" sz="1600" dirty="0"/>
              <a:t> выход из последнего </a:t>
            </a:r>
            <a:r>
              <a:rPr lang="ru-RU" sz="1600" dirty="0" smtClean="0"/>
              <a:t>слоя</a:t>
            </a:r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r>
              <a:rPr lang="ru-RU" sz="1600" dirty="0"/>
              <a:t>Оценим частные производные по </a:t>
            </a:r>
            <a:r>
              <a:rPr lang="ru-RU" sz="1600" dirty="0" smtClean="0"/>
              <a:t>весам </a:t>
            </a:r>
            <a:endParaRPr lang="en-US" sz="1600" dirty="0" smtClean="0"/>
          </a:p>
          <a:p>
            <a:r>
              <a:rPr lang="ru-RU" sz="1600" dirty="0" smtClean="0"/>
              <a:t>такой </a:t>
            </a:r>
            <a:r>
              <a:rPr lang="ru-RU" sz="1600" dirty="0"/>
              <a:t>нейронной сети на каждом слое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58" y="4582674"/>
            <a:ext cx="6590868" cy="1367298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83758" y="5793671"/>
            <a:ext cx="115836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 smtClean="0">
                <a:latin typeface="+mn-lt"/>
              </a:rPr>
              <a:t>Видно</a:t>
            </a:r>
            <a:r>
              <a:rPr lang="ru-RU" altLang="ru-RU" sz="1600" dirty="0">
                <a:latin typeface="+mn-lt"/>
              </a:rPr>
              <a:t>, что оценка элементов градиента растет экспоненциально </a:t>
            </a:r>
            <a:r>
              <a:rPr lang="ru-RU" altLang="ru-RU" sz="1600" dirty="0" smtClean="0">
                <a:latin typeface="+mn-lt"/>
              </a:rPr>
              <a:t>при движении ко входу НС. </a:t>
            </a:r>
            <a:r>
              <a:rPr lang="ru-RU" altLang="ru-RU" sz="1600" dirty="0">
                <a:latin typeface="+mn-lt"/>
              </a:rPr>
              <a:t>Это в свою очередь может приводить либо к экспоненциальному росту градиента от слоя к слою, когда входные значения нейронов — числа, по модулю большие 1, либо к затуханию, когда эти значения — числа, по модулю меньшие 1 </a:t>
            </a:r>
          </a:p>
        </p:txBody>
      </p:sp>
    </p:spTree>
    <p:extLst>
      <p:ext uri="{BB962C8B-B14F-4D97-AF65-F5344CB8AC3E}">
        <p14:creationId xmlns:p14="http://schemas.microsoft.com/office/powerpoint/2010/main" val="206389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pic>
        <p:nvPicPr>
          <p:cNvPr id="12" name="Рисунок 5">
            <a:extLst>
              <a:ext uri="{FF2B5EF4-FFF2-40B4-BE49-F238E27FC236}">
                <a16:creationId xmlns:a16="http://schemas.microsoft.com/office/drawing/2014/main" xmlns="" id="{2E5EAA42-88E2-4933-93D4-E31EF28AB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98" y="1303333"/>
            <a:ext cx="6899078" cy="43513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F999BAD-99A3-042F-1C1B-2A2B21E41B8B}"/>
              </a:ext>
            </a:extLst>
          </p:cNvPr>
          <p:cNvSpPr txBox="1"/>
          <p:nvPr/>
        </p:nvSpPr>
        <p:spPr>
          <a:xfrm>
            <a:off x="316526" y="5719305"/>
            <a:ext cx="73492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Query </a:t>
            </a:r>
            <a:r>
              <a:rPr lang="en-US" dirty="0"/>
              <a:t>–</a:t>
            </a:r>
            <a:r>
              <a:rPr lang="ru-RU" dirty="0"/>
              <a:t> запрос </a:t>
            </a:r>
            <a:r>
              <a:rPr lang="ru-RU" dirty="0" err="1"/>
              <a:t>токена</a:t>
            </a:r>
            <a:r>
              <a:rPr lang="ru-RU" dirty="0"/>
              <a:t> к контексту</a:t>
            </a:r>
            <a:r>
              <a:rPr lang="en-US" dirty="0">
                <a:solidFill>
                  <a:srgbClr val="000000"/>
                </a:solidFill>
              </a:rPr>
              <a:t>: </a:t>
            </a:r>
            <a:r>
              <a:rPr lang="ru-RU" dirty="0">
                <a:ea typeface="+mn-lt"/>
                <a:cs typeface="+mn-lt"/>
              </a:rPr>
              <a:t>что мне нужно найти</a:t>
            </a:r>
            <a:r>
              <a:rPr lang="en-US" dirty="0">
                <a:ea typeface="+mn-lt"/>
                <a:cs typeface="+mn-lt"/>
              </a:rPr>
              <a:t>? 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Key </a:t>
            </a:r>
            <a:r>
              <a:rPr lang="en-US" dirty="0">
                <a:ea typeface="+mn-lt"/>
                <a:cs typeface="+mn-lt"/>
              </a:rPr>
              <a:t>–</a:t>
            </a:r>
            <a:r>
              <a:rPr lang="en-US" dirty="0"/>
              <a:t> </a:t>
            </a:r>
            <a:r>
              <a:rPr lang="ru-RU" dirty="0"/>
              <a:t>краткое значение слова</a:t>
            </a:r>
            <a:r>
              <a:rPr lang="en-US" dirty="0"/>
              <a:t>​: </a:t>
            </a:r>
            <a:r>
              <a:rPr lang="ru-RU" dirty="0"/>
              <a:t>что слово подразумевает</a:t>
            </a:r>
            <a:r>
              <a:rPr lang="en-US" dirty="0" smtClean="0">
                <a:ea typeface="+mn-lt"/>
                <a:cs typeface="+mn-lt"/>
              </a:rPr>
              <a:t>?</a:t>
            </a:r>
            <a:endParaRPr lang="en-US" dirty="0">
              <a:solidFill>
                <a:srgbClr val="FF0000"/>
              </a:solidFill>
              <a:cs typeface="Calibri"/>
            </a:endParaRPr>
          </a:p>
        </p:txBody>
      </p:sp>
      <p:pic>
        <p:nvPicPr>
          <p:cNvPr id="21" name="Рисунок 1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0A273525-A5D9-25CE-0FC2-A3E8E9C09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79" y="1303333"/>
            <a:ext cx="4667729" cy="372403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H="1" flipV="1">
            <a:off x="1770611" y="5519651"/>
            <a:ext cx="5895133" cy="199654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052" y="5148819"/>
            <a:ext cx="2678257" cy="139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60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F999BAD-99A3-042F-1C1B-2A2B21E41B8B}"/>
              </a:ext>
            </a:extLst>
          </p:cNvPr>
          <p:cNvSpPr txBox="1"/>
          <p:nvPr/>
        </p:nvSpPr>
        <p:spPr>
          <a:xfrm>
            <a:off x="416279" y="5520852"/>
            <a:ext cx="1153742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Query </a:t>
            </a:r>
            <a:r>
              <a:rPr lang="en-US" dirty="0"/>
              <a:t>–</a:t>
            </a:r>
            <a:r>
              <a:rPr lang="ru-RU" dirty="0"/>
              <a:t> запрос </a:t>
            </a:r>
            <a:r>
              <a:rPr lang="ru-RU" dirty="0" err="1"/>
              <a:t>токена</a:t>
            </a:r>
            <a:r>
              <a:rPr lang="ru-RU" dirty="0"/>
              <a:t> к контексту</a:t>
            </a:r>
            <a:r>
              <a:rPr lang="en-US" dirty="0">
                <a:solidFill>
                  <a:srgbClr val="000000"/>
                </a:solidFill>
              </a:rPr>
              <a:t>: </a:t>
            </a:r>
            <a:r>
              <a:rPr lang="ru-RU" dirty="0">
                <a:ea typeface="+mn-lt"/>
                <a:cs typeface="+mn-lt"/>
              </a:rPr>
              <a:t>что мне нужно найти</a:t>
            </a:r>
            <a:r>
              <a:rPr lang="en-US" dirty="0">
                <a:ea typeface="+mn-lt"/>
                <a:cs typeface="+mn-lt"/>
              </a:rPr>
              <a:t>? 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Key </a:t>
            </a:r>
            <a:r>
              <a:rPr lang="en-US" dirty="0">
                <a:ea typeface="+mn-lt"/>
                <a:cs typeface="+mn-lt"/>
              </a:rPr>
              <a:t>–</a:t>
            </a:r>
            <a:r>
              <a:rPr lang="en-US" dirty="0"/>
              <a:t> </a:t>
            </a:r>
            <a:r>
              <a:rPr lang="ru-RU" dirty="0"/>
              <a:t>краткое значение слова</a:t>
            </a:r>
            <a:r>
              <a:rPr lang="en-US" dirty="0"/>
              <a:t>​: </a:t>
            </a:r>
            <a:r>
              <a:rPr lang="ru-RU" dirty="0"/>
              <a:t>что слово подразумевает</a:t>
            </a:r>
            <a:r>
              <a:rPr lang="en-US" dirty="0" smtClean="0">
                <a:ea typeface="+mn-lt"/>
                <a:cs typeface="+mn-lt"/>
              </a:rPr>
              <a:t>?</a:t>
            </a:r>
            <a:endParaRPr lang="ru-RU" dirty="0" smtClean="0">
              <a:ea typeface="+mn-lt"/>
              <a:cs typeface="+mn-lt"/>
            </a:endParaRPr>
          </a:p>
          <a:p>
            <a:r>
              <a:rPr lang="en-US" dirty="0" smtClean="0">
                <a:solidFill>
                  <a:srgbClr val="FF0000"/>
                </a:solidFill>
                <a:ea typeface="+mn-lt"/>
                <a:cs typeface="+mn-lt"/>
              </a:rPr>
              <a:t>Value </a:t>
            </a:r>
            <a:r>
              <a:rPr lang="en-US" dirty="0" smtClean="0">
                <a:ea typeface="+mn-lt"/>
                <a:cs typeface="+mn-lt"/>
              </a:rPr>
              <a:t>– </a:t>
            </a:r>
            <a:r>
              <a:rPr lang="ru-RU" dirty="0" smtClean="0">
                <a:ea typeface="+mn-lt"/>
                <a:cs typeface="+mn-lt"/>
              </a:rPr>
              <a:t>полное значение слова – что я скажу тебе, если ты обратишься с</a:t>
            </a:r>
            <a:r>
              <a:rPr lang="en-US" dirty="0" smtClean="0">
                <a:ea typeface="+mn-lt"/>
                <a:cs typeface="+mn-lt"/>
              </a:rPr>
              <a:t> </a:t>
            </a:r>
            <a:r>
              <a:rPr lang="ru-RU" dirty="0" smtClean="0">
                <a:ea typeface="+mn-lt"/>
                <a:cs typeface="+mn-lt"/>
              </a:rPr>
              <a:t>запросом </a:t>
            </a:r>
            <a:r>
              <a:rPr lang="en-US" dirty="0" smtClean="0">
                <a:ea typeface="+mn-lt"/>
                <a:cs typeface="+mn-lt"/>
              </a:rPr>
              <a:t>query</a:t>
            </a:r>
            <a:r>
              <a:rPr lang="ru-RU" dirty="0" smtClean="0">
                <a:ea typeface="+mn-lt"/>
                <a:cs typeface="+mn-lt"/>
              </a:rPr>
              <a:t>. Размер может отличаться от </a:t>
            </a:r>
            <a:r>
              <a:rPr lang="en-US" dirty="0" smtClean="0">
                <a:ea typeface="+mn-lt"/>
                <a:cs typeface="+mn-lt"/>
              </a:rPr>
              <a:t>query</a:t>
            </a:r>
            <a:r>
              <a:rPr lang="ru-RU" dirty="0" smtClean="0">
                <a:ea typeface="+mn-lt"/>
                <a:cs typeface="+mn-lt"/>
              </a:rPr>
              <a:t> и </a:t>
            </a:r>
            <a:r>
              <a:rPr lang="en-US" dirty="0" smtClean="0">
                <a:ea typeface="+mn-lt"/>
                <a:cs typeface="+mn-lt"/>
              </a:rPr>
              <a:t>key</a:t>
            </a:r>
            <a:endParaRPr lang="en-US" dirty="0">
              <a:cs typeface="Calibri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25CE61F0-E820-4EB7-8C82-04AD81EE2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17" y="1169514"/>
            <a:ext cx="4563725" cy="43513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CADA5F1-3A2B-4542-AD90-5F1971E72364}"/>
              </a:ext>
            </a:extLst>
          </p:cNvPr>
          <p:cNvSpPr txBox="1"/>
          <p:nvPr/>
        </p:nvSpPr>
        <p:spPr>
          <a:xfrm>
            <a:off x="6212328" y="1067147"/>
            <a:ext cx="504961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>
                <a:ea typeface="+mn-lt"/>
                <a:cs typeface="+mn-lt"/>
              </a:rPr>
              <a:t>Итоговый </a:t>
            </a:r>
            <a:r>
              <a:rPr lang="ru-RU" dirty="0" err="1" smtClean="0">
                <a:ea typeface="+mn-lt"/>
                <a:cs typeface="+mn-lt"/>
              </a:rPr>
              <a:t>эмбеддинг</a:t>
            </a:r>
            <a:r>
              <a:rPr lang="ru-RU" dirty="0" smtClean="0">
                <a:ea typeface="+mn-lt"/>
                <a:cs typeface="+mn-lt"/>
              </a:rPr>
              <a:t> представляется как 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взвешенная сумма </a:t>
            </a:r>
            <a:r>
              <a:rPr lang="ru-RU" dirty="0" err="1" smtClean="0">
                <a:solidFill>
                  <a:srgbClr val="FF0000"/>
                </a:solidFill>
                <a:ea typeface="+mn-lt"/>
                <a:cs typeface="+mn-lt"/>
              </a:rPr>
              <a:t>эмбеддингов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-US" dirty="0" smtClean="0">
                <a:solidFill>
                  <a:srgbClr val="FF0000"/>
                </a:solidFill>
                <a:ea typeface="+mn-lt"/>
                <a:cs typeface="+mn-lt"/>
              </a:rPr>
              <a:t>value</a:t>
            </a:r>
            <a:r>
              <a:rPr lang="en" dirty="0" smtClean="0">
                <a:ea typeface="+mn-lt"/>
                <a:cs typeface="+mn-lt"/>
              </a:rPr>
              <a:t>.</a:t>
            </a:r>
          </a:p>
          <a:p>
            <a:r>
              <a:rPr lang="ru-RU" dirty="0" smtClean="0"/>
              <a:t>Взвешенная по значению </a:t>
            </a:r>
            <a:r>
              <a:rPr lang="en-US" dirty="0" err="1" smtClean="0"/>
              <a:t>softmax</a:t>
            </a:r>
            <a:endParaRPr lang="en-US" dirty="0"/>
          </a:p>
          <a:p>
            <a:r>
              <a:rPr lang="en-US" dirty="0"/>
              <a:t>​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044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Self-Attention</a:t>
            </a:r>
            <a:endParaRPr 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CADA5F1-3A2B-4542-AD90-5F1971E72364}"/>
              </a:ext>
            </a:extLst>
          </p:cNvPr>
          <p:cNvSpPr txBox="1"/>
          <p:nvPr/>
        </p:nvSpPr>
        <p:spPr>
          <a:xfrm>
            <a:off x="921699" y="1557598"/>
            <a:ext cx="504961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  <a:p>
            <a:r>
              <a:rPr lang="ru-RU" dirty="0" smtClean="0">
                <a:ea typeface="+mn-lt"/>
                <a:cs typeface="+mn-lt"/>
              </a:rPr>
              <a:t>Вычислительная сложность </a:t>
            </a:r>
            <a:r>
              <a:rPr lang="en-US" dirty="0" smtClean="0">
                <a:ea typeface="+mn-lt"/>
                <a:cs typeface="+mn-lt"/>
              </a:rPr>
              <a:t>O(n^2</a:t>
            </a:r>
            <a:r>
              <a:rPr lang="en-US" dirty="0">
                <a:ea typeface="+mn-lt"/>
                <a:cs typeface="+mn-lt"/>
              </a:rPr>
              <a:t>), </a:t>
            </a:r>
            <a:r>
              <a:rPr lang="ru-RU" dirty="0" smtClean="0">
                <a:ea typeface="+mn-lt"/>
                <a:cs typeface="+mn-lt"/>
              </a:rPr>
              <a:t>где</a:t>
            </a:r>
            <a:r>
              <a:rPr lang="en-US" dirty="0" smtClean="0">
                <a:ea typeface="+mn-lt"/>
                <a:cs typeface="+mn-lt"/>
              </a:rPr>
              <a:t> </a:t>
            </a: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n 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количество входных </a:t>
            </a:r>
            <a:r>
              <a:rPr lang="ru-RU" dirty="0" err="1" smtClean="0">
                <a:solidFill>
                  <a:srgbClr val="FF0000"/>
                </a:solidFill>
                <a:ea typeface="+mn-lt"/>
                <a:cs typeface="+mn-lt"/>
              </a:rPr>
              <a:t>токенов</a:t>
            </a:r>
            <a:r>
              <a:rPr lang="en-US" dirty="0" smtClean="0">
                <a:ea typeface="+mn-lt"/>
                <a:cs typeface="+mn-lt"/>
              </a:rPr>
              <a:t>, </a:t>
            </a:r>
            <a:r>
              <a:rPr lang="ru-RU" dirty="0" smtClean="0">
                <a:ea typeface="+mn-lt"/>
                <a:cs typeface="+mn-lt"/>
              </a:rPr>
              <a:t>потому что матрица весов рассчитывается</a:t>
            </a:r>
            <a:r>
              <a:rPr lang="en-US" dirty="0" smtClean="0">
                <a:ea typeface="+mn-lt"/>
                <a:cs typeface="+mn-lt"/>
              </a:rPr>
              <a:t> 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для каждого </a:t>
            </a:r>
            <a:r>
              <a:rPr lang="ru-RU" dirty="0" err="1" smtClean="0">
                <a:solidFill>
                  <a:srgbClr val="FF0000"/>
                </a:solidFill>
                <a:ea typeface="+mn-lt"/>
                <a:cs typeface="+mn-lt"/>
              </a:rPr>
              <a:t>токена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 с каждым</a:t>
            </a:r>
            <a:r>
              <a:rPr lang="en-US" dirty="0" smtClean="0">
                <a:ea typeface="+mn-lt"/>
                <a:cs typeface="+mn-lt"/>
              </a:rPr>
              <a:t>.</a:t>
            </a:r>
            <a:endParaRPr lang="en-US" dirty="0"/>
          </a:p>
        </p:txBody>
      </p:sp>
      <p:pic>
        <p:nvPicPr>
          <p:cNvPr id="7" name="Рисунок 4" descr="Изображение выглядит как календарь&#10;&#10;Автоматически созданное описание">
            <a:extLst>
              <a:ext uri="{FF2B5EF4-FFF2-40B4-BE49-F238E27FC236}">
                <a16:creationId xmlns:a16="http://schemas.microsoft.com/office/drawing/2014/main" xmlns="" id="{DD009465-7F76-D0EF-2D02-D839BB48BC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623"/>
          <a:stretch/>
        </p:blipFill>
        <p:spPr>
          <a:xfrm>
            <a:off x="6490529" y="1637355"/>
            <a:ext cx="4605350" cy="24774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7527" y="4621876"/>
            <a:ext cx="104070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матрице каждое значение – результат перемножения </a:t>
            </a:r>
            <a:r>
              <a:rPr lang="en-US" dirty="0" smtClean="0"/>
              <a:t>query </a:t>
            </a:r>
            <a:r>
              <a:rPr lang="ru-RU" dirty="0" smtClean="0"/>
              <a:t>для слова из строки и </a:t>
            </a:r>
            <a:r>
              <a:rPr lang="en-US" dirty="0" smtClean="0"/>
              <a:t>key </a:t>
            </a:r>
            <a:r>
              <a:rPr lang="ru-RU" dirty="0" smtClean="0"/>
              <a:t>для слова из столбца.</a:t>
            </a:r>
          </a:p>
          <a:p>
            <a:r>
              <a:rPr lang="ru-RU" dirty="0" smtClean="0"/>
              <a:t>Чем длиннее последовательность, которую хотим обработать, тем больше (квадратично) количество требуемых вычислений. </a:t>
            </a:r>
          </a:p>
          <a:p>
            <a:r>
              <a:rPr lang="ru-RU" dirty="0" smtClean="0"/>
              <a:t>Поэтому важно количество </a:t>
            </a:r>
            <a:r>
              <a:rPr lang="ru-RU" dirty="0" err="1" smtClean="0"/>
              <a:t>токенов</a:t>
            </a:r>
            <a:r>
              <a:rPr lang="ru-RU" dirty="0" smtClean="0"/>
              <a:t>. Чем лучше </a:t>
            </a:r>
            <a:r>
              <a:rPr lang="ru-RU" dirty="0" err="1" smtClean="0"/>
              <a:t>токенайзер</a:t>
            </a:r>
            <a:r>
              <a:rPr lang="ru-RU" dirty="0" smtClean="0"/>
              <a:t>, тем короче последовательность, которую нужно обработать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5008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en-US" sz="2800" dirty="0" smtClean="0"/>
              <a:t>Attention matrix</a:t>
            </a:r>
            <a:endParaRPr lang="ru-RU" sz="2800" dirty="0"/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xmlns="" id="{959E2DB5-C0B6-4C37-BDDA-830AC56B4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41" y="2070554"/>
            <a:ext cx="4381467" cy="3283178"/>
          </a:xfrm>
          <a:prstGeom prst="rect">
            <a:avLst/>
          </a:prstGeom>
        </p:spPr>
      </p:pic>
      <p:pic>
        <p:nvPicPr>
          <p:cNvPr id="9" name="Рисунок 7">
            <a:extLst>
              <a:ext uri="{FF2B5EF4-FFF2-40B4-BE49-F238E27FC236}">
                <a16:creationId xmlns:a16="http://schemas.microsoft.com/office/drawing/2014/main" xmlns="" id="{ED00A03F-9EB9-40E0-A128-8393DFFB3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044" y="2067287"/>
            <a:ext cx="4301216" cy="3288123"/>
          </a:xfrm>
          <a:prstGeom prst="rect">
            <a:avLst/>
          </a:prstGeom>
        </p:spPr>
      </p:pic>
      <p:pic>
        <p:nvPicPr>
          <p:cNvPr id="10" name="Рисунок 8">
            <a:extLst>
              <a:ext uri="{FF2B5EF4-FFF2-40B4-BE49-F238E27FC236}">
                <a16:creationId xmlns:a16="http://schemas.microsoft.com/office/drawing/2014/main" xmlns="" id="{F49A7780-17DC-49EA-AE19-9CBD613E4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28" y="5734272"/>
            <a:ext cx="2960914" cy="281225"/>
          </a:xfrm>
          <a:prstGeom prst="rect">
            <a:avLst/>
          </a:prstGeom>
        </p:spPr>
      </p:pic>
      <p:cxnSp>
        <p:nvCxnSpPr>
          <p:cNvPr id="11" name="Соединитель: изогнутый 9">
            <a:extLst>
              <a:ext uri="{FF2B5EF4-FFF2-40B4-BE49-F238E27FC236}">
                <a16:creationId xmlns:a16="http://schemas.microsoft.com/office/drawing/2014/main" xmlns="" id="{46E6FF24-B21D-4BB4-B6DA-302E581630B7}"/>
              </a:ext>
            </a:extLst>
          </p:cNvPr>
          <p:cNvCxnSpPr/>
          <p:nvPr/>
        </p:nvCxnSpPr>
        <p:spPr>
          <a:xfrm flipV="1">
            <a:off x="2502354" y="4995183"/>
            <a:ext cx="1948542" cy="800099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76625" y="1510952"/>
            <a:ext cx="5010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Для разных слоев внимание может быть разным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26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08B89DD-7AE0-3C0A-5670-E6CDF3E803E8}"/>
              </a:ext>
            </a:extLst>
          </p:cNvPr>
          <p:cNvSpPr txBox="1"/>
          <p:nvPr/>
        </p:nvSpPr>
        <p:spPr>
          <a:xfrm>
            <a:off x="879986" y="1587910"/>
            <a:ext cx="1161189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Lucida Grande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Lucida Grande"/>
              </a:rPr>
              <a:t>Used in GPT-3</a:t>
            </a:r>
            <a:r>
              <a:rPr lang="en-US" b="1" dirty="0">
                <a:latin typeface="Lucida Grande"/>
              </a:rPr>
              <a:t>) Generating Long Sequences with Sparse Transformers:</a:t>
            </a:r>
            <a:r>
              <a:rPr lang="en-US" b="1" dirty="0">
                <a:latin typeface="Lucida Grande"/>
                <a:ea typeface="+mn-lt"/>
                <a:cs typeface="+mn-lt"/>
              </a:rPr>
              <a:t> </a:t>
            </a:r>
            <a:r>
              <a:rPr lang="en-US" dirty="0">
                <a:ea typeface="+mn-lt"/>
                <a:cs typeface="+mn-lt"/>
                <a:hlinkClick r:id="rId2"/>
              </a:rPr>
              <a:t>arxiv.org/abs/1904.10509</a:t>
            </a:r>
            <a:endParaRPr lang="en-US" dirty="0"/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>
              <a:cs typeface="Calibri" panose="020F0502020204030204"/>
            </a:endParaRPr>
          </a:p>
        </p:txBody>
      </p:sp>
      <p:pic>
        <p:nvPicPr>
          <p:cNvPr id="9" name="Рисунок 10" descr="Изображение выглядит как текст, седзи, строительство, клет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189F9DD-30F3-2034-D8BB-B0F6E3E3A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7" t="445" r="82188" b="-446"/>
          <a:stretch/>
        </p:blipFill>
        <p:spPr>
          <a:xfrm>
            <a:off x="1669026" y="4500514"/>
            <a:ext cx="1868147" cy="2206878"/>
          </a:xfrm>
        </p:spPr>
      </p:pic>
      <p:pic>
        <p:nvPicPr>
          <p:cNvPr id="12" name="Рисунок 10" descr="Изображение выглядит как текст, седзи, строительство, клет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8BF4DE2-E2D7-35A6-D453-43BA1B4094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017"/>
          <a:stretch/>
        </p:blipFill>
        <p:spPr>
          <a:xfrm>
            <a:off x="8232059" y="4500514"/>
            <a:ext cx="2521978" cy="2206876"/>
          </a:xfrm>
          <a:prstGeom prst="rect">
            <a:avLst/>
          </a:prstGeom>
        </p:spPr>
      </p:pic>
      <p:pic>
        <p:nvPicPr>
          <p:cNvPr id="14" name="Рисунок 10" descr="Изображение выглядит как текст, седзи, строительство, клет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484F539-5D6A-487E-1381-CD9FC0B2AC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87" r="53202"/>
          <a:stretch/>
        </p:blipFill>
        <p:spPr>
          <a:xfrm>
            <a:off x="4815348" y="4500514"/>
            <a:ext cx="2556407" cy="22068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1773C57-AC1A-D124-C774-6869E0A76E47}"/>
              </a:ext>
            </a:extLst>
          </p:cNvPr>
          <p:cNvSpPr txBox="1"/>
          <p:nvPr/>
        </p:nvSpPr>
        <p:spPr>
          <a:xfrm>
            <a:off x="879987" y="2059858"/>
            <a:ext cx="75216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Lucida Grande"/>
              </a:rPr>
              <a:t>Reformer: The Efficient Transformer: </a:t>
            </a:r>
            <a:r>
              <a:rPr lang="en-US" dirty="0">
                <a:ea typeface="+mn-lt"/>
                <a:cs typeface="+mn-lt"/>
                <a:hlinkClick r:id="rId4"/>
              </a:rPr>
              <a:t>arxiv.org/abs/2001.04451</a:t>
            </a:r>
            <a:endParaRPr lang="en-US" b="1">
              <a:latin typeface="Lucida Grande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4D3476D-83A4-BDD5-FED8-871097C6F697}"/>
              </a:ext>
            </a:extLst>
          </p:cNvPr>
          <p:cNvSpPr txBox="1"/>
          <p:nvPr/>
        </p:nvSpPr>
        <p:spPr>
          <a:xfrm>
            <a:off x="879987" y="2541639"/>
            <a:ext cx="102845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Lucida Grande"/>
              </a:rPr>
              <a:t>Longformer</a:t>
            </a:r>
            <a:r>
              <a:rPr lang="en-US" b="1" dirty="0">
                <a:latin typeface="Lucida Grande"/>
              </a:rPr>
              <a:t>: The Long-Document Transformer: </a:t>
            </a:r>
            <a:r>
              <a:rPr lang="en-US" dirty="0">
                <a:ea typeface="+mn-lt"/>
                <a:cs typeface="+mn-lt"/>
                <a:hlinkClick r:id="rId5"/>
              </a:rPr>
              <a:t>arxiv.org/abs/2004.05150</a:t>
            </a:r>
            <a:endParaRPr lang="en-US" b="1">
              <a:latin typeface="Lucida Grande"/>
            </a:endParaRPr>
          </a:p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00E4ED0-60F8-1E34-3F00-A01A70B6F209}"/>
              </a:ext>
            </a:extLst>
          </p:cNvPr>
          <p:cNvSpPr txBox="1"/>
          <p:nvPr/>
        </p:nvSpPr>
        <p:spPr>
          <a:xfrm>
            <a:off x="879987" y="3057832"/>
            <a:ext cx="108154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Lucida Grande"/>
              </a:rPr>
              <a:t>Linformer</a:t>
            </a:r>
            <a:r>
              <a:rPr lang="en-US" b="1" dirty="0">
                <a:latin typeface="Lucida Grande"/>
              </a:rPr>
              <a:t>: Self-Attention with Linear Complexity: </a:t>
            </a:r>
            <a:r>
              <a:rPr lang="en-US" dirty="0">
                <a:ea typeface="+mn-lt"/>
                <a:cs typeface="+mn-lt"/>
                <a:hlinkClick r:id="rId6"/>
              </a:rPr>
              <a:t>arxiv.org/abs/2006.04768</a:t>
            </a:r>
            <a:endParaRPr lang="en-US" b="1">
              <a:latin typeface="Lucida Grande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1BCC7A4-BA61-9E6A-3169-9669AA6BB8FC}"/>
              </a:ext>
            </a:extLst>
          </p:cNvPr>
          <p:cNvSpPr txBox="1"/>
          <p:nvPr/>
        </p:nvSpPr>
        <p:spPr>
          <a:xfrm>
            <a:off x="879987" y="3554361"/>
            <a:ext cx="9920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Lucida Grande"/>
              </a:rPr>
              <a:t>Rethinking Attention with Performers: </a:t>
            </a:r>
            <a:r>
              <a:rPr lang="en-US" dirty="0">
                <a:ea typeface="+mn-lt"/>
                <a:cs typeface="+mn-lt"/>
                <a:hlinkClick r:id="rId7"/>
              </a:rPr>
              <a:t>arxiv.org/abs/2009.14794</a:t>
            </a:r>
            <a:endParaRPr lang="en-US" b="1">
              <a:latin typeface="Lucida Grande"/>
            </a:endParaRPr>
          </a:p>
        </p:txBody>
      </p:sp>
      <p:pic>
        <p:nvPicPr>
          <p:cNvPr id="20" name="Рисунок 19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3FC0DACE-3C48-77F0-1C35-71CC55A4BF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39" y="1544845"/>
            <a:ext cx="401458" cy="39193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A5E642DD-68CB-EA4B-2EED-8849C27852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39" y="2061038"/>
            <a:ext cx="401458" cy="391932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86AC82EB-C304-276A-3927-C4851CAE76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38" y="2547735"/>
            <a:ext cx="401458" cy="391932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E77EEF75-1229-D728-A5F9-CA85422EE2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38" y="3063928"/>
            <a:ext cx="401458" cy="391932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6C244877-5F8B-2D8C-1666-BFFE148552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38" y="3555541"/>
            <a:ext cx="401458" cy="391932"/>
          </a:xfrm>
          <a:prstGeom prst="rect">
            <a:avLst/>
          </a:prstGeom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1399309" y="124836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smtClean="0"/>
              <a:t>Attention matrix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94364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399309" y="124836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err="1" smtClean="0"/>
              <a:t>MultiHead</a:t>
            </a:r>
            <a:r>
              <a:rPr lang="en-US" sz="2800" dirty="0" smtClean="0"/>
              <a:t> Self Attention</a:t>
            </a:r>
            <a:endParaRPr lang="ru-RU" sz="2800" dirty="0"/>
          </a:p>
        </p:txBody>
      </p:sp>
      <p:pic>
        <p:nvPicPr>
          <p:cNvPr id="19" name="Рисунок 3">
            <a:extLst>
              <a:ext uri="{FF2B5EF4-FFF2-40B4-BE49-F238E27FC236}">
                <a16:creationId xmlns:a16="http://schemas.microsoft.com/office/drawing/2014/main" xmlns="" id="{E5C2F3EE-954A-4AA0-A57F-B1C7B3CF7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811" y="2485502"/>
            <a:ext cx="4648200" cy="2764657"/>
          </a:xfrm>
          <a:prstGeom prst="rect">
            <a:avLst/>
          </a:prstGeom>
        </p:spPr>
      </p:pic>
      <p:pic>
        <p:nvPicPr>
          <p:cNvPr id="23" name="Рисунок 4">
            <a:extLst>
              <a:ext uri="{FF2B5EF4-FFF2-40B4-BE49-F238E27FC236}">
                <a16:creationId xmlns:a16="http://schemas.microsoft.com/office/drawing/2014/main" xmlns="" id="{CB769843-B31D-457B-828E-EC72739B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27" y="2240642"/>
            <a:ext cx="4910741" cy="3099481"/>
          </a:xfrm>
          <a:prstGeom prst="rect">
            <a:avLst/>
          </a:prstGeom>
        </p:spPr>
      </p:pic>
      <p:sp>
        <p:nvSpPr>
          <p:cNvPr id="24" name="Стрелка: вправо 7">
            <a:extLst>
              <a:ext uri="{FF2B5EF4-FFF2-40B4-BE49-F238E27FC236}">
                <a16:creationId xmlns:a16="http://schemas.microsoft.com/office/drawing/2014/main" xmlns="" id="{64F1459A-F8E1-4A19-9A6C-9CC8DC70A9E9}"/>
              </a:ext>
            </a:extLst>
          </p:cNvPr>
          <p:cNvSpPr/>
          <p:nvPr/>
        </p:nvSpPr>
        <p:spPr>
          <a:xfrm>
            <a:off x="5668028" y="3628915"/>
            <a:ext cx="979714" cy="483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98727" y="1596333"/>
            <a:ext cx="10195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Если что-то работает хорошо – сделайте это много раз:</a:t>
            </a:r>
            <a:r>
              <a:rPr lang="en-US" dirty="0" smtClean="0"/>
              <a:t> Random Forest, </a:t>
            </a:r>
            <a:r>
              <a:rPr lang="en-US" dirty="0" err="1" smtClean="0"/>
              <a:t>XGBoost</a:t>
            </a:r>
            <a:r>
              <a:rPr lang="en-US" dirty="0" smtClean="0"/>
              <a:t>,... </a:t>
            </a:r>
            <a:r>
              <a:rPr lang="en-US" dirty="0" err="1" smtClean="0"/>
              <a:t>Multihead</a:t>
            </a:r>
            <a:r>
              <a:rPr lang="en-US" dirty="0" smtClean="0"/>
              <a:t> attention 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848793" y="5449922"/>
            <a:ext cx="8063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Есть один триплет матриц. Что если добавить много таких триплетов?</a:t>
            </a:r>
          </a:p>
          <a:p>
            <a:r>
              <a:rPr lang="ru-RU" dirty="0" err="1" smtClean="0"/>
              <a:t>Эмбеддинг</a:t>
            </a:r>
            <a:r>
              <a:rPr lang="ru-RU" dirty="0" smtClean="0"/>
              <a:t> слова один, но каждая тройка матриц («голова») будет обращать внимание на разные связи в предложении.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373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399309" y="124836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err="1" smtClean="0"/>
              <a:t>MultiHead</a:t>
            </a:r>
            <a:r>
              <a:rPr lang="en-US" sz="2800" dirty="0" smtClean="0"/>
              <a:t> Self Attention</a:t>
            </a:r>
            <a:endParaRPr lang="ru-RU" sz="2800" dirty="0"/>
          </a:p>
        </p:txBody>
      </p:sp>
      <p:pic>
        <p:nvPicPr>
          <p:cNvPr id="8" name="Рисунок 4">
            <a:extLst>
              <a:ext uri="{FF2B5EF4-FFF2-40B4-BE49-F238E27FC236}">
                <a16:creationId xmlns:a16="http://schemas.microsoft.com/office/drawing/2014/main" xmlns="" id="{8E1A6A74-EF5A-4114-B085-3F3DAAC72F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252" y="1390345"/>
            <a:ext cx="4454941" cy="4351338"/>
          </a:xfrm>
        </p:spPr>
      </p:pic>
      <p:sp>
        <p:nvSpPr>
          <p:cNvPr id="2" name="TextBox 1"/>
          <p:cNvSpPr txBox="1"/>
          <p:nvPr/>
        </p:nvSpPr>
        <p:spPr>
          <a:xfrm>
            <a:off x="6550429" y="1978429"/>
            <a:ext cx="49896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Добавляем много разных триплетов (8 штук).</a:t>
            </a:r>
          </a:p>
          <a:p>
            <a:r>
              <a:rPr lang="ru-RU" dirty="0" smtClean="0"/>
              <a:t>Каждая голова обучается обращать внимание на разные части предложения – ищет свой собственный паттерн среди </a:t>
            </a:r>
            <a:r>
              <a:rPr lang="ru-RU" dirty="0" err="1" smtClean="0"/>
              <a:t>эмбеддингов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50429" y="3662788"/>
            <a:ext cx="2139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3"/>
              </a:rPr>
              <a:t>Визуализация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292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399309" y="124836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Матричные вычисления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47357AE-0B7B-433F-A8A2-C796B82F6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61" y="1532351"/>
            <a:ext cx="3656915" cy="43161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2374E3C-9479-45D8-BC84-51B3B73A8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316" y="1377044"/>
            <a:ext cx="4494440" cy="22506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50000" y="4267200"/>
            <a:ext cx="5330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Поскольку все вычисления – матричные, это быстро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46412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399309" y="124836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Матричные вычисления</a:t>
            </a:r>
            <a:endParaRPr lang="ru-RU" sz="2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4B71197-3358-45C4-B38D-396788F4F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34" y="665018"/>
            <a:ext cx="10648950" cy="5619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6087" y="5037513"/>
            <a:ext cx="8124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 выходе </a:t>
            </a:r>
            <a:r>
              <a:rPr lang="en-US" dirty="0" smtClean="0"/>
              <a:t>Attention Layer </a:t>
            </a:r>
            <a:r>
              <a:rPr lang="ru-RU" dirty="0" smtClean="0"/>
              <a:t>получили матрицу той же размерности что и на входе.</a:t>
            </a:r>
          </a:p>
          <a:p>
            <a:r>
              <a:rPr lang="ru-RU" dirty="0" smtClean="0"/>
              <a:t>Передаем ее в  </a:t>
            </a:r>
            <a:r>
              <a:rPr lang="en-US" dirty="0" smtClean="0"/>
              <a:t>Feed Forward </a:t>
            </a:r>
            <a:r>
              <a:rPr lang="ru-RU" dirty="0" smtClean="0"/>
              <a:t>слой.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6857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399309" y="124836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Шаги работы</a:t>
            </a:r>
            <a:r>
              <a:rPr lang="en-US" sz="2800" dirty="0" smtClean="0"/>
              <a:t> Self Attention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9341EFD-AB04-47A6-81B8-1B0C7C5AE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119" y="665018"/>
            <a:ext cx="10906125" cy="60579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6919238-BDE6-4BAC-A9B9-A8A015DAD522}"/>
              </a:ext>
            </a:extLst>
          </p:cNvPr>
          <p:cNvSpPr/>
          <p:nvPr/>
        </p:nvSpPr>
        <p:spPr>
          <a:xfrm>
            <a:off x="1996688" y="4508641"/>
            <a:ext cx="1700893" cy="1503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378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399309" y="124836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Инвариантность к последовательности на входе</a:t>
            </a:r>
            <a:endParaRPr lang="ru-RU" sz="2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6919238-BDE6-4BAC-A9B9-A8A015DAD522}"/>
              </a:ext>
            </a:extLst>
          </p:cNvPr>
          <p:cNvSpPr/>
          <p:nvPr/>
        </p:nvSpPr>
        <p:spPr>
          <a:xfrm>
            <a:off x="1996688" y="4508641"/>
            <a:ext cx="1700893" cy="1503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http://jalammar.github.io/images/t/transformer_positional_encoding_vectors.png">
            <a:extLst>
              <a:ext uri="{FF2B5EF4-FFF2-40B4-BE49-F238E27FC236}">
                <a16:creationId xmlns:a16="http://schemas.microsoft.com/office/drawing/2014/main" xmlns="" id="{413D914E-4A1B-4C05-BF00-07E20553B2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35" y="864642"/>
            <a:ext cx="9077488" cy="500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10549" y="3484819"/>
            <a:ext cx="44105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 сих пор у нас не было речи о том, в какой последовательности идут слова в предложении на входе. </a:t>
            </a:r>
          </a:p>
          <a:p>
            <a:endParaRPr lang="ru-RU" dirty="0"/>
          </a:p>
          <a:p>
            <a:r>
              <a:rPr lang="ru-RU" dirty="0" smtClean="0"/>
              <a:t>Добавляем позиционное кодирование</a:t>
            </a:r>
          </a:p>
          <a:p>
            <a:r>
              <a:rPr lang="en-US" dirty="0" smtClean="0"/>
              <a:t>Positional encoding.</a:t>
            </a:r>
            <a:endParaRPr lang="ru-RU" dirty="0" smtClean="0"/>
          </a:p>
          <a:p>
            <a:endParaRPr lang="en-US" dirty="0" smtClean="0"/>
          </a:p>
          <a:p>
            <a:r>
              <a:rPr lang="ru-RU" dirty="0" smtClean="0"/>
              <a:t>Их сложно тренировать =</a:t>
            </a:r>
            <a:r>
              <a:rPr lang="en-US" dirty="0" smtClean="0"/>
              <a:t>&gt; </a:t>
            </a:r>
            <a:r>
              <a:rPr lang="ru-RU" dirty="0" smtClean="0"/>
              <a:t>ограничиваем длину входной последовательности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785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399309" y="124836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Дополнительные хитрости</a:t>
            </a:r>
            <a:endParaRPr lang="ru-RU" sz="2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6919238-BDE6-4BAC-A9B9-A8A015DAD522}"/>
              </a:ext>
            </a:extLst>
          </p:cNvPr>
          <p:cNvSpPr/>
          <p:nvPr/>
        </p:nvSpPr>
        <p:spPr>
          <a:xfrm>
            <a:off x="1996688" y="4508641"/>
            <a:ext cx="1700893" cy="1503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3634EB7E-2D91-4858-AF81-FBEC1AE7F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954" y="1182585"/>
            <a:ext cx="9603275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Layer-Norm</a:t>
            </a:r>
          </a:p>
          <a:p>
            <a:r>
              <a:rPr lang="en-US" dirty="0"/>
              <a:t>Residuals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0993B2F-223E-4BD7-8FE3-227B9B0BF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63726"/>
            <a:ext cx="7891462" cy="6060923"/>
          </a:xfrm>
          <a:prstGeom prst="rect">
            <a:avLst/>
          </a:prstGeom>
        </p:spPr>
      </p:pic>
      <p:cxnSp>
        <p:nvCxnSpPr>
          <p:cNvPr id="10" name="Соединитель: изогнутый 5">
            <a:extLst>
              <a:ext uri="{FF2B5EF4-FFF2-40B4-BE49-F238E27FC236}">
                <a16:creationId xmlns:a16="http://schemas.microsoft.com/office/drawing/2014/main" xmlns="" id="{DD49DD5F-1413-4E52-B8DD-9096252BCF40}"/>
              </a:ext>
            </a:extLst>
          </p:cNvPr>
          <p:cNvCxnSpPr>
            <a:cxnSpLocks/>
          </p:cNvCxnSpPr>
          <p:nvPr/>
        </p:nvCxnSpPr>
        <p:spPr>
          <a:xfrm>
            <a:off x="2012498" y="1971674"/>
            <a:ext cx="3152169" cy="2536967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: изогнутый 7">
            <a:extLst>
              <a:ext uri="{FF2B5EF4-FFF2-40B4-BE49-F238E27FC236}">
                <a16:creationId xmlns:a16="http://schemas.microsoft.com/office/drawing/2014/main" xmlns="" id="{EE5FEEC2-C864-46D4-8A38-3A0F258396C9}"/>
              </a:ext>
            </a:extLst>
          </p:cNvPr>
          <p:cNvCxnSpPr>
            <a:cxnSpLocks/>
          </p:cNvCxnSpPr>
          <p:nvPr/>
        </p:nvCxnSpPr>
        <p:spPr>
          <a:xfrm>
            <a:off x="2366283" y="1427389"/>
            <a:ext cx="3128584" cy="1976211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: изогнутый 9">
            <a:extLst>
              <a:ext uri="{FF2B5EF4-FFF2-40B4-BE49-F238E27FC236}">
                <a16:creationId xmlns:a16="http://schemas.microsoft.com/office/drawing/2014/main" xmlns="" id="{A244EAF4-1613-46CF-9442-EECB99663263}"/>
              </a:ext>
            </a:extLst>
          </p:cNvPr>
          <p:cNvCxnSpPr>
            <a:cxnSpLocks/>
          </p:cNvCxnSpPr>
          <p:nvPr/>
        </p:nvCxnSpPr>
        <p:spPr>
          <a:xfrm flipV="1">
            <a:off x="2012498" y="1871133"/>
            <a:ext cx="3152169" cy="100542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2980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399309" y="124836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/>
              <a:t>Дополнительные хитрости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6919238-BDE6-4BAC-A9B9-A8A015DAD522}"/>
              </a:ext>
            </a:extLst>
          </p:cNvPr>
          <p:cNvSpPr/>
          <p:nvPr/>
        </p:nvSpPr>
        <p:spPr>
          <a:xfrm>
            <a:off x="1996688" y="4508641"/>
            <a:ext cx="1700893" cy="1503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E07DF97-1143-4C4F-8005-D034CB416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643" y="803383"/>
            <a:ext cx="9740516" cy="1364913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1C0B9BEC-2E62-4242-8CBC-6A3204C35032}"/>
              </a:ext>
            </a:extLst>
          </p:cNvPr>
          <p:cNvSpPr txBox="1">
            <a:spLocks/>
          </p:cNvSpPr>
          <p:nvPr/>
        </p:nvSpPr>
        <p:spPr>
          <a:xfrm>
            <a:off x="195491" y="665018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Residuals</a:t>
            </a:r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en-US" dirty="0" smtClean="0"/>
              <a:t>X </a:t>
            </a:r>
            <a:r>
              <a:rPr lang="en-US" dirty="0" smtClean="0"/>
              <a:t>+ F(X)</a:t>
            </a:r>
          </a:p>
          <a:p>
            <a:endParaRPr lang="en-US" dirty="0" smtClean="0"/>
          </a:p>
          <a:p>
            <a:r>
              <a:rPr lang="en-US" dirty="0" err="1" smtClean="0"/>
              <a:t>LayerNorm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smtClean="0"/>
              <a:t>A </a:t>
            </a:r>
            <a:r>
              <a:rPr lang="en-US" dirty="0" smtClean="0"/>
              <a:t>* (X – </a:t>
            </a:r>
            <a:r>
              <a:rPr lang="en-US" dirty="0" err="1" smtClean="0"/>
              <a:t>mean_X</a:t>
            </a:r>
            <a:r>
              <a:rPr lang="en-US" dirty="0" smtClean="0"/>
              <a:t>) / (</a:t>
            </a:r>
            <a:r>
              <a:rPr lang="en-US" dirty="0" err="1" smtClean="0"/>
              <a:t>std_X</a:t>
            </a:r>
            <a:r>
              <a:rPr lang="en-US" dirty="0" smtClean="0"/>
              <a:t>) + </a:t>
            </a:r>
            <a:r>
              <a:rPr lang="en-US" dirty="0" smtClean="0"/>
              <a:t>b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DF0C746-58BF-4036-8453-6FE66CB9D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08" y="3133725"/>
            <a:ext cx="11925603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727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Декодер</a:t>
            </a:r>
            <a:endParaRPr lang="ru-RU" sz="2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6919238-BDE6-4BAC-A9B9-A8A015DAD522}"/>
              </a:ext>
            </a:extLst>
          </p:cNvPr>
          <p:cNvSpPr/>
          <p:nvPr/>
        </p:nvSpPr>
        <p:spPr>
          <a:xfrm>
            <a:off x="1996688" y="4508641"/>
            <a:ext cx="1700893" cy="1503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22A663A-2709-4035-8ECF-FE9BD552A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92" y="806334"/>
            <a:ext cx="10530811" cy="5877662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7290262" y="4281054"/>
            <a:ext cx="2402378" cy="166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7547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Encoder-Decoder (Cross) attention </a:t>
            </a:r>
            <a:endParaRPr lang="ru-RU" sz="2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6919238-BDE6-4BAC-A9B9-A8A015DAD522}"/>
              </a:ext>
            </a:extLst>
          </p:cNvPr>
          <p:cNvSpPr/>
          <p:nvPr/>
        </p:nvSpPr>
        <p:spPr>
          <a:xfrm>
            <a:off x="1996688" y="4508641"/>
            <a:ext cx="1700893" cy="1503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8727520-BFBB-3293-F1BF-D7B7931DA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19" t="38608" r="72770" b="55108"/>
          <a:stretch/>
        </p:blipFill>
        <p:spPr>
          <a:xfrm>
            <a:off x="9446843" y="1570937"/>
            <a:ext cx="1233774" cy="244122"/>
          </a:xfrm>
          <a:prstGeom prst="rect">
            <a:avLst/>
          </a:prstGeom>
        </p:spPr>
      </p:pic>
      <p:pic>
        <p:nvPicPr>
          <p:cNvPr id="9" name="Рисунок 8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DF1567-CDE0-5173-23DA-5FC9A1CFB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6" t="82785" r="9313" b="6355"/>
          <a:stretch/>
        </p:blipFill>
        <p:spPr>
          <a:xfrm>
            <a:off x="931791" y="1480934"/>
            <a:ext cx="5126783" cy="421919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асы, зеленый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xmlns="" id="{EFF36453-6F02-BB96-56A3-9BA866ABCC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23" t="-168" r="32796"/>
          <a:stretch/>
        </p:blipFill>
        <p:spPr>
          <a:xfrm>
            <a:off x="7264437" y="1852578"/>
            <a:ext cx="983049" cy="43234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810C808-A78B-CB61-EBAD-44F9089496AB}"/>
              </a:ext>
            </a:extLst>
          </p:cNvPr>
          <p:cNvSpPr txBox="1"/>
          <p:nvPr/>
        </p:nvSpPr>
        <p:spPr>
          <a:xfrm>
            <a:off x="3013587" y="835742"/>
            <a:ext cx="18435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err="1">
                <a:latin typeface="Calibri Light"/>
              </a:rPr>
              <a:t>Encoder</a:t>
            </a:r>
            <a:r>
              <a:rPr lang="ru-RU" sz="2400" dirty="0">
                <a:latin typeface="Calibri Light"/>
              </a:rPr>
              <a:t> </a:t>
            </a:r>
            <a:endParaRPr lang="ru-RU" sz="2400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61FDF36-0542-B635-2AEF-B95C9CF36189}"/>
              </a:ext>
            </a:extLst>
          </p:cNvPr>
          <p:cNvSpPr txBox="1"/>
          <p:nvPr/>
        </p:nvSpPr>
        <p:spPr>
          <a:xfrm>
            <a:off x="9561555" y="835741"/>
            <a:ext cx="18435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>
                <a:latin typeface="Calibri Light"/>
                <a:cs typeface="Calibri Light"/>
              </a:rPr>
              <a:t>Decoder</a:t>
            </a:r>
          </a:p>
        </p:txBody>
      </p:sp>
    </p:spTree>
    <p:extLst>
      <p:ext uri="{BB962C8B-B14F-4D97-AF65-F5344CB8AC3E}">
        <p14:creationId xmlns:p14="http://schemas.microsoft.com/office/powerpoint/2010/main" val="36482919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8727520-BFBB-3293-F1BF-D7B7931DA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19" t="38608" r="72770" b="55108"/>
          <a:stretch/>
        </p:blipFill>
        <p:spPr>
          <a:xfrm>
            <a:off x="9446843" y="1570937"/>
            <a:ext cx="1233774" cy="244122"/>
          </a:xfrm>
          <a:prstGeom prst="rect">
            <a:avLst/>
          </a:prstGeom>
        </p:spPr>
      </p:pic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DF1567-CDE0-5173-23DA-5FC9A1CFB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6" t="82785" r="9313" b="6355"/>
          <a:stretch/>
        </p:blipFill>
        <p:spPr>
          <a:xfrm>
            <a:off x="931791" y="1480934"/>
            <a:ext cx="5126783" cy="421919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асы, зеленый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xmlns="" id="{EFF36453-6F02-BB96-56A3-9BA866ABCC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23" t="-168" r="32796"/>
          <a:stretch/>
        </p:blipFill>
        <p:spPr>
          <a:xfrm>
            <a:off x="7264437" y="1852578"/>
            <a:ext cx="983049" cy="43234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810C808-A78B-CB61-EBAD-44F9089496AB}"/>
              </a:ext>
            </a:extLst>
          </p:cNvPr>
          <p:cNvSpPr txBox="1"/>
          <p:nvPr/>
        </p:nvSpPr>
        <p:spPr>
          <a:xfrm>
            <a:off x="3013587" y="835742"/>
            <a:ext cx="18435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err="1">
                <a:latin typeface="Calibri Light"/>
              </a:rPr>
              <a:t>Encoder</a:t>
            </a:r>
            <a:r>
              <a:rPr lang="ru-RU" sz="2400" dirty="0">
                <a:latin typeface="Calibri Light"/>
              </a:rPr>
              <a:t> </a:t>
            </a:r>
            <a:endParaRPr lang="ru-RU" sz="24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61FDF36-0542-B635-2AEF-B95C9CF36189}"/>
              </a:ext>
            </a:extLst>
          </p:cNvPr>
          <p:cNvSpPr txBox="1"/>
          <p:nvPr/>
        </p:nvSpPr>
        <p:spPr>
          <a:xfrm>
            <a:off x="9561555" y="835741"/>
            <a:ext cx="18435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>
                <a:latin typeface="Calibri Light"/>
                <a:cs typeface="Calibri Light"/>
              </a:rPr>
              <a:t>Decoder</a:t>
            </a:r>
          </a:p>
        </p:txBody>
      </p:sp>
      <p:pic>
        <p:nvPicPr>
          <p:cNvPr id="13" name="Рисунок 12" descr="Изображение выглядит как часы, зеленый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xmlns="" id="{EDF90B8A-8AF4-EE0F-854F-18485EBA62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25" t="228" r="-86" b="82439"/>
          <a:stretch/>
        </p:blipFill>
        <p:spPr>
          <a:xfrm>
            <a:off x="9633141" y="1905913"/>
            <a:ext cx="1136012" cy="878556"/>
          </a:xfrm>
          <a:prstGeom prst="rect">
            <a:avLst/>
          </a:prstGeom>
        </p:spPr>
      </p:pic>
      <p:pic>
        <p:nvPicPr>
          <p:cNvPr id="19" name="Рисунок 19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3DB8537-F9F6-3B06-381E-FDBA1B675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534" y="3849434"/>
            <a:ext cx="725669" cy="313660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7BEBBDB-90A0-AA14-AC1C-5222039D9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44" y="3857584"/>
            <a:ext cx="725669" cy="313660"/>
          </a:xfrm>
          <a:prstGeom prst="rect">
            <a:avLst/>
          </a:prstGeom>
        </p:spPr>
      </p:pic>
      <p:pic>
        <p:nvPicPr>
          <p:cNvPr id="21" name="Рисунок 19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567E04B-E996-62F9-BD5D-609198CB6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501" y="3857583"/>
            <a:ext cx="725669" cy="313660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Encoder-Decoder (Cross) attention 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565595" y="3145384"/>
            <a:ext cx="299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Какое слово писать дальше?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003759" y="4241380"/>
            <a:ext cx="5076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Контекст спрятан в </a:t>
            </a:r>
            <a:r>
              <a:rPr lang="ru-RU" dirty="0" err="1" smtClean="0"/>
              <a:t>энкодере</a:t>
            </a:r>
            <a:r>
              <a:rPr lang="ru-RU" dirty="0" smtClean="0"/>
              <a:t> (он знает весь текст)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437419" y="2559286"/>
            <a:ext cx="130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Я изучаю …</a:t>
            </a:r>
            <a:endParaRPr lang="ru-RU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1421373" y="1257125"/>
            <a:ext cx="4384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I		study		    ML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2839482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8727520-BFBB-3293-F1BF-D7B7931DA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19" t="38608" r="72770" b="55108"/>
          <a:stretch/>
        </p:blipFill>
        <p:spPr>
          <a:xfrm>
            <a:off x="9446843" y="1570937"/>
            <a:ext cx="1233774" cy="244122"/>
          </a:xfrm>
          <a:prstGeom prst="rect">
            <a:avLst/>
          </a:prstGeom>
        </p:spPr>
      </p:pic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DF1567-CDE0-5173-23DA-5FC9A1CFB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6" t="82785" r="9313" b="6355"/>
          <a:stretch/>
        </p:blipFill>
        <p:spPr>
          <a:xfrm>
            <a:off x="931791" y="1480934"/>
            <a:ext cx="5126783" cy="421919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асы, зеленый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xmlns="" id="{EFF36453-6F02-BB96-56A3-9BA866ABCC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23" t="-168" r="32796"/>
          <a:stretch/>
        </p:blipFill>
        <p:spPr>
          <a:xfrm>
            <a:off x="7264437" y="1852578"/>
            <a:ext cx="983049" cy="43234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810C808-A78B-CB61-EBAD-44F9089496AB}"/>
              </a:ext>
            </a:extLst>
          </p:cNvPr>
          <p:cNvSpPr txBox="1"/>
          <p:nvPr/>
        </p:nvSpPr>
        <p:spPr>
          <a:xfrm>
            <a:off x="3013587" y="835742"/>
            <a:ext cx="18435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err="1">
                <a:latin typeface="Calibri Light"/>
              </a:rPr>
              <a:t>Encoder</a:t>
            </a:r>
            <a:r>
              <a:rPr lang="ru-RU" sz="2400" dirty="0">
                <a:latin typeface="Calibri Light"/>
              </a:rPr>
              <a:t> </a:t>
            </a:r>
            <a:endParaRPr lang="ru-RU" sz="24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61FDF36-0542-B635-2AEF-B95C9CF36189}"/>
              </a:ext>
            </a:extLst>
          </p:cNvPr>
          <p:cNvSpPr txBox="1"/>
          <p:nvPr/>
        </p:nvSpPr>
        <p:spPr>
          <a:xfrm>
            <a:off x="9561555" y="835741"/>
            <a:ext cx="18435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>
                <a:latin typeface="Calibri Light"/>
                <a:cs typeface="Calibri Light"/>
              </a:rPr>
              <a:t>Decoder</a:t>
            </a:r>
          </a:p>
        </p:txBody>
      </p:sp>
      <p:pic>
        <p:nvPicPr>
          <p:cNvPr id="13" name="Рисунок 12" descr="Изображение выглядит как часы, зеленый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xmlns="" id="{EDF90B8A-8AF4-EE0F-854F-18485EBA62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25" t="228" r="-86" b="82439"/>
          <a:stretch/>
        </p:blipFill>
        <p:spPr>
          <a:xfrm>
            <a:off x="9633141" y="1905913"/>
            <a:ext cx="1136012" cy="878556"/>
          </a:xfrm>
          <a:prstGeom prst="rect">
            <a:avLst/>
          </a:prstGeom>
        </p:spPr>
      </p:pic>
      <p:pic>
        <p:nvPicPr>
          <p:cNvPr id="19" name="Рисунок 19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3DB8537-F9F6-3B06-381E-FDBA1B675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534" y="3849434"/>
            <a:ext cx="725669" cy="313660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7BEBBDB-90A0-AA14-AC1C-5222039D9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44" y="3857584"/>
            <a:ext cx="725669" cy="313660"/>
          </a:xfrm>
          <a:prstGeom prst="rect">
            <a:avLst/>
          </a:prstGeom>
        </p:spPr>
      </p:pic>
      <p:pic>
        <p:nvPicPr>
          <p:cNvPr id="21" name="Рисунок 19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567E04B-E996-62F9-BD5D-609198CB6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501" y="3857583"/>
            <a:ext cx="725669" cy="313660"/>
          </a:xfrm>
          <a:prstGeom prst="rect">
            <a:avLst/>
          </a:prstGeom>
        </p:spPr>
      </p:pic>
      <p:pic>
        <p:nvPicPr>
          <p:cNvPr id="25" name="Рисунок 25">
            <a:extLst>
              <a:ext uri="{FF2B5EF4-FFF2-40B4-BE49-F238E27FC236}">
                <a16:creationId xmlns:a16="http://schemas.microsoft.com/office/drawing/2014/main" xmlns="" id="{DF2CD536-B645-F13D-D8A0-EDBE14FEB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969297" y="3615679"/>
            <a:ext cx="358181" cy="840952"/>
          </a:xfrm>
          <a:prstGeom prst="rect">
            <a:avLst/>
          </a:prstGeom>
        </p:spPr>
      </p:pic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xmlns="" id="{EA3E2C3F-F9FC-00E7-5FF3-C6055E78F88D}"/>
              </a:ext>
            </a:extLst>
          </p:cNvPr>
          <p:cNvSpPr/>
          <p:nvPr/>
        </p:nvSpPr>
        <p:spPr>
          <a:xfrm>
            <a:off x="5998104" y="3926831"/>
            <a:ext cx="3729192" cy="1753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3499211612">
                  <a:custGeom>
                    <a:avLst/>
                    <a:gdLst>
                      <a:gd name="connsiteX0" fmla="*/ 0 w 3729192"/>
                      <a:gd name="connsiteY0" fmla="*/ 43829 h 175316"/>
                      <a:gd name="connsiteX1" fmla="*/ 593050 w 3729192"/>
                      <a:gd name="connsiteY1" fmla="*/ 43829 h 175316"/>
                      <a:gd name="connsiteX2" fmla="*/ 1113269 w 3729192"/>
                      <a:gd name="connsiteY2" fmla="*/ 43829 h 175316"/>
                      <a:gd name="connsiteX3" fmla="*/ 1524242 w 3729192"/>
                      <a:gd name="connsiteY3" fmla="*/ 43829 h 175316"/>
                      <a:gd name="connsiteX4" fmla="*/ 2044461 w 3729192"/>
                      <a:gd name="connsiteY4" fmla="*/ 43829 h 175316"/>
                      <a:gd name="connsiteX5" fmla="*/ 2491850 w 3729192"/>
                      <a:gd name="connsiteY5" fmla="*/ 43829 h 175316"/>
                      <a:gd name="connsiteX6" fmla="*/ 2939238 w 3729192"/>
                      <a:gd name="connsiteY6" fmla="*/ 43829 h 175316"/>
                      <a:gd name="connsiteX7" fmla="*/ 3641534 w 3729192"/>
                      <a:gd name="connsiteY7" fmla="*/ 43829 h 175316"/>
                      <a:gd name="connsiteX8" fmla="*/ 3641534 w 3729192"/>
                      <a:gd name="connsiteY8" fmla="*/ 0 h 175316"/>
                      <a:gd name="connsiteX9" fmla="*/ 3729192 w 3729192"/>
                      <a:gd name="connsiteY9" fmla="*/ 87658 h 175316"/>
                      <a:gd name="connsiteX10" fmla="*/ 3641534 w 3729192"/>
                      <a:gd name="connsiteY10" fmla="*/ 175316 h 175316"/>
                      <a:gd name="connsiteX11" fmla="*/ 3641534 w 3729192"/>
                      <a:gd name="connsiteY11" fmla="*/ 131487 h 175316"/>
                      <a:gd name="connsiteX12" fmla="*/ 3048484 w 3729192"/>
                      <a:gd name="connsiteY12" fmla="*/ 131487 h 175316"/>
                      <a:gd name="connsiteX13" fmla="*/ 2528265 w 3729192"/>
                      <a:gd name="connsiteY13" fmla="*/ 131487 h 175316"/>
                      <a:gd name="connsiteX14" fmla="*/ 1935215 w 3729192"/>
                      <a:gd name="connsiteY14" fmla="*/ 131487 h 175316"/>
                      <a:gd name="connsiteX15" fmla="*/ 1378581 w 3729192"/>
                      <a:gd name="connsiteY15" fmla="*/ 131487 h 175316"/>
                      <a:gd name="connsiteX16" fmla="*/ 894777 w 3729192"/>
                      <a:gd name="connsiteY16" fmla="*/ 131487 h 175316"/>
                      <a:gd name="connsiteX17" fmla="*/ 0 w 3729192"/>
                      <a:gd name="connsiteY17" fmla="*/ 131487 h 175316"/>
                      <a:gd name="connsiteX18" fmla="*/ 0 w 3729192"/>
                      <a:gd name="connsiteY18" fmla="*/ 43829 h 175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729192" h="175316" fill="none" extrusionOk="0">
                        <a:moveTo>
                          <a:pt x="0" y="43829"/>
                        </a:moveTo>
                        <a:cubicBezTo>
                          <a:pt x="218453" y="-13432"/>
                          <a:pt x="354018" y="75171"/>
                          <a:pt x="593050" y="43829"/>
                        </a:cubicBezTo>
                        <a:cubicBezTo>
                          <a:pt x="832082" y="12487"/>
                          <a:pt x="920006" y="75424"/>
                          <a:pt x="1113269" y="43829"/>
                        </a:cubicBezTo>
                        <a:cubicBezTo>
                          <a:pt x="1306532" y="12234"/>
                          <a:pt x="1355446" y="61061"/>
                          <a:pt x="1524242" y="43829"/>
                        </a:cubicBezTo>
                        <a:cubicBezTo>
                          <a:pt x="1693038" y="26597"/>
                          <a:pt x="1888024" y="102490"/>
                          <a:pt x="2044461" y="43829"/>
                        </a:cubicBezTo>
                        <a:cubicBezTo>
                          <a:pt x="2200898" y="-14832"/>
                          <a:pt x="2390122" y="81498"/>
                          <a:pt x="2491850" y="43829"/>
                        </a:cubicBezTo>
                        <a:cubicBezTo>
                          <a:pt x="2593578" y="6160"/>
                          <a:pt x="2721589" y="56720"/>
                          <a:pt x="2939238" y="43829"/>
                        </a:cubicBezTo>
                        <a:cubicBezTo>
                          <a:pt x="3156887" y="30938"/>
                          <a:pt x="3451113" y="68766"/>
                          <a:pt x="3641534" y="43829"/>
                        </a:cubicBezTo>
                        <a:cubicBezTo>
                          <a:pt x="3637637" y="22155"/>
                          <a:pt x="3642485" y="15507"/>
                          <a:pt x="3641534" y="0"/>
                        </a:cubicBezTo>
                        <a:cubicBezTo>
                          <a:pt x="3669423" y="12252"/>
                          <a:pt x="3686083" y="58926"/>
                          <a:pt x="3729192" y="87658"/>
                        </a:cubicBezTo>
                        <a:cubicBezTo>
                          <a:pt x="3703998" y="114416"/>
                          <a:pt x="3674812" y="121185"/>
                          <a:pt x="3641534" y="175316"/>
                        </a:cubicBezTo>
                        <a:cubicBezTo>
                          <a:pt x="3639474" y="160204"/>
                          <a:pt x="3644893" y="146205"/>
                          <a:pt x="3641534" y="131487"/>
                        </a:cubicBezTo>
                        <a:cubicBezTo>
                          <a:pt x="3368368" y="183482"/>
                          <a:pt x="3175616" y="124556"/>
                          <a:pt x="3048484" y="131487"/>
                        </a:cubicBezTo>
                        <a:cubicBezTo>
                          <a:pt x="2921352" y="138418"/>
                          <a:pt x="2693911" y="102414"/>
                          <a:pt x="2528265" y="131487"/>
                        </a:cubicBezTo>
                        <a:cubicBezTo>
                          <a:pt x="2362619" y="160560"/>
                          <a:pt x="2082902" y="128915"/>
                          <a:pt x="1935215" y="131487"/>
                        </a:cubicBezTo>
                        <a:cubicBezTo>
                          <a:pt x="1787528" y="134059"/>
                          <a:pt x="1654723" y="87973"/>
                          <a:pt x="1378581" y="131487"/>
                        </a:cubicBezTo>
                        <a:cubicBezTo>
                          <a:pt x="1102439" y="175001"/>
                          <a:pt x="1073854" y="90110"/>
                          <a:pt x="894777" y="131487"/>
                        </a:cubicBezTo>
                        <a:cubicBezTo>
                          <a:pt x="715700" y="172864"/>
                          <a:pt x="264084" y="129137"/>
                          <a:pt x="0" y="131487"/>
                        </a:cubicBezTo>
                        <a:cubicBezTo>
                          <a:pt x="-7361" y="102492"/>
                          <a:pt x="8882" y="77594"/>
                          <a:pt x="0" y="43829"/>
                        </a:cubicBezTo>
                        <a:close/>
                      </a:path>
                      <a:path w="3729192" h="175316" stroke="0" extrusionOk="0">
                        <a:moveTo>
                          <a:pt x="0" y="43829"/>
                        </a:moveTo>
                        <a:cubicBezTo>
                          <a:pt x="207629" y="26115"/>
                          <a:pt x="272874" y="57537"/>
                          <a:pt x="483804" y="43829"/>
                        </a:cubicBezTo>
                        <a:cubicBezTo>
                          <a:pt x="694734" y="30121"/>
                          <a:pt x="828863" y="47473"/>
                          <a:pt x="931192" y="43829"/>
                        </a:cubicBezTo>
                        <a:cubicBezTo>
                          <a:pt x="1033521" y="40185"/>
                          <a:pt x="1259966" y="52508"/>
                          <a:pt x="1378581" y="43829"/>
                        </a:cubicBezTo>
                        <a:cubicBezTo>
                          <a:pt x="1497196" y="35150"/>
                          <a:pt x="1604366" y="45269"/>
                          <a:pt x="1789554" y="43829"/>
                        </a:cubicBezTo>
                        <a:cubicBezTo>
                          <a:pt x="1974742" y="42389"/>
                          <a:pt x="2060697" y="52070"/>
                          <a:pt x="2200527" y="43829"/>
                        </a:cubicBezTo>
                        <a:cubicBezTo>
                          <a:pt x="2340357" y="35588"/>
                          <a:pt x="2497444" y="65779"/>
                          <a:pt x="2611500" y="43829"/>
                        </a:cubicBezTo>
                        <a:cubicBezTo>
                          <a:pt x="2725556" y="21879"/>
                          <a:pt x="3007017" y="70033"/>
                          <a:pt x="3168135" y="43829"/>
                        </a:cubicBezTo>
                        <a:cubicBezTo>
                          <a:pt x="3329253" y="17625"/>
                          <a:pt x="3497697" y="68430"/>
                          <a:pt x="3641534" y="43829"/>
                        </a:cubicBezTo>
                        <a:cubicBezTo>
                          <a:pt x="3639421" y="27721"/>
                          <a:pt x="3645851" y="19340"/>
                          <a:pt x="3641534" y="0"/>
                        </a:cubicBezTo>
                        <a:cubicBezTo>
                          <a:pt x="3676543" y="14001"/>
                          <a:pt x="3685324" y="51432"/>
                          <a:pt x="3729192" y="87658"/>
                        </a:cubicBezTo>
                        <a:cubicBezTo>
                          <a:pt x="3694022" y="130066"/>
                          <a:pt x="3674329" y="136193"/>
                          <a:pt x="3641534" y="175316"/>
                        </a:cubicBezTo>
                        <a:cubicBezTo>
                          <a:pt x="3639294" y="154860"/>
                          <a:pt x="3644401" y="147143"/>
                          <a:pt x="3641534" y="131487"/>
                        </a:cubicBezTo>
                        <a:cubicBezTo>
                          <a:pt x="3490192" y="196755"/>
                          <a:pt x="3272267" y="113416"/>
                          <a:pt x="3084900" y="131487"/>
                        </a:cubicBezTo>
                        <a:cubicBezTo>
                          <a:pt x="2897533" y="149558"/>
                          <a:pt x="2787504" y="88817"/>
                          <a:pt x="2601096" y="131487"/>
                        </a:cubicBezTo>
                        <a:cubicBezTo>
                          <a:pt x="2414688" y="174157"/>
                          <a:pt x="2293590" y="119476"/>
                          <a:pt x="2008046" y="131487"/>
                        </a:cubicBezTo>
                        <a:cubicBezTo>
                          <a:pt x="1722502" y="143498"/>
                          <a:pt x="1713603" y="127964"/>
                          <a:pt x="1560657" y="131487"/>
                        </a:cubicBezTo>
                        <a:cubicBezTo>
                          <a:pt x="1407711" y="135010"/>
                          <a:pt x="1270231" y="86293"/>
                          <a:pt x="1076854" y="131487"/>
                        </a:cubicBezTo>
                        <a:cubicBezTo>
                          <a:pt x="883477" y="176681"/>
                          <a:pt x="759830" y="110919"/>
                          <a:pt x="556634" y="131487"/>
                        </a:cubicBezTo>
                        <a:cubicBezTo>
                          <a:pt x="353438" y="152055"/>
                          <a:pt x="215422" y="121740"/>
                          <a:pt x="0" y="131487"/>
                        </a:cubicBezTo>
                        <a:cubicBezTo>
                          <a:pt x="-3056" y="100559"/>
                          <a:pt x="9707" y="77396"/>
                          <a:pt x="0" y="43829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право 27">
            <a:extLst>
              <a:ext uri="{FF2B5EF4-FFF2-40B4-BE49-F238E27FC236}">
                <a16:creationId xmlns:a16="http://schemas.microsoft.com/office/drawing/2014/main" xmlns="" id="{711E2FE1-9A82-490B-EEC4-BCCEF88633B2}"/>
              </a:ext>
            </a:extLst>
          </p:cNvPr>
          <p:cNvSpPr/>
          <p:nvPr/>
        </p:nvSpPr>
        <p:spPr>
          <a:xfrm rot="5400000">
            <a:off x="9638996" y="3244292"/>
            <a:ext cx="1035708" cy="19569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3499211612">
                  <a:custGeom>
                    <a:avLst/>
                    <a:gdLst>
                      <a:gd name="connsiteX0" fmla="*/ 0 w 1035708"/>
                      <a:gd name="connsiteY0" fmla="*/ 48923 h 195691"/>
                      <a:gd name="connsiteX1" fmla="*/ 487689 w 1035708"/>
                      <a:gd name="connsiteY1" fmla="*/ 48923 h 195691"/>
                      <a:gd name="connsiteX2" fmla="*/ 937863 w 1035708"/>
                      <a:gd name="connsiteY2" fmla="*/ 48923 h 195691"/>
                      <a:gd name="connsiteX3" fmla="*/ 937863 w 1035708"/>
                      <a:gd name="connsiteY3" fmla="*/ 0 h 195691"/>
                      <a:gd name="connsiteX4" fmla="*/ 1035708 w 1035708"/>
                      <a:gd name="connsiteY4" fmla="*/ 97846 h 195691"/>
                      <a:gd name="connsiteX5" fmla="*/ 937863 w 1035708"/>
                      <a:gd name="connsiteY5" fmla="*/ 195691 h 195691"/>
                      <a:gd name="connsiteX6" fmla="*/ 937863 w 1035708"/>
                      <a:gd name="connsiteY6" fmla="*/ 146768 h 195691"/>
                      <a:gd name="connsiteX7" fmla="*/ 497067 w 1035708"/>
                      <a:gd name="connsiteY7" fmla="*/ 146768 h 195691"/>
                      <a:gd name="connsiteX8" fmla="*/ 0 w 1035708"/>
                      <a:gd name="connsiteY8" fmla="*/ 146768 h 195691"/>
                      <a:gd name="connsiteX9" fmla="*/ 0 w 1035708"/>
                      <a:gd name="connsiteY9" fmla="*/ 48923 h 195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35708" h="195691" fill="none" extrusionOk="0">
                        <a:moveTo>
                          <a:pt x="0" y="48923"/>
                        </a:moveTo>
                        <a:cubicBezTo>
                          <a:pt x="165378" y="19998"/>
                          <a:pt x="307650" y="71361"/>
                          <a:pt x="487689" y="48923"/>
                        </a:cubicBezTo>
                        <a:cubicBezTo>
                          <a:pt x="667728" y="26485"/>
                          <a:pt x="806375" y="67606"/>
                          <a:pt x="937863" y="48923"/>
                        </a:cubicBezTo>
                        <a:cubicBezTo>
                          <a:pt x="932330" y="33374"/>
                          <a:pt x="942769" y="11869"/>
                          <a:pt x="937863" y="0"/>
                        </a:cubicBezTo>
                        <a:cubicBezTo>
                          <a:pt x="987643" y="47972"/>
                          <a:pt x="990213" y="63421"/>
                          <a:pt x="1035708" y="97846"/>
                        </a:cubicBezTo>
                        <a:cubicBezTo>
                          <a:pt x="994942" y="151417"/>
                          <a:pt x="958034" y="154171"/>
                          <a:pt x="937863" y="195691"/>
                        </a:cubicBezTo>
                        <a:cubicBezTo>
                          <a:pt x="937008" y="185226"/>
                          <a:pt x="939768" y="163179"/>
                          <a:pt x="937863" y="146768"/>
                        </a:cubicBezTo>
                        <a:cubicBezTo>
                          <a:pt x="728150" y="185838"/>
                          <a:pt x="662977" y="107902"/>
                          <a:pt x="497067" y="146768"/>
                        </a:cubicBezTo>
                        <a:cubicBezTo>
                          <a:pt x="331157" y="185634"/>
                          <a:pt x="147713" y="114629"/>
                          <a:pt x="0" y="146768"/>
                        </a:cubicBezTo>
                        <a:cubicBezTo>
                          <a:pt x="-7776" y="105969"/>
                          <a:pt x="6312" y="79626"/>
                          <a:pt x="0" y="48923"/>
                        </a:cubicBezTo>
                        <a:close/>
                      </a:path>
                      <a:path w="1035708" h="195691" stroke="0" extrusionOk="0">
                        <a:moveTo>
                          <a:pt x="0" y="48923"/>
                        </a:moveTo>
                        <a:cubicBezTo>
                          <a:pt x="207911" y="17221"/>
                          <a:pt x="307724" y="57402"/>
                          <a:pt x="459553" y="48923"/>
                        </a:cubicBezTo>
                        <a:cubicBezTo>
                          <a:pt x="611382" y="40444"/>
                          <a:pt x="819726" y="87525"/>
                          <a:pt x="937863" y="48923"/>
                        </a:cubicBezTo>
                        <a:cubicBezTo>
                          <a:pt x="933557" y="26290"/>
                          <a:pt x="940846" y="20657"/>
                          <a:pt x="937863" y="0"/>
                        </a:cubicBezTo>
                        <a:cubicBezTo>
                          <a:pt x="966907" y="18395"/>
                          <a:pt x="997815" y="73955"/>
                          <a:pt x="1035708" y="97846"/>
                        </a:cubicBezTo>
                        <a:cubicBezTo>
                          <a:pt x="1009283" y="136778"/>
                          <a:pt x="972315" y="156838"/>
                          <a:pt x="937863" y="195691"/>
                        </a:cubicBezTo>
                        <a:cubicBezTo>
                          <a:pt x="933293" y="182090"/>
                          <a:pt x="941438" y="162228"/>
                          <a:pt x="937863" y="146768"/>
                        </a:cubicBezTo>
                        <a:cubicBezTo>
                          <a:pt x="749682" y="199529"/>
                          <a:pt x="659595" y="120061"/>
                          <a:pt x="459553" y="146768"/>
                        </a:cubicBezTo>
                        <a:cubicBezTo>
                          <a:pt x="259511" y="173475"/>
                          <a:pt x="165532" y="123983"/>
                          <a:pt x="0" y="146768"/>
                        </a:cubicBezTo>
                        <a:cubicBezTo>
                          <a:pt x="-10337" y="115290"/>
                          <a:pt x="3945" y="82258"/>
                          <a:pt x="0" y="4892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xmlns="" id="{85236415-E19B-7250-2638-48347BB51FB4}"/>
              </a:ext>
            </a:extLst>
          </p:cNvPr>
          <p:cNvSpPr txBox="1">
            <a:spLocks/>
          </p:cNvSpPr>
          <p:nvPr/>
        </p:nvSpPr>
        <p:spPr>
          <a:xfrm>
            <a:off x="8816210" y="4171785"/>
            <a:ext cx="3050446" cy="620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err="1">
                <a:cs typeface="Calibri Light"/>
              </a:rPr>
              <a:t>Attention</a:t>
            </a:r>
            <a:r>
              <a:rPr lang="ru-RU" sz="3200" dirty="0">
                <a:cs typeface="Calibri Light"/>
              </a:rPr>
              <a:t> </a:t>
            </a:r>
            <a:r>
              <a:rPr lang="ru-RU" sz="3200" dirty="0" err="1">
                <a:cs typeface="Calibri Light"/>
              </a:rPr>
              <a:t>Scores</a:t>
            </a:r>
            <a:endParaRPr lang="ru-RU" sz="3200">
              <a:cs typeface="Calibri Light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Encoder-Decoder (Cross) attention 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437419" y="2559286"/>
            <a:ext cx="130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Я изучаю …</a:t>
            </a:r>
            <a:endParaRPr lang="ru-RU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1421373" y="1257125"/>
            <a:ext cx="4384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I		study		    ML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0800153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трелка: вправо 33">
            <a:extLst>
              <a:ext uri="{FF2B5EF4-FFF2-40B4-BE49-F238E27FC236}">
                <a16:creationId xmlns:a16="http://schemas.microsoft.com/office/drawing/2014/main" xmlns="" id="{91A32CFF-DFEE-27F8-EEE3-F3421C7BD5BA}"/>
              </a:ext>
            </a:extLst>
          </p:cNvPr>
          <p:cNvSpPr/>
          <p:nvPr/>
        </p:nvSpPr>
        <p:spPr>
          <a:xfrm rot="5400000">
            <a:off x="9675669" y="5265425"/>
            <a:ext cx="1035708" cy="19569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3499211612">
                  <a:custGeom>
                    <a:avLst/>
                    <a:gdLst>
                      <a:gd name="connsiteX0" fmla="*/ 0 w 1035708"/>
                      <a:gd name="connsiteY0" fmla="*/ 48923 h 195691"/>
                      <a:gd name="connsiteX1" fmla="*/ 487689 w 1035708"/>
                      <a:gd name="connsiteY1" fmla="*/ 48923 h 195691"/>
                      <a:gd name="connsiteX2" fmla="*/ 937863 w 1035708"/>
                      <a:gd name="connsiteY2" fmla="*/ 48923 h 195691"/>
                      <a:gd name="connsiteX3" fmla="*/ 937863 w 1035708"/>
                      <a:gd name="connsiteY3" fmla="*/ 0 h 195691"/>
                      <a:gd name="connsiteX4" fmla="*/ 1035708 w 1035708"/>
                      <a:gd name="connsiteY4" fmla="*/ 97846 h 195691"/>
                      <a:gd name="connsiteX5" fmla="*/ 937863 w 1035708"/>
                      <a:gd name="connsiteY5" fmla="*/ 195691 h 195691"/>
                      <a:gd name="connsiteX6" fmla="*/ 937863 w 1035708"/>
                      <a:gd name="connsiteY6" fmla="*/ 146768 h 195691"/>
                      <a:gd name="connsiteX7" fmla="*/ 497067 w 1035708"/>
                      <a:gd name="connsiteY7" fmla="*/ 146768 h 195691"/>
                      <a:gd name="connsiteX8" fmla="*/ 0 w 1035708"/>
                      <a:gd name="connsiteY8" fmla="*/ 146768 h 195691"/>
                      <a:gd name="connsiteX9" fmla="*/ 0 w 1035708"/>
                      <a:gd name="connsiteY9" fmla="*/ 48923 h 195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35708" h="195691" fill="none" extrusionOk="0">
                        <a:moveTo>
                          <a:pt x="0" y="48923"/>
                        </a:moveTo>
                        <a:cubicBezTo>
                          <a:pt x="165378" y="19998"/>
                          <a:pt x="307650" y="71361"/>
                          <a:pt x="487689" y="48923"/>
                        </a:cubicBezTo>
                        <a:cubicBezTo>
                          <a:pt x="667728" y="26485"/>
                          <a:pt x="806375" y="67606"/>
                          <a:pt x="937863" y="48923"/>
                        </a:cubicBezTo>
                        <a:cubicBezTo>
                          <a:pt x="932330" y="33374"/>
                          <a:pt x="942769" y="11869"/>
                          <a:pt x="937863" y="0"/>
                        </a:cubicBezTo>
                        <a:cubicBezTo>
                          <a:pt x="987643" y="47972"/>
                          <a:pt x="990213" y="63421"/>
                          <a:pt x="1035708" y="97846"/>
                        </a:cubicBezTo>
                        <a:cubicBezTo>
                          <a:pt x="994942" y="151417"/>
                          <a:pt x="958034" y="154171"/>
                          <a:pt x="937863" y="195691"/>
                        </a:cubicBezTo>
                        <a:cubicBezTo>
                          <a:pt x="937008" y="185226"/>
                          <a:pt x="939768" y="163179"/>
                          <a:pt x="937863" y="146768"/>
                        </a:cubicBezTo>
                        <a:cubicBezTo>
                          <a:pt x="728150" y="185838"/>
                          <a:pt x="662977" y="107902"/>
                          <a:pt x="497067" y="146768"/>
                        </a:cubicBezTo>
                        <a:cubicBezTo>
                          <a:pt x="331157" y="185634"/>
                          <a:pt x="147713" y="114629"/>
                          <a:pt x="0" y="146768"/>
                        </a:cubicBezTo>
                        <a:cubicBezTo>
                          <a:pt x="-7776" y="105969"/>
                          <a:pt x="6312" y="79626"/>
                          <a:pt x="0" y="48923"/>
                        </a:cubicBezTo>
                        <a:close/>
                      </a:path>
                      <a:path w="1035708" h="195691" stroke="0" extrusionOk="0">
                        <a:moveTo>
                          <a:pt x="0" y="48923"/>
                        </a:moveTo>
                        <a:cubicBezTo>
                          <a:pt x="207911" y="17221"/>
                          <a:pt x="307724" y="57402"/>
                          <a:pt x="459553" y="48923"/>
                        </a:cubicBezTo>
                        <a:cubicBezTo>
                          <a:pt x="611382" y="40444"/>
                          <a:pt x="819726" y="87525"/>
                          <a:pt x="937863" y="48923"/>
                        </a:cubicBezTo>
                        <a:cubicBezTo>
                          <a:pt x="933557" y="26290"/>
                          <a:pt x="940846" y="20657"/>
                          <a:pt x="937863" y="0"/>
                        </a:cubicBezTo>
                        <a:cubicBezTo>
                          <a:pt x="966907" y="18395"/>
                          <a:pt x="997815" y="73955"/>
                          <a:pt x="1035708" y="97846"/>
                        </a:cubicBezTo>
                        <a:cubicBezTo>
                          <a:pt x="1009283" y="136778"/>
                          <a:pt x="972315" y="156838"/>
                          <a:pt x="937863" y="195691"/>
                        </a:cubicBezTo>
                        <a:cubicBezTo>
                          <a:pt x="933293" y="182090"/>
                          <a:pt x="941438" y="162228"/>
                          <a:pt x="937863" y="146768"/>
                        </a:cubicBezTo>
                        <a:cubicBezTo>
                          <a:pt x="749682" y="199529"/>
                          <a:pt x="659595" y="120061"/>
                          <a:pt x="459553" y="146768"/>
                        </a:cubicBezTo>
                        <a:cubicBezTo>
                          <a:pt x="259511" y="173475"/>
                          <a:pt x="165532" y="123983"/>
                          <a:pt x="0" y="146768"/>
                        </a:cubicBezTo>
                        <a:cubicBezTo>
                          <a:pt x="-10337" y="115290"/>
                          <a:pt x="3945" y="82258"/>
                          <a:pt x="0" y="4892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8727520-BFBB-3293-F1BF-D7B7931DA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19" t="38608" r="72770" b="55108"/>
          <a:stretch/>
        </p:blipFill>
        <p:spPr>
          <a:xfrm>
            <a:off x="9446843" y="1570937"/>
            <a:ext cx="1233774" cy="244122"/>
          </a:xfrm>
          <a:prstGeom prst="rect">
            <a:avLst/>
          </a:prstGeom>
        </p:spPr>
      </p:pic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DF1567-CDE0-5173-23DA-5FC9A1CFB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6" t="82785" r="9313" b="6355"/>
          <a:stretch/>
        </p:blipFill>
        <p:spPr>
          <a:xfrm>
            <a:off x="931791" y="1480934"/>
            <a:ext cx="5126783" cy="421919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асы, зеленый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xmlns="" id="{EFF36453-6F02-BB96-56A3-9BA866ABCC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23" t="-168" r="32796"/>
          <a:stretch/>
        </p:blipFill>
        <p:spPr>
          <a:xfrm>
            <a:off x="7264437" y="1852578"/>
            <a:ext cx="983049" cy="43234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810C808-A78B-CB61-EBAD-44F9089496AB}"/>
              </a:ext>
            </a:extLst>
          </p:cNvPr>
          <p:cNvSpPr txBox="1"/>
          <p:nvPr/>
        </p:nvSpPr>
        <p:spPr>
          <a:xfrm>
            <a:off x="3013587" y="835742"/>
            <a:ext cx="18435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err="1">
                <a:latin typeface="Calibri Light"/>
              </a:rPr>
              <a:t>Encoder</a:t>
            </a:r>
            <a:r>
              <a:rPr lang="ru-RU" sz="2400" dirty="0">
                <a:latin typeface="Calibri Light"/>
              </a:rPr>
              <a:t> </a:t>
            </a:r>
            <a:endParaRPr lang="ru-RU" sz="24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61FDF36-0542-B635-2AEF-B95C9CF36189}"/>
              </a:ext>
            </a:extLst>
          </p:cNvPr>
          <p:cNvSpPr txBox="1"/>
          <p:nvPr/>
        </p:nvSpPr>
        <p:spPr>
          <a:xfrm>
            <a:off x="9561555" y="835741"/>
            <a:ext cx="18435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>
                <a:latin typeface="Calibri Light"/>
                <a:cs typeface="Calibri Light"/>
              </a:rPr>
              <a:t>Decoder</a:t>
            </a:r>
          </a:p>
        </p:txBody>
      </p:sp>
      <p:pic>
        <p:nvPicPr>
          <p:cNvPr id="13" name="Рисунок 12" descr="Изображение выглядит как часы, зеленый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xmlns="" id="{EDF90B8A-8AF4-EE0F-854F-18485EBA62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25" t="228" r="-86" b="82439"/>
          <a:stretch/>
        </p:blipFill>
        <p:spPr>
          <a:xfrm>
            <a:off x="9633141" y="1905913"/>
            <a:ext cx="1136012" cy="878556"/>
          </a:xfrm>
          <a:prstGeom prst="rect">
            <a:avLst/>
          </a:prstGeom>
        </p:spPr>
      </p:pic>
      <p:pic>
        <p:nvPicPr>
          <p:cNvPr id="19" name="Рисунок 19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3DB8537-F9F6-3B06-381E-FDBA1B675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534" y="3849434"/>
            <a:ext cx="725669" cy="313660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7BEBBDB-90A0-AA14-AC1C-5222039D9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44" y="3857584"/>
            <a:ext cx="725669" cy="313660"/>
          </a:xfrm>
          <a:prstGeom prst="rect">
            <a:avLst/>
          </a:prstGeom>
        </p:spPr>
      </p:pic>
      <p:pic>
        <p:nvPicPr>
          <p:cNvPr id="21" name="Рисунок 19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567E04B-E996-62F9-BD5D-609198CB6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501" y="3857583"/>
            <a:ext cx="725669" cy="313660"/>
          </a:xfrm>
          <a:prstGeom prst="rect">
            <a:avLst/>
          </a:prstGeom>
        </p:spPr>
      </p:pic>
      <p:pic>
        <p:nvPicPr>
          <p:cNvPr id="22" name="Рисунок 22">
            <a:extLst>
              <a:ext uri="{FF2B5EF4-FFF2-40B4-BE49-F238E27FC236}">
                <a16:creationId xmlns:a16="http://schemas.microsoft.com/office/drawing/2014/main" xmlns="" id="{DDD0369D-CEC8-E907-DCB5-8011FD6D6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641" y="5354496"/>
            <a:ext cx="726142" cy="33797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CB45D8E2-FBD1-FA68-08F7-B9AB720DE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5577" y="5362646"/>
            <a:ext cx="726142" cy="337971"/>
          </a:xfrm>
          <a:prstGeom prst="rect">
            <a:avLst/>
          </a:prstGeom>
        </p:spPr>
      </p:pic>
      <p:pic>
        <p:nvPicPr>
          <p:cNvPr id="24" name="Рисунок 22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2E9E0FB-E26A-FEC8-E690-B6D660721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5608" y="5362645"/>
            <a:ext cx="726142" cy="337971"/>
          </a:xfrm>
          <a:prstGeom prst="rect">
            <a:avLst/>
          </a:prstGeom>
        </p:spPr>
      </p:pic>
      <p:pic>
        <p:nvPicPr>
          <p:cNvPr id="25" name="Рисунок 25">
            <a:extLst>
              <a:ext uri="{FF2B5EF4-FFF2-40B4-BE49-F238E27FC236}">
                <a16:creationId xmlns:a16="http://schemas.microsoft.com/office/drawing/2014/main" xmlns="" id="{DF2CD536-B645-F13D-D8A0-EDBE14FEB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9969297" y="3615679"/>
            <a:ext cx="358181" cy="840952"/>
          </a:xfrm>
          <a:prstGeom prst="rect">
            <a:avLst/>
          </a:prstGeom>
        </p:spPr>
      </p:pic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xmlns="" id="{EA3E2C3F-F9FC-00E7-5FF3-C6055E78F88D}"/>
              </a:ext>
            </a:extLst>
          </p:cNvPr>
          <p:cNvSpPr/>
          <p:nvPr/>
        </p:nvSpPr>
        <p:spPr>
          <a:xfrm>
            <a:off x="5998104" y="3926831"/>
            <a:ext cx="3729192" cy="1753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3499211612">
                  <a:custGeom>
                    <a:avLst/>
                    <a:gdLst>
                      <a:gd name="connsiteX0" fmla="*/ 0 w 3729192"/>
                      <a:gd name="connsiteY0" fmla="*/ 43829 h 175316"/>
                      <a:gd name="connsiteX1" fmla="*/ 593050 w 3729192"/>
                      <a:gd name="connsiteY1" fmla="*/ 43829 h 175316"/>
                      <a:gd name="connsiteX2" fmla="*/ 1113269 w 3729192"/>
                      <a:gd name="connsiteY2" fmla="*/ 43829 h 175316"/>
                      <a:gd name="connsiteX3" fmla="*/ 1524242 w 3729192"/>
                      <a:gd name="connsiteY3" fmla="*/ 43829 h 175316"/>
                      <a:gd name="connsiteX4" fmla="*/ 2044461 w 3729192"/>
                      <a:gd name="connsiteY4" fmla="*/ 43829 h 175316"/>
                      <a:gd name="connsiteX5" fmla="*/ 2491850 w 3729192"/>
                      <a:gd name="connsiteY5" fmla="*/ 43829 h 175316"/>
                      <a:gd name="connsiteX6" fmla="*/ 2939238 w 3729192"/>
                      <a:gd name="connsiteY6" fmla="*/ 43829 h 175316"/>
                      <a:gd name="connsiteX7" fmla="*/ 3641534 w 3729192"/>
                      <a:gd name="connsiteY7" fmla="*/ 43829 h 175316"/>
                      <a:gd name="connsiteX8" fmla="*/ 3641534 w 3729192"/>
                      <a:gd name="connsiteY8" fmla="*/ 0 h 175316"/>
                      <a:gd name="connsiteX9" fmla="*/ 3729192 w 3729192"/>
                      <a:gd name="connsiteY9" fmla="*/ 87658 h 175316"/>
                      <a:gd name="connsiteX10" fmla="*/ 3641534 w 3729192"/>
                      <a:gd name="connsiteY10" fmla="*/ 175316 h 175316"/>
                      <a:gd name="connsiteX11" fmla="*/ 3641534 w 3729192"/>
                      <a:gd name="connsiteY11" fmla="*/ 131487 h 175316"/>
                      <a:gd name="connsiteX12" fmla="*/ 3048484 w 3729192"/>
                      <a:gd name="connsiteY12" fmla="*/ 131487 h 175316"/>
                      <a:gd name="connsiteX13" fmla="*/ 2528265 w 3729192"/>
                      <a:gd name="connsiteY13" fmla="*/ 131487 h 175316"/>
                      <a:gd name="connsiteX14" fmla="*/ 1935215 w 3729192"/>
                      <a:gd name="connsiteY14" fmla="*/ 131487 h 175316"/>
                      <a:gd name="connsiteX15" fmla="*/ 1378581 w 3729192"/>
                      <a:gd name="connsiteY15" fmla="*/ 131487 h 175316"/>
                      <a:gd name="connsiteX16" fmla="*/ 894777 w 3729192"/>
                      <a:gd name="connsiteY16" fmla="*/ 131487 h 175316"/>
                      <a:gd name="connsiteX17" fmla="*/ 0 w 3729192"/>
                      <a:gd name="connsiteY17" fmla="*/ 131487 h 175316"/>
                      <a:gd name="connsiteX18" fmla="*/ 0 w 3729192"/>
                      <a:gd name="connsiteY18" fmla="*/ 43829 h 175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729192" h="175316" fill="none" extrusionOk="0">
                        <a:moveTo>
                          <a:pt x="0" y="43829"/>
                        </a:moveTo>
                        <a:cubicBezTo>
                          <a:pt x="218453" y="-13432"/>
                          <a:pt x="354018" y="75171"/>
                          <a:pt x="593050" y="43829"/>
                        </a:cubicBezTo>
                        <a:cubicBezTo>
                          <a:pt x="832082" y="12487"/>
                          <a:pt x="920006" y="75424"/>
                          <a:pt x="1113269" y="43829"/>
                        </a:cubicBezTo>
                        <a:cubicBezTo>
                          <a:pt x="1306532" y="12234"/>
                          <a:pt x="1355446" y="61061"/>
                          <a:pt x="1524242" y="43829"/>
                        </a:cubicBezTo>
                        <a:cubicBezTo>
                          <a:pt x="1693038" y="26597"/>
                          <a:pt x="1888024" y="102490"/>
                          <a:pt x="2044461" y="43829"/>
                        </a:cubicBezTo>
                        <a:cubicBezTo>
                          <a:pt x="2200898" y="-14832"/>
                          <a:pt x="2390122" y="81498"/>
                          <a:pt x="2491850" y="43829"/>
                        </a:cubicBezTo>
                        <a:cubicBezTo>
                          <a:pt x="2593578" y="6160"/>
                          <a:pt x="2721589" y="56720"/>
                          <a:pt x="2939238" y="43829"/>
                        </a:cubicBezTo>
                        <a:cubicBezTo>
                          <a:pt x="3156887" y="30938"/>
                          <a:pt x="3451113" y="68766"/>
                          <a:pt x="3641534" y="43829"/>
                        </a:cubicBezTo>
                        <a:cubicBezTo>
                          <a:pt x="3637637" y="22155"/>
                          <a:pt x="3642485" y="15507"/>
                          <a:pt x="3641534" y="0"/>
                        </a:cubicBezTo>
                        <a:cubicBezTo>
                          <a:pt x="3669423" y="12252"/>
                          <a:pt x="3686083" y="58926"/>
                          <a:pt x="3729192" y="87658"/>
                        </a:cubicBezTo>
                        <a:cubicBezTo>
                          <a:pt x="3703998" y="114416"/>
                          <a:pt x="3674812" y="121185"/>
                          <a:pt x="3641534" y="175316"/>
                        </a:cubicBezTo>
                        <a:cubicBezTo>
                          <a:pt x="3639474" y="160204"/>
                          <a:pt x="3644893" y="146205"/>
                          <a:pt x="3641534" y="131487"/>
                        </a:cubicBezTo>
                        <a:cubicBezTo>
                          <a:pt x="3368368" y="183482"/>
                          <a:pt x="3175616" y="124556"/>
                          <a:pt x="3048484" y="131487"/>
                        </a:cubicBezTo>
                        <a:cubicBezTo>
                          <a:pt x="2921352" y="138418"/>
                          <a:pt x="2693911" y="102414"/>
                          <a:pt x="2528265" y="131487"/>
                        </a:cubicBezTo>
                        <a:cubicBezTo>
                          <a:pt x="2362619" y="160560"/>
                          <a:pt x="2082902" y="128915"/>
                          <a:pt x="1935215" y="131487"/>
                        </a:cubicBezTo>
                        <a:cubicBezTo>
                          <a:pt x="1787528" y="134059"/>
                          <a:pt x="1654723" y="87973"/>
                          <a:pt x="1378581" y="131487"/>
                        </a:cubicBezTo>
                        <a:cubicBezTo>
                          <a:pt x="1102439" y="175001"/>
                          <a:pt x="1073854" y="90110"/>
                          <a:pt x="894777" y="131487"/>
                        </a:cubicBezTo>
                        <a:cubicBezTo>
                          <a:pt x="715700" y="172864"/>
                          <a:pt x="264084" y="129137"/>
                          <a:pt x="0" y="131487"/>
                        </a:cubicBezTo>
                        <a:cubicBezTo>
                          <a:pt x="-7361" y="102492"/>
                          <a:pt x="8882" y="77594"/>
                          <a:pt x="0" y="43829"/>
                        </a:cubicBezTo>
                        <a:close/>
                      </a:path>
                      <a:path w="3729192" h="175316" stroke="0" extrusionOk="0">
                        <a:moveTo>
                          <a:pt x="0" y="43829"/>
                        </a:moveTo>
                        <a:cubicBezTo>
                          <a:pt x="207629" y="26115"/>
                          <a:pt x="272874" y="57537"/>
                          <a:pt x="483804" y="43829"/>
                        </a:cubicBezTo>
                        <a:cubicBezTo>
                          <a:pt x="694734" y="30121"/>
                          <a:pt x="828863" y="47473"/>
                          <a:pt x="931192" y="43829"/>
                        </a:cubicBezTo>
                        <a:cubicBezTo>
                          <a:pt x="1033521" y="40185"/>
                          <a:pt x="1259966" y="52508"/>
                          <a:pt x="1378581" y="43829"/>
                        </a:cubicBezTo>
                        <a:cubicBezTo>
                          <a:pt x="1497196" y="35150"/>
                          <a:pt x="1604366" y="45269"/>
                          <a:pt x="1789554" y="43829"/>
                        </a:cubicBezTo>
                        <a:cubicBezTo>
                          <a:pt x="1974742" y="42389"/>
                          <a:pt x="2060697" y="52070"/>
                          <a:pt x="2200527" y="43829"/>
                        </a:cubicBezTo>
                        <a:cubicBezTo>
                          <a:pt x="2340357" y="35588"/>
                          <a:pt x="2497444" y="65779"/>
                          <a:pt x="2611500" y="43829"/>
                        </a:cubicBezTo>
                        <a:cubicBezTo>
                          <a:pt x="2725556" y="21879"/>
                          <a:pt x="3007017" y="70033"/>
                          <a:pt x="3168135" y="43829"/>
                        </a:cubicBezTo>
                        <a:cubicBezTo>
                          <a:pt x="3329253" y="17625"/>
                          <a:pt x="3497697" y="68430"/>
                          <a:pt x="3641534" y="43829"/>
                        </a:cubicBezTo>
                        <a:cubicBezTo>
                          <a:pt x="3639421" y="27721"/>
                          <a:pt x="3645851" y="19340"/>
                          <a:pt x="3641534" y="0"/>
                        </a:cubicBezTo>
                        <a:cubicBezTo>
                          <a:pt x="3676543" y="14001"/>
                          <a:pt x="3685324" y="51432"/>
                          <a:pt x="3729192" y="87658"/>
                        </a:cubicBezTo>
                        <a:cubicBezTo>
                          <a:pt x="3694022" y="130066"/>
                          <a:pt x="3674329" y="136193"/>
                          <a:pt x="3641534" y="175316"/>
                        </a:cubicBezTo>
                        <a:cubicBezTo>
                          <a:pt x="3639294" y="154860"/>
                          <a:pt x="3644401" y="147143"/>
                          <a:pt x="3641534" y="131487"/>
                        </a:cubicBezTo>
                        <a:cubicBezTo>
                          <a:pt x="3490192" y="196755"/>
                          <a:pt x="3272267" y="113416"/>
                          <a:pt x="3084900" y="131487"/>
                        </a:cubicBezTo>
                        <a:cubicBezTo>
                          <a:pt x="2897533" y="149558"/>
                          <a:pt x="2787504" y="88817"/>
                          <a:pt x="2601096" y="131487"/>
                        </a:cubicBezTo>
                        <a:cubicBezTo>
                          <a:pt x="2414688" y="174157"/>
                          <a:pt x="2293590" y="119476"/>
                          <a:pt x="2008046" y="131487"/>
                        </a:cubicBezTo>
                        <a:cubicBezTo>
                          <a:pt x="1722502" y="143498"/>
                          <a:pt x="1713603" y="127964"/>
                          <a:pt x="1560657" y="131487"/>
                        </a:cubicBezTo>
                        <a:cubicBezTo>
                          <a:pt x="1407711" y="135010"/>
                          <a:pt x="1270231" y="86293"/>
                          <a:pt x="1076854" y="131487"/>
                        </a:cubicBezTo>
                        <a:cubicBezTo>
                          <a:pt x="883477" y="176681"/>
                          <a:pt x="759830" y="110919"/>
                          <a:pt x="556634" y="131487"/>
                        </a:cubicBezTo>
                        <a:cubicBezTo>
                          <a:pt x="353438" y="152055"/>
                          <a:pt x="215422" y="121740"/>
                          <a:pt x="0" y="131487"/>
                        </a:cubicBezTo>
                        <a:cubicBezTo>
                          <a:pt x="-3056" y="100559"/>
                          <a:pt x="9707" y="77396"/>
                          <a:pt x="0" y="43829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право 27">
            <a:extLst>
              <a:ext uri="{FF2B5EF4-FFF2-40B4-BE49-F238E27FC236}">
                <a16:creationId xmlns:a16="http://schemas.microsoft.com/office/drawing/2014/main" xmlns="" id="{711E2FE1-9A82-490B-EEC4-BCCEF88633B2}"/>
              </a:ext>
            </a:extLst>
          </p:cNvPr>
          <p:cNvSpPr/>
          <p:nvPr/>
        </p:nvSpPr>
        <p:spPr>
          <a:xfrm rot="5400000">
            <a:off x="9638996" y="3244292"/>
            <a:ext cx="1035708" cy="19569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3499211612">
                  <a:custGeom>
                    <a:avLst/>
                    <a:gdLst>
                      <a:gd name="connsiteX0" fmla="*/ 0 w 1035708"/>
                      <a:gd name="connsiteY0" fmla="*/ 48923 h 195691"/>
                      <a:gd name="connsiteX1" fmla="*/ 487689 w 1035708"/>
                      <a:gd name="connsiteY1" fmla="*/ 48923 h 195691"/>
                      <a:gd name="connsiteX2" fmla="*/ 937863 w 1035708"/>
                      <a:gd name="connsiteY2" fmla="*/ 48923 h 195691"/>
                      <a:gd name="connsiteX3" fmla="*/ 937863 w 1035708"/>
                      <a:gd name="connsiteY3" fmla="*/ 0 h 195691"/>
                      <a:gd name="connsiteX4" fmla="*/ 1035708 w 1035708"/>
                      <a:gd name="connsiteY4" fmla="*/ 97846 h 195691"/>
                      <a:gd name="connsiteX5" fmla="*/ 937863 w 1035708"/>
                      <a:gd name="connsiteY5" fmla="*/ 195691 h 195691"/>
                      <a:gd name="connsiteX6" fmla="*/ 937863 w 1035708"/>
                      <a:gd name="connsiteY6" fmla="*/ 146768 h 195691"/>
                      <a:gd name="connsiteX7" fmla="*/ 497067 w 1035708"/>
                      <a:gd name="connsiteY7" fmla="*/ 146768 h 195691"/>
                      <a:gd name="connsiteX8" fmla="*/ 0 w 1035708"/>
                      <a:gd name="connsiteY8" fmla="*/ 146768 h 195691"/>
                      <a:gd name="connsiteX9" fmla="*/ 0 w 1035708"/>
                      <a:gd name="connsiteY9" fmla="*/ 48923 h 195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35708" h="195691" fill="none" extrusionOk="0">
                        <a:moveTo>
                          <a:pt x="0" y="48923"/>
                        </a:moveTo>
                        <a:cubicBezTo>
                          <a:pt x="165378" y="19998"/>
                          <a:pt x="307650" y="71361"/>
                          <a:pt x="487689" y="48923"/>
                        </a:cubicBezTo>
                        <a:cubicBezTo>
                          <a:pt x="667728" y="26485"/>
                          <a:pt x="806375" y="67606"/>
                          <a:pt x="937863" y="48923"/>
                        </a:cubicBezTo>
                        <a:cubicBezTo>
                          <a:pt x="932330" y="33374"/>
                          <a:pt x="942769" y="11869"/>
                          <a:pt x="937863" y="0"/>
                        </a:cubicBezTo>
                        <a:cubicBezTo>
                          <a:pt x="987643" y="47972"/>
                          <a:pt x="990213" y="63421"/>
                          <a:pt x="1035708" y="97846"/>
                        </a:cubicBezTo>
                        <a:cubicBezTo>
                          <a:pt x="994942" y="151417"/>
                          <a:pt x="958034" y="154171"/>
                          <a:pt x="937863" y="195691"/>
                        </a:cubicBezTo>
                        <a:cubicBezTo>
                          <a:pt x="937008" y="185226"/>
                          <a:pt x="939768" y="163179"/>
                          <a:pt x="937863" y="146768"/>
                        </a:cubicBezTo>
                        <a:cubicBezTo>
                          <a:pt x="728150" y="185838"/>
                          <a:pt x="662977" y="107902"/>
                          <a:pt x="497067" y="146768"/>
                        </a:cubicBezTo>
                        <a:cubicBezTo>
                          <a:pt x="331157" y="185634"/>
                          <a:pt x="147713" y="114629"/>
                          <a:pt x="0" y="146768"/>
                        </a:cubicBezTo>
                        <a:cubicBezTo>
                          <a:pt x="-7776" y="105969"/>
                          <a:pt x="6312" y="79626"/>
                          <a:pt x="0" y="48923"/>
                        </a:cubicBezTo>
                        <a:close/>
                      </a:path>
                      <a:path w="1035708" h="195691" stroke="0" extrusionOk="0">
                        <a:moveTo>
                          <a:pt x="0" y="48923"/>
                        </a:moveTo>
                        <a:cubicBezTo>
                          <a:pt x="207911" y="17221"/>
                          <a:pt x="307724" y="57402"/>
                          <a:pt x="459553" y="48923"/>
                        </a:cubicBezTo>
                        <a:cubicBezTo>
                          <a:pt x="611382" y="40444"/>
                          <a:pt x="819726" y="87525"/>
                          <a:pt x="937863" y="48923"/>
                        </a:cubicBezTo>
                        <a:cubicBezTo>
                          <a:pt x="933557" y="26290"/>
                          <a:pt x="940846" y="20657"/>
                          <a:pt x="937863" y="0"/>
                        </a:cubicBezTo>
                        <a:cubicBezTo>
                          <a:pt x="966907" y="18395"/>
                          <a:pt x="997815" y="73955"/>
                          <a:pt x="1035708" y="97846"/>
                        </a:cubicBezTo>
                        <a:cubicBezTo>
                          <a:pt x="1009283" y="136778"/>
                          <a:pt x="972315" y="156838"/>
                          <a:pt x="937863" y="195691"/>
                        </a:cubicBezTo>
                        <a:cubicBezTo>
                          <a:pt x="933293" y="182090"/>
                          <a:pt x="941438" y="162228"/>
                          <a:pt x="937863" y="146768"/>
                        </a:cubicBezTo>
                        <a:cubicBezTo>
                          <a:pt x="749682" y="199529"/>
                          <a:pt x="659595" y="120061"/>
                          <a:pt x="459553" y="146768"/>
                        </a:cubicBezTo>
                        <a:cubicBezTo>
                          <a:pt x="259511" y="173475"/>
                          <a:pt x="165532" y="123983"/>
                          <a:pt x="0" y="146768"/>
                        </a:cubicBezTo>
                        <a:cubicBezTo>
                          <a:pt x="-10337" y="115290"/>
                          <a:pt x="3945" y="82258"/>
                          <a:pt x="0" y="4892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xmlns="" id="{85236415-E19B-7250-2638-48347BB51FB4}"/>
              </a:ext>
            </a:extLst>
          </p:cNvPr>
          <p:cNvSpPr txBox="1">
            <a:spLocks/>
          </p:cNvSpPr>
          <p:nvPr/>
        </p:nvSpPr>
        <p:spPr>
          <a:xfrm>
            <a:off x="8816210" y="4171785"/>
            <a:ext cx="3050446" cy="620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err="1">
                <a:cs typeface="Calibri Light"/>
              </a:rPr>
              <a:t>Attention</a:t>
            </a:r>
            <a:r>
              <a:rPr lang="ru-RU" sz="3200" dirty="0">
                <a:cs typeface="Calibri Light"/>
              </a:rPr>
              <a:t> </a:t>
            </a:r>
            <a:r>
              <a:rPr lang="ru-RU" sz="3200" dirty="0" err="1">
                <a:cs typeface="Calibri Light"/>
              </a:rPr>
              <a:t>Scores</a:t>
            </a:r>
            <a:endParaRPr lang="ru-RU" sz="3200">
              <a:cs typeface="Calibri Light"/>
            </a:endParaRPr>
          </a:p>
        </p:txBody>
      </p:sp>
      <p:pic>
        <p:nvPicPr>
          <p:cNvPr id="31" name="Рисунок 22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EC48F1D-2BA9-EF82-A288-988E04D4F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0581" y="5929052"/>
            <a:ext cx="726142" cy="337971"/>
          </a:xfrm>
          <a:prstGeom prst="rect">
            <a:avLst/>
          </a:prstGeom>
        </p:spPr>
      </p:pic>
      <p:sp>
        <p:nvSpPr>
          <p:cNvPr id="33" name="Стрелка: изогнутая 32">
            <a:extLst>
              <a:ext uri="{FF2B5EF4-FFF2-40B4-BE49-F238E27FC236}">
                <a16:creationId xmlns:a16="http://schemas.microsoft.com/office/drawing/2014/main" xmlns="" id="{FE77EC93-D207-1256-4900-542F9CC45787}"/>
              </a:ext>
            </a:extLst>
          </p:cNvPr>
          <p:cNvSpPr/>
          <p:nvPr/>
        </p:nvSpPr>
        <p:spPr>
          <a:xfrm rot="5400000">
            <a:off x="7943305" y="3528132"/>
            <a:ext cx="412886" cy="4289431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Encoder-Decoder (Cross) attention </a:t>
            </a:r>
            <a:endParaRPr lang="ru-RU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8437419" y="2559286"/>
            <a:ext cx="130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Я изучаю …</a:t>
            </a:r>
            <a:endParaRPr lang="ru-RU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1421373" y="1257125"/>
            <a:ext cx="4384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I		study		    ML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5881402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156AD183-CB95-46F3-B990-E0DDD389F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" y="997669"/>
            <a:ext cx="9528906" cy="52349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67396" y="3740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Работа </a:t>
            </a:r>
            <a:r>
              <a:rPr lang="ru-RU" sz="2800" dirty="0" err="1" smtClean="0"/>
              <a:t>энкодера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4364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7396" y="3740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Работа декодера</a:t>
            </a:r>
            <a:endParaRPr lang="ru-RU" sz="28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EB9EE991-F9D5-4EA9-88AD-638FABDB05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4989" y="851326"/>
            <a:ext cx="9963754" cy="5473830"/>
          </a:xfrm>
        </p:spPr>
      </p:pic>
    </p:spTree>
    <p:extLst>
      <p:ext uri="{BB962C8B-B14F-4D97-AF65-F5344CB8AC3E}">
        <p14:creationId xmlns:p14="http://schemas.microsoft.com/office/powerpoint/2010/main" val="256028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4BFFEB45-B07F-43D4-8F42-B18125144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37993" y="1578458"/>
            <a:ext cx="3380502" cy="4351338"/>
          </a:xfr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1BC4312-8CFB-45BA-B3F0-D96E5B90435A}"/>
              </a:ext>
            </a:extLst>
          </p:cNvPr>
          <p:cNvSpPr/>
          <p:nvPr/>
        </p:nvSpPr>
        <p:spPr>
          <a:xfrm>
            <a:off x="7808921" y="2500116"/>
            <a:ext cx="1381124" cy="1850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89B5603-05A3-63F4-A431-74FF16E38EFC}"/>
              </a:ext>
            </a:extLst>
          </p:cNvPr>
          <p:cNvSpPr txBox="1"/>
          <p:nvPr/>
        </p:nvSpPr>
        <p:spPr>
          <a:xfrm>
            <a:off x="5938236" y="3148323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Проблема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 smtClean="0">
                <a:cs typeface="Calibri"/>
              </a:rPr>
              <a:t>В декодере не можем использовать информацию из будущего</a:t>
            </a:r>
            <a:endParaRPr lang="ru-RU" dirty="0">
              <a:cs typeface="Calibri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9439375-D54F-45B4-AB88-A62B24C7B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0" y="1689187"/>
            <a:ext cx="5324475" cy="4581525"/>
          </a:xfrm>
          <a:prstGeom prst="rect">
            <a:avLst/>
          </a:prstGeom>
        </p:spPr>
      </p:pic>
      <p:sp>
        <p:nvSpPr>
          <p:cNvPr id="9" name="Стрелка: вправо 7">
            <a:extLst>
              <a:ext uri="{FF2B5EF4-FFF2-40B4-BE49-F238E27FC236}">
                <a16:creationId xmlns:a16="http://schemas.microsoft.com/office/drawing/2014/main" xmlns="" id="{800A8FEB-8FA8-5C58-C0C5-EDA9B6D451CF}"/>
              </a:ext>
            </a:extLst>
          </p:cNvPr>
          <p:cNvSpPr/>
          <p:nvPr/>
        </p:nvSpPr>
        <p:spPr>
          <a:xfrm rot="8760000">
            <a:off x="4581935" y="2048600"/>
            <a:ext cx="1035708" cy="19569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3499211612">
                  <a:custGeom>
                    <a:avLst/>
                    <a:gdLst>
                      <a:gd name="connsiteX0" fmla="*/ 0 w 1035708"/>
                      <a:gd name="connsiteY0" fmla="*/ 48923 h 195691"/>
                      <a:gd name="connsiteX1" fmla="*/ 487689 w 1035708"/>
                      <a:gd name="connsiteY1" fmla="*/ 48923 h 195691"/>
                      <a:gd name="connsiteX2" fmla="*/ 937863 w 1035708"/>
                      <a:gd name="connsiteY2" fmla="*/ 48923 h 195691"/>
                      <a:gd name="connsiteX3" fmla="*/ 937863 w 1035708"/>
                      <a:gd name="connsiteY3" fmla="*/ 0 h 195691"/>
                      <a:gd name="connsiteX4" fmla="*/ 1035708 w 1035708"/>
                      <a:gd name="connsiteY4" fmla="*/ 97846 h 195691"/>
                      <a:gd name="connsiteX5" fmla="*/ 937863 w 1035708"/>
                      <a:gd name="connsiteY5" fmla="*/ 195691 h 195691"/>
                      <a:gd name="connsiteX6" fmla="*/ 937863 w 1035708"/>
                      <a:gd name="connsiteY6" fmla="*/ 146768 h 195691"/>
                      <a:gd name="connsiteX7" fmla="*/ 497067 w 1035708"/>
                      <a:gd name="connsiteY7" fmla="*/ 146768 h 195691"/>
                      <a:gd name="connsiteX8" fmla="*/ 0 w 1035708"/>
                      <a:gd name="connsiteY8" fmla="*/ 146768 h 195691"/>
                      <a:gd name="connsiteX9" fmla="*/ 0 w 1035708"/>
                      <a:gd name="connsiteY9" fmla="*/ 48923 h 195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35708" h="195691" fill="none" extrusionOk="0">
                        <a:moveTo>
                          <a:pt x="0" y="48923"/>
                        </a:moveTo>
                        <a:cubicBezTo>
                          <a:pt x="165378" y="19998"/>
                          <a:pt x="307650" y="71361"/>
                          <a:pt x="487689" y="48923"/>
                        </a:cubicBezTo>
                        <a:cubicBezTo>
                          <a:pt x="667728" y="26485"/>
                          <a:pt x="806375" y="67606"/>
                          <a:pt x="937863" y="48923"/>
                        </a:cubicBezTo>
                        <a:cubicBezTo>
                          <a:pt x="932330" y="33374"/>
                          <a:pt x="942769" y="11869"/>
                          <a:pt x="937863" y="0"/>
                        </a:cubicBezTo>
                        <a:cubicBezTo>
                          <a:pt x="987643" y="47972"/>
                          <a:pt x="990213" y="63421"/>
                          <a:pt x="1035708" y="97846"/>
                        </a:cubicBezTo>
                        <a:cubicBezTo>
                          <a:pt x="994942" y="151417"/>
                          <a:pt x="958034" y="154171"/>
                          <a:pt x="937863" y="195691"/>
                        </a:cubicBezTo>
                        <a:cubicBezTo>
                          <a:pt x="937008" y="185226"/>
                          <a:pt x="939768" y="163179"/>
                          <a:pt x="937863" y="146768"/>
                        </a:cubicBezTo>
                        <a:cubicBezTo>
                          <a:pt x="728150" y="185838"/>
                          <a:pt x="662977" y="107902"/>
                          <a:pt x="497067" y="146768"/>
                        </a:cubicBezTo>
                        <a:cubicBezTo>
                          <a:pt x="331157" y="185634"/>
                          <a:pt x="147713" y="114629"/>
                          <a:pt x="0" y="146768"/>
                        </a:cubicBezTo>
                        <a:cubicBezTo>
                          <a:pt x="-7776" y="105969"/>
                          <a:pt x="6312" y="79626"/>
                          <a:pt x="0" y="48923"/>
                        </a:cubicBezTo>
                        <a:close/>
                      </a:path>
                      <a:path w="1035708" h="195691" stroke="0" extrusionOk="0">
                        <a:moveTo>
                          <a:pt x="0" y="48923"/>
                        </a:moveTo>
                        <a:cubicBezTo>
                          <a:pt x="207911" y="17221"/>
                          <a:pt x="307724" y="57402"/>
                          <a:pt x="459553" y="48923"/>
                        </a:cubicBezTo>
                        <a:cubicBezTo>
                          <a:pt x="611382" y="40444"/>
                          <a:pt x="819726" y="87525"/>
                          <a:pt x="937863" y="48923"/>
                        </a:cubicBezTo>
                        <a:cubicBezTo>
                          <a:pt x="933557" y="26290"/>
                          <a:pt x="940846" y="20657"/>
                          <a:pt x="937863" y="0"/>
                        </a:cubicBezTo>
                        <a:cubicBezTo>
                          <a:pt x="966907" y="18395"/>
                          <a:pt x="997815" y="73955"/>
                          <a:pt x="1035708" y="97846"/>
                        </a:cubicBezTo>
                        <a:cubicBezTo>
                          <a:pt x="1009283" y="136778"/>
                          <a:pt x="972315" y="156838"/>
                          <a:pt x="937863" y="195691"/>
                        </a:cubicBezTo>
                        <a:cubicBezTo>
                          <a:pt x="933293" y="182090"/>
                          <a:pt x="941438" y="162228"/>
                          <a:pt x="937863" y="146768"/>
                        </a:cubicBezTo>
                        <a:cubicBezTo>
                          <a:pt x="749682" y="199529"/>
                          <a:pt x="659595" y="120061"/>
                          <a:pt x="459553" y="146768"/>
                        </a:cubicBezTo>
                        <a:cubicBezTo>
                          <a:pt x="259511" y="173475"/>
                          <a:pt x="165532" y="123983"/>
                          <a:pt x="0" y="146768"/>
                        </a:cubicBezTo>
                        <a:cubicBezTo>
                          <a:pt x="-10337" y="115290"/>
                          <a:pt x="3945" y="82258"/>
                          <a:pt x="0" y="4892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F2AEE18-BC07-EAEA-FABB-31D42124C039}"/>
              </a:ext>
            </a:extLst>
          </p:cNvPr>
          <p:cNvSpPr txBox="1"/>
          <p:nvPr/>
        </p:nvSpPr>
        <p:spPr>
          <a:xfrm>
            <a:off x="5551944" y="1503263"/>
            <a:ext cx="19172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Zero </a:t>
            </a:r>
            <a:r>
              <a:rPr lang="ru-RU" dirty="0" err="1">
                <a:solidFill>
                  <a:srgbClr val="FF0000"/>
                </a:solidFill>
              </a:rPr>
              <a:t>attention</a:t>
            </a:r>
            <a:endParaRPr lang="ru-RU" dirty="0" err="1">
              <a:solidFill>
                <a:srgbClr val="FF0000"/>
              </a:solidFill>
              <a:cs typeface="Calibri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Обучение декодера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136371" y="448887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616036" y="26933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0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6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1BC4312-8CFB-45BA-B3F0-D96E5B90435A}"/>
              </a:ext>
            </a:extLst>
          </p:cNvPr>
          <p:cNvSpPr/>
          <p:nvPr/>
        </p:nvSpPr>
        <p:spPr>
          <a:xfrm>
            <a:off x="7808921" y="2500116"/>
            <a:ext cx="1381124" cy="1850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9439375-D54F-45B4-AB88-A62B24C7B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0" y="1689187"/>
            <a:ext cx="5324475" cy="45815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F2AEE18-BC07-EAEA-FABB-31D42124C039}"/>
              </a:ext>
            </a:extLst>
          </p:cNvPr>
          <p:cNvSpPr txBox="1"/>
          <p:nvPr/>
        </p:nvSpPr>
        <p:spPr>
          <a:xfrm>
            <a:off x="5551944" y="1503263"/>
            <a:ext cx="19172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Zero </a:t>
            </a:r>
            <a:r>
              <a:rPr lang="ru-RU" dirty="0" err="1">
                <a:solidFill>
                  <a:srgbClr val="FF0000"/>
                </a:solidFill>
              </a:rPr>
              <a:t>attention</a:t>
            </a:r>
            <a:endParaRPr lang="ru-RU" dirty="0" err="1">
              <a:solidFill>
                <a:srgbClr val="FF0000"/>
              </a:solidFill>
              <a:cs typeface="Calibri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Обучение декодера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136371" y="448887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616036" y="26933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1BC4312-8CFB-45BA-B3F0-D96E5B90435A}"/>
              </a:ext>
            </a:extLst>
          </p:cNvPr>
          <p:cNvSpPr/>
          <p:nvPr/>
        </p:nvSpPr>
        <p:spPr>
          <a:xfrm>
            <a:off x="6710747" y="2744635"/>
            <a:ext cx="1381124" cy="1850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8">
            <a:extLst>
              <a:ext uri="{FF2B5EF4-FFF2-40B4-BE49-F238E27FC236}">
                <a16:creationId xmlns:a16="http://schemas.microsoft.com/office/drawing/2014/main" xmlns="" id="{AF0C8A5B-47D9-40F1-B66D-60ED44CD0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54806" y="1861106"/>
            <a:ext cx="5759904" cy="1934650"/>
          </a:xfrm>
        </p:spPr>
      </p:pic>
      <p:pic>
        <p:nvPicPr>
          <p:cNvPr id="15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A1932D92-BDC1-4E73-86FB-8B02EB90A5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94" t="-77" r="4606" b="351"/>
          <a:stretch/>
        </p:blipFill>
        <p:spPr>
          <a:xfrm>
            <a:off x="5456167" y="4667221"/>
            <a:ext cx="6417004" cy="1932300"/>
          </a:xfrm>
          <a:prstGeom prst="rect">
            <a:avLst/>
          </a:prstGeom>
        </p:spPr>
      </p:pic>
      <p:sp>
        <p:nvSpPr>
          <p:cNvPr id="16" name="Правая фигурная скобка 15">
            <a:extLst>
              <a:ext uri="{FF2B5EF4-FFF2-40B4-BE49-F238E27FC236}">
                <a16:creationId xmlns:a16="http://schemas.microsoft.com/office/drawing/2014/main" xmlns="" id="{3054F1CE-046D-EFF1-2A57-C703C1261FF7}"/>
              </a:ext>
            </a:extLst>
          </p:cNvPr>
          <p:cNvSpPr/>
          <p:nvPr/>
        </p:nvSpPr>
        <p:spPr>
          <a:xfrm rot="5400000">
            <a:off x="9324018" y="3115539"/>
            <a:ext cx="294967" cy="1406012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B396ACA-DC0A-3615-B0BB-7605B65566CE}"/>
              </a:ext>
            </a:extLst>
          </p:cNvPr>
          <p:cNvSpPr txBox="1"/>
          <p:nvPr/>
        </p:nvSpPr>
        <p:spPr>
          <a:xfrm>
            <a:off x="8665258" y="4025023"/>
            <a:ext cx="204511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up to and including </a:t>
            </a:r>
            <a:endParaRPr lang="en-US">
              <a:cs typeface="Calibri"/>
            </a:endParaRPr>
          </a:p>
        </p:txBody>
      </p:sp>
      <p:sp>
        <p:nvSpPr>
          <p:cNvPr id="18" name="Правая фигурная скобка 17">
            <a:extLst>
              <a:ext uri="{FF2B5EF4-FFF2-40B4-BE49-F238E27FC236}">
                <a16:creationId xmlns:a16="http://schemas.microsoft.com/office/drawing/2014/main" xmlns="" id="{4CD4C80B-EB41-2AB0-F794-CD7FDDA35331}"/>
              </a:ext>
            </a:extLst>
          </p:cNvPr>
          <p:cNvSpPr/>
          <p:nvPr/>
        </p:nvSpPr>
        <p:spPr>
          <a:xfrm rot="5400000">
            <a:off x="6322720" y="3137661"/>
            <a:ext cx="294967" cy="136176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2E5816B-8548-6361-BA3D-C010109D5176}"/>
              </a:ext>
            </a:extLst>
          </p:cNvPr>
          <p:cNvSpPr txBox="1"/>
          <p:nvPr/>
        </p:nvSpPr>
        <p:spPr>
          <a:xfrm>
            <a:off x="5833567" y="4025022"/>
            <a:ext cx="304308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all tokens (left + right)</a:t>
            </a:r>
            <a:endParaRPr lang="ru-RU" dirty="0"/>
          </a:p>
        </p:txBody>
      </p:sp>
      <p:sp>
        <p:nvSpPr>
          <p:cNvPr id="20" name="Правая фигурная скобка 19">
            <a:extLst>
              <a:ext uri="{FF2B5EF4-FFF2-40B4-BE49-F238E27FC236}">
                <a16:creationId xmlns:a16="http://schemas.microsoft.com/office/drawing/2014/main" xmlns="" id="{AFB61CD6-4F7E-4E1A-20E3-7FC8B2E4AEC9}"/>
              </a:ext>
            </a:extLst>
          </p:cNvPr>
          <p:cNvSpPr/>
          <p:nvPr/>
        </p:nvSpPr>
        <p:spPr>
          <a:xfrm rot="5400000">
            <a:off x="7433765" y="3383467"/>
            <a:ext cx="294967" cy="860321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7">
            <a:extLst>
              <a:ext uri="{FF2B5EF4-FFF2-40B4-BE49-F238E27FC236}">
                <a16:creationId xmlns:a16="http://schemas.microsoft.com/office/drawing/2014/main" xmlns="" id="{800A8FEB-8FA8-5C58-C0C5-EDA9B6D451CF}"/>
              </a:ext>
            </a:extLst>
          </p:cNvPr>
          <p:cNvSpPr/>
          <p:nvPr/>
        </p:nvSpPr>
        <p:spPr>
          <a:xfrm rot="8760000">
            <a:off x="4581935" y="2048600"/>
            <a:ext cx="1035708" cy="19569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3499211612">
                  <a:custGeom>
                    <a:avLst/>
                    <a:gdLst>
                      <a:gd name="connsiteX0" fmla="*/ 0 w 1035708"/>
                      <a:gd name="connsiteY0" fmla="*/ 48923 h 195691"/>
                      <a:gd name="connsiteX1" fmla="*/ 487689 w 1035708"/>
                      <a:gd name="connsiteY1" fmla="*/ 48923 h 195691"/>
                      <a:gd name="connsiteX2" fmla="*/ 937863 w 1035708"/>
                      <a:gd name="connsiteY2" fmla="*/ 48923 h 195691"/>
                      <a:gd name="connsiteX3" fmla="*/ 937863 w 1035708"/>
                      <a:gd name="connsiteY3" fmla="*/ 0 h 195691"/>
                      <a:gd name="connsiteX4" fmla="*/ 1035708 w 1035708"/>
                      <a:gd name="connsiteY4" fmla="*/ 97846 h 195691"/>
                      <a:gd name="connsiteX5" fmla="*/ 937863 w 1035708"/>
                      <a:gd name="connsiteY5" fmla="*/ 195691 h 195691"/>
                      <a:gd name="connsiteX6" fmla="*/ 937863 w 1035708"/>
                      <a:gd name="connsiteY6" fmla="*/ 146768 h 195691"/>
                      <a:gd name="connsiteX7" fmla="*/ 497067 w 1035708"/>
                      <a:gd name="connsiteY7" fmla="*/ 146768 h 195691"/>
                      <a:gd name="connsiteX8" fmla="*/ 0 w 1035708"/>
                      <a:gd name="connsiteY8" fmla="*/ 146768 h 195691"/>
                      <a:gd name="connsiteX9" fmla="*/ 0 w 1035708"/>
                      <a:gd name="connsiteY9" fmla="*/ 48923 h 195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35708" h="195691" fill="none" extrusionOk="0">
                        <a:moveTo>
                          <a:pt x="0" y="48923"/>
                        </a:moveTo>
                        <a:cubicBezTo>
                          <a:pt x="165378" y="19998"/>
                          <a:pt x="307650" y="71361"/>
                          <a:pt x="487689" y="48923"/>
                        </a:cubicBezTo>
                        <a:cubicBezTo>
                          <a:pt x="667728" y="26485"/>
                          <a:pt x="806375" y="67606"/>
                          <a:pt x="937863" y="48923"/>
                        </a:cubicBezTo>
                        <a:cubicBezTo>
                          <a:pt x="932330" y="33374"/>
                          <a:pt x="942769" y="11869"/>
                          <a:pt x="937863" y="0"/>
                        </a:cubicBezTo>
                        <a:cubicBezTo>
                          <a:pt x="987643" y="47972"/>
                          <a:pt x="990213" y="63421"/>
                          <a:pt x="1035708" y="97846"/>
                        </a:cubicBezTo>
                        <a:cubicBezTo>
                          <a:pt x="994942" y="151417"/>
                          <a:pt x="958034" y="154171"/>
                          <a:pt x="937863" y="195691"/>
                        </a:cubicBezTo>
                        <a:cubicBezTo>
                          <a:pt x="937008" y="185226"/>
                          <a:pt x="939768" y="163179"/>
                          <a:pt x="937863" y="146768"/>
                        </a:cubicBezTo>
                        <a:cubicBezTo>
                          <a:pt x="728150" y="185838"/>
                          <a:pt x="662977" y="107902"/>
                          <a:pt x="497067" y="146768"/>
                        </a:cubicBezTo>
                        <a:cubicBezTo>
                          <a:pt x="331157" y="185634"/>
                          <a:pt x="147713" y="114629"/>
                          <a:pt x="0" y="146768"/>
                        </a:cubicBezTo>
                        <a:cubicBezTo>
                          <a:pt x="-7776" y="105969"/>
                          <a:pt x="6312" y="79626"/>
                          <a:pt x="0" y="48923"/>
                        </a:cubicBezTo>
                        <a:close/>
                      </a:path>
                      <a:path w="1035708" h="195691" stroke="0" extrusionOk="0">
                        <a:moveTo>
                          <a:pt x="0" y="48923"/>
                        </a:moveTo>
                        <a:cubicBezTo>
                          <a:pt x="207911" y="17221"/>
                          <a:pt x="307724" y="57402"/>
                          <a:pt x="459553" y="48923"/>
                        </a:cubicBezTo>
                        <a:cubicBezTo>
                          <a:pt x="611382" y="40444"/>
                          <a:pt x="819726" y="87525"/>
                          <a:pt x="937863" y="48923"/>
                        </a:cubicBezTo>
                        <a:cubicBezTo>
                          <a:pt x="933557" y="26290"/>
                          <a:pt x="940846" y="20657"/>
                          <a:pt x="937863" y="0"/>
                        </a:cubicBezTo>
                        <a:cubicBezTo>
                          <a:pt x="966907" y="18395"/>
                          <a:pt x="997815" y="73955"/>
                          <a:pt x="1035708" y="97846"/>
                        </a:cubicBezTo>
                        <a:cubicBezTo>
                          <a:pt x="1009283" y="136778"/>
                          <a:pt x="972315" y="156838"/>
                          <a:pt x="937863" y="195691"/>
                        </a:cubicBezTo>
                        <a:cubicBezTo>
                          <a:pt x="933293" y="182090"/>
                          <a:pt x="941438" y="162228"/>
                          <a:pt x="937863" y="146768"/>
                        </a:cubicBezTo>
                        <a:cubicBezTo>
                          <a:pt x="749682" y="199529"/>
                          <a:pt x="659595" y="120061"/>
                          <a:pt x="459553" y="146768"/>
                        </a:cubicBezTo>
                        <a:cubicBezTo>
                          <a:pt x="259511" y="173475"/>
                          <a:pt x="165532" y="123983"/>
                          <a:pt x="0" y="146768"/>
                        </a:cubicBezTo>
                        <a:cubicBezTo>
                          <a:pt x="-10337" y="115290"/>
                          <a:pt x="3945" y="82258"/>
                          <a:pt x="0" y="4892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30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Обучение </a:t>
            </a:r>
            <a:r>
              <a:rPr lang="ru-RU" sz="2800" dirty="0" err="1" smtClean="0"/>
              <a:t>трансформера</a:t>
            </a:r>
            <a:endParaRPr lang="ru-RU" sz="2800" dirty="0"/>
          </a:p>
        </p:txBody>
      </p:sp>
      <p:pic>
        <p:nvPicPr>
          <p:cNvPr id="21" name="Рисунок 6">
            <a:extLst>
              <a:ext uri="{FF2B5EF4-FFF2-40B4-BE49-F238E27FC236}">
                <a16:creationId xmlns:a16="http://schemas.microsoft.com/office/drawing/2014/main" xmlns="" id="{017ED115-05AB-43C3-996A-E42392697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40" y="1089552"/>
            <a:ext cx="5348966" cy="4119175"/>
          </a:xfrm>
          <a:prstGeom prst="rect">
            <a:avLst/>
          </a:prstGeom>
        </p:spPr>
      </p:pic>
      <p:pic>
        <p:nvPicPr>
          <p:cNvPr id="22" name="Рисунок 8">
            <a:extLst>
              <a:ext uri="{FF2B5EF4-FFF2-40B4-BE49-F238E27FC236}">
                <a16:creationId xmlns:a16="http://schemas.microsoft.com/office/drawing/2014/main" xmlns="" id="{26034550-E2CB-4EE4-99BD-0E732837C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04469" y="1089552"/>
            <a:ext cx="5646328" cy="4385355"/>
          </a:xfrm>
        </p:spPr>
      </p:pic>
      <p:sp>
        <p:nvSpPr>
          <p:cNvPr id="3" name="TextBox 2"/>
          <p:cNvSpPr txBox="1"/>
          <p:nvPr/>
        </p:nvSpPr>
        <p:spPr>
          <a:xfrm>
            <a:off x="540327" y="5758125"/>
            <a:ext cx="11479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Таргет</a:t>
            </a:r>
            <a:r>
              <a:rPr lang="ru-RU" dirty="0" smtClean="0"/>
              <a:t> – слова и их позиции в предложении. При обучении считаем ошибку между ответом модели и </a:t>
            </a:r>
            <a:r>
              <a:rPr lang="ru-RU" dirty="0" err="1" smtClean="0"/>
              <a:t>таргетом</a:t>
            </a:r>
            <a:r>
              <a:rPr lang="ru-RU" dirty="0" smtClean="0"/>
              <a:t>. Далее эту ошибку распространяем по всей модели от декодера (целевой язык) до </a:t>
            </a:r>
            <a:r>
              <a:rPr lang="ru-RU" dirty="0" err="1" smtClean="0"/>
              <a:t>энкодера</a:t>
            </a:r>
            <a:r>
              <a:rPr lang="ru-RU" dirty="0" smtClean="0"/>
              <a:t> (исходный язык)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BERT vs GPT</a:t>
            </a:r>
            <a:endParaRPr lang="ru-RU" sz="2800" dirty="0"/>
          </a:p>
        </p:txBody>
      </p:sp>
      <p:pic>
        <p:nvPicPr>
          <p:cNvPr id="7" name="Рисунок 4">
            <a:extLst>
              <a:ext uri="{FF2B5EF4-FFF2-40B4-BE49-F238E27FC236}">
                <a16:creationId xmlns:a16="http://schemas.microsoft.com/office/drawing/2014/main" xmlns="" id="{6BB4AD3A-C192-4645-BEAE-4EACDBD64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846" y="2623399"/>
            <a:ext cx="5389789" cy="35162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84786" y="2069337"/>
            <a:ext cx="5153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Трансформер</a:t>
            </a:r>
            <a:r>
              <a:rPr lang="ru-RU" dirty="0" smtClean="0"/>
              <a:t> – разработан для задачи перевода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60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BERT vs GPT</a:t>
            </a:r>
            <a:endParaRPr lang="ru-RU" sz="2800" dirty="0"/>
          </a:p>
        </p:txBody>
      </p:sp>
      <p:pic>
        <p:nvPicPr>
          <p:cNvPr id="7" name="Рисунок 4">
            <a:extLst>
              <a:ext uri="{FF2B5EF4-FFF2-40B4-BE49-F238E27FC236}">
                <a16:creationId xmlns:a16="http://schemas.microsoft.com/office/drawing/2014/main" xmlns="" id="{6BB4AD3A-C192-4645-BEAE-4EACDBD64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846" y="2623399"/>
            <a:ext cx="5389789" cy="3516201"/>
          </a:xfrm>
          <a:prstGeom prst="rect">
            <a:avLst/>
          </a:prstGeom>
        </p:spPr>
      </p:pic>
      <p:sp>
        <p:nvSpPr>
          <p:cNvPr id="5" name="Left Arrow 10">
            <a:extLst>
              <a:ext uri="{FF2B5EF4-FFF2-40B4-BE49-F238E27FC236}">
                <a16:creationId xmlns:a16="http://schemas.microsoft.com/office/drawing/2014/main" xmlns="" id="{E39FFFDA-ECCA-4337-B65B-DBC795BF73E1}"/>
              </a:ext>
            </a:extLst>
          </p:cNvPr>
          <p:cNvSpPr/>
          <p:nvPr/>
        </p:nvSpPr>
        <p:spPr>
          <a:xfrm rot="10800000">
            <a:off x="8764369" y="4071005"/>
            <a:ext cx="791110" cy="58742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6EFAF21-16D0-4680-88C9-7701BBE35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0" y="2881993"/>
            <a:ext cx="2190750" cy="26860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FACA86F-FF8B-B906-C080-3AAA45BAF454}"/>
              </a:ext>
            </a:extLst>
          </p:cNvPr>
          <p:cNvSpPr txBox="1"/>
          <p:nvPr/>
        </p:nvSpPr>
        <p:spPr>
          <a:xfrm>
            <a:off x="9955161" y="5569974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Decoder-only</a:t>
            </a:r>
            <a:r>
              <a:rPr lang="ru-RU" dirty="0"/>
              <a:t> </a:t>
            </a:r>
            <a:r>
              <a:rPr lang="ru-RU" dirty="0" err="1"/>
              <a:t>model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cs typeface="Calibri"/>
              </a:rPr>
              <a:t>(без </a:t>
            </a:r>
            <a:r>
              <a:rPr lang="ru-RU" dirty="0" err="1">
                <a:cs typeface="Calibri"/>
              </a:rPr>
              <a:t>Cross-Attn</a:t>
            </a:r>
            <a:r>
              <a:rPr lang="ru-RU" dirty="0">
                <a:cs typeface="Calibri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84786" y="2069337"/>
            <a:ext cx="4997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Трансформер</a:t>
            </a:r>
            <a:r>
              <a:rPr lang="ru-RU" dirty="0" smtClean="0"/>
              <a:t> – разработан для задачи перевода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29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BERT vs GPT</a:t>
            </a:r>
            <a:endParaRPr lang="ru-RU" sz="2800" dirty="0"/>
          </a:p>
        </p:txBody>
      </p:sp>
      <p:pic>
        <p:nvPicPr>
          <p:cNvPr id="7" name="Рисунок 4">
            <a:extLst>
              <a:ext uri="{FF2B5EF4-FFF2-40B4-BE49-F238E27FC236}">
                <a16:creationId xmlns:a16="http://schemas.microsoft.com/office/drawing/2014/main" xmlns="" id="{6BB4AD3A-C192-4645-BEAE-4EACDBD64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846" y="2623399"/>
            <a:ext cx="5389789" cy="35162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84786" y="2069337"/>
            <a:ext cx="4997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Трансформер</a:t>
            </a:r>
            <a:r>
              <a:rPr lang="ru-RU" dirty="0" smtClean="0"/>
              <a:t> – разработан для задачи перевода</a:t>
            </a:r>
            <a:endParaRPr lang="ru-RU" dirty="0"/>
          </a:p>
        </p:txBody>
      </p:sp>
      <p:sp>
        <p:nvSpPr>
          <p:cNvPr id="5" name="Left Arrow 10">
            <a:extLst>
              <a:ext uri="{FF2B5EF4-FFF2-40B4-BE49-F238E27FC236}">
                <a16:creationId xmlns:a16="http://schemas.microsoft.com/office/drawing/2014/main" xmlns="" id="{E39FFFDA-ECCA-4337-B65B-DBC795BF73E1}"/>
              </a:ext>
            </a:extLst>
          </p:cNvPr>
          <p:cNvSpPr/>
          <p:nvPr/>
        </p:nvSpPr>
        <p:spPr>
          <a:xfrm rot="10800000">
            <a:off x="8764369" y="4071005"/>
            <a:ext cx="791110" cy="58742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6EFAF21-16D0-4680-88C9-7701BBE35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0" y="2881993"/>
            <a:ext cx="2190750" cy="26860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FACA86F-FF8B-B906-C080-3AAA45BAF454}"/>
              </a:ext>
            </a:extLst>
          </p:cNvPr>
          <p:cNvSpPr txBox="1"/>
          <p:nvPr/>
        </p:nvSpPr>
        <p:spPr>
          <a:xfrm>
            <a:off x="9955161" y="5569974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Decoder-only</a:t>
            </a:r>
            <a:r>
              <a:rPr lang="ru-RU" dirty="0"/>
              <a:t> </a:t>
            </a:r>
            <a:r>
              <a:rPr lang="ru-RU" dirty="0" err="1"/>
              <a:t>model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cs typeface="Calibri"/>
              </a:rPr>
              <a:t>(без </a:t>
            </a:r>
            <a:r>
              <a:rPr lang="ru-RU" dirty="0" err="1">
                <a:cs typeface="Calibri"/>
              </a:rPr>
              <a:t>Cross-Attn</a:t>
            </a:r>
            <a:r>
              <a:rPr lang="ru-RU" dirty="0">
                <a:cs typeface="Calibri"/>
              </a:rPr>
              <a:t>)</a:t>
            </a:r>
          </a:p>
        </p:txBody>
      </p:sp>
      <p:pic>
        <p:nvPicPr>
          <p:cNvPr id="9" name="Рисунок 10">
            <a:extLst>
              <a:ext uri="{FF2B5EF4-FFF2-40B4-BE49-F238E27FC236}">
                <a16:creationId xmlns:a16="http://schemas.microsoft.com/office/drawing/2014/main" xmlns="" id="{0B62DF48-CFB4-42B2-8E68-2F6064C26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929" y="3062288"/>
            <a:ext cx="2095500" cy="2543175"/>
          </a:xfrm>
          <a:prstGeom prst="rect">
            <a:avLst/>
          </a:prstGeom>
        </p:spPr>
      </p:pic>
      <p:sp>
        <p:nvSpPr>
          <p:cNvPr id="10" name="Left Arrow 8">
            <a:extLst>
              <a:ext uri="{FF2B5EF4-FFF2-40B4-BE49-F238E27FC236}">
                <a16:creationId xmlns:a16="http://schemas.microsoft.com/office/drawing/2014/main" xmlns="" id="{6C552137-DBA1-451B-91AC-564B7AD90C05}"/>
              </a:ext>
            </a:extLst>
          </p:cNvPr>
          <p:cNvSpPr/>
          <p:nvPr/>
        </p:nvSpPr>
        <p:spPr>
          <a:xfrm>
            <a:off x="2368878" y="4071005"/>
            <a:ext cx="791110" cy="58742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8AA23AF-86B3-F772-0B43-C9221192A481}"/>
              </a:ext>
            </a:extLst>
          </p:cNvPr>
          <p:cNvSpPr txBox="1"/>
          <p:nvPr/>
        </p:nvSpPr>
        <p:spPr>
          <a:xfrm>
            <a:off x="334296" y="556997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Encoder-only</a:t>
            </a:r>
            <a:r>
              <a:rPr lang="ru-RU" dirty="0"/>
              <a:t> </a:t>
            </a:r>
            <a:r>
              <a:rPr lang="ru-RU" dirty="0" err="1"/>
              <a:t>model</a:t>
            </a:r>
            <a:endParaRPr lang="ru-RU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387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Обучение </a:t>
            </a:r>
            <a:r>
              <a:rPr lang="en-US" sz="2800" dirty="0" smtClean="0"/>
              <a:t>BERT</a:t>
            </a:r>
            <a:r>
              <a:rPr lang="ru-RU" sz="2800" dirty="0" smtClean="0"/>
              <a:t>:</a:t>
            </a:r>
            <a:r>
              <a:rPr lang="en-US" sz="2800" dirty="0" smtClean="0"/>
              <a:t> Masked Language Modeling (MLM)</a:t>
            </a:r>
            <a:endParaRPr lang="ru-RU" sz="2800" dirty="0"/>
          </a:p>
        </p:txBody>
      </p:sp>
      <p:pic>
        <p:nvPicPr>
          <p:cNvPr id="13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0CBDDC2D-8A5C-4CB6-889C-31A52AA10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218" y="4601952"/>
            <a:ext cx="10515600" cy="2132432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AC8347E-302D-46A0-9307-75908B88A193}"/>
              </a:ext>
            </a:extLst>
          </p:cNvPr>
          <p:cNvSpPr txBox="1"/>
          <p:nvPr/>
        </p:nvSpPr>
        <p:spPr>
          <a:xfrm>
            <a:off x="7110301" y="1528800"/>
            <a:ext cx="432843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/>
              <a:t>Выбираем случайным образом из предложения </a:t>
            </a:r>
            <a:r>
              <a:rPr lang="en-US" dirty="0" smtClean="0"/>
              <a:t>15</a:t>
            </a:r>
            <a:r>
              <a:rPr lang="en-US" dirty="0"/>
              <a:t>% </a:t>
            </a:r>
            <a:r>
              <a:rPr lang="ru-RU" dirty="0" err="1" smtClean="0"/>
              <a:t>токенов</a:t>
            </a:r>
            <a:r>
              <a:rPr lang="ru-RU" dirty="0" smtClean="0"/>
              <a:t> и заменяем их </a:t>
            </a:r>
            <a:r>
              <a:rPr lang="ru-RU" dirty="0" err="1" smtClean="0"/>
              <a:t>токеном</a:t>
            </a:r>
            <a:r>
              <a:rPr lang="ru-RU" dirty="0" smtClean="0"/>
              <a:t> </a:t>
            </a:r>
            <a:r>
              <a:rPr lang="en-US" dirty="0" smtClean="0"/>
              <a:t>[MASK]. </a:t>
            </a:r>
          </a:p>
          <a:p>
            <a:r>
              <a:rPr lang="ru-RU" dirty="0" smtClean="0"/>
              <a:t>Делаем предсказание для маскированного </a:t>
            </a:r>
            <a:r>
              <a:rPr lang="ru-RU" dirty="0" err="1" smtClean="0"/>
              <a:t>токена</a:t>
            </a:r>
            <a:r>
              <a:rPr lang="ru-RU" dirty="0" smtClean="0"/>
              <a:t> – какое слово было заменено на маску?</a:t>
            </a:r>
            <a:endParaRPr lang="en-US" dirty="0"/>
          </a:p>
        </p:txBody>
      </p:sp>
      <p:pic>
        <p:nvPicPr>
          <p:cNvPr id="16" name="Рисунок 8">
            <a:extLst>
              <a:ext uri="{FF2B5EF4-FFF2-40B4-BE49-F238E27FC236}">
                <a16:creationId xmlns:a16="http://schemas.microsoft.com/office/drawing/2014/main" xmlns="" id="{670AB6E2-3D00-4B39-9D67-15994AC26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22" y="1528800"/>
            <a:ext cx="4090307" cy="26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Обучение </a:t>
            </a:r>
            <a:r>
              <a:rPr lang="en-US" sz="2800" dirty="0" smtClean="0"/>
              <a:t>BERT</a:t>
            </a:r>
            <a:r>
              <a:rPr lang="ru-RU" sz="2800" dirty="0" smtClean="0"/>
              <a:t>:</a:t>
            </a:r>
            <a:r>
              <a:rPr lang="en-US" sz="2800" dirty="0" smtClean="0"/>
              <a:t> Next Sentence Prediction (NSP)</a:t>
            </a:r>
            <a:endParaRPr lang="ru-RU" sz="2800" dirty="0"/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xmlns="" id="{5BDEF6D2-2616-4346-850E-B16340C56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843" y="4159251"/>
            <a:ext cx="11964761" cy="26858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a typeface="+mn-lt"/>
                <a:cs typeface="+mn-lt"/>
              </a:rPr>
              <a:t>NSP </a:t>
            </a:r>
            <a:r>
              <a:rPr lang="ru-RU" sz="2400" dirty="0">
                <a:ea typeface="+mn-lt"/>
                <a:cs typeface="+mn-lt"/>
              </a:rPr>
              <a:t>– </a:t>
            </a:r>
            <a:r>
              <a:rPr lang="ru-RU" sz="2400" dirty="0">
                <a:solidFill>
                  <a:srgbClr val="FF0000"/>
                </a:solidFill>
                <a:ea typeface="+mn-lt"/>
                <a:cs typeface="+mn-lt"/>
              </a:rPr>
              <a:t>N</a:t>
            </a:r>
            <a:r>
              <a:rPr lang="ru-RU" sz="2400" dirty="0">
                <a:ea typeface="+mn-lt"/>
                <a:cs typeface="+mn-lt"/>
              </a:rPr>
              <a:t>ext </a:t>
            </a:r>
            <a:r>
              <a:rPr lang="ru-RU" sz="2400" dirty="0" err="1">
                <a:solidFill>
                  <a:srgbClr val="FF0000"/>
                </a:solidFill>
                <a:ea typeface="+mn-lt"/>
                <a:cs typeface="+mn-lt"/>
              </a:rPr>
              <a:t>S</a:t>
            </a:r>
            <a:r>
              <a:rPr lang="ru-RU" sz="2400" dirty="0" err="1">
                <a:ea typeface="+mn-lt"/>
                <a:cs typeface="+mn-lt"/>
              </a:rPr>
              <a:t>entence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rgbClr val="FF0000"/>
                </a:solidFill>
                <a:ea typeface="+mn-lt"/>
                <a:cs typeface="+mn-lt"/>
              </a:rPr>
              <a:t>P</a:t>
            </a:r>
            <a:r>
              <a:rPr lang="ru-RU" sz="2400" dirty="0" err="1">
                <a:ea typeface="+mn-lt"/>
                <a:cs typeface="+mn-lt"/>
              </a:rPr>
              <a:t>rediction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smtClean="0">
                <a:ea typeface="+mn-lt"/>
                <a:cs typeface="+mn-lt"/>
              </a:rPr>
              <a:t>(Обычный бинарный классификатор)</a:t>
            </a:r>
            <a:endParaRPr lang="ru-RU" sz="2400" dirty="0">
              <a:ea typeface="+mn-lt"/>
              <a:cs typeface="+mn-lt"/>
            </a:endParaRPr>
          </a:p>
          <a:p>
            <a:r>
              <a:rPr lang="ru-RU" sz="2400" dirty="0" smtClean="0">
                <a:ea typeface="+mn-lt"/>
                <a:cs typeface="+mn-lt"/>
              </a:rPr>
              <a:t>Два предложения конкатенируются через</a:t>
            </a:r>
            <a:r>
              <a:rPr lang="ru-RU" sz="2400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ru-RU" sz="2400" dirty="0">
                <a:solidFill>
                  <a:srgbClr val="FF0000"/>
                </a:solidFill>
                <a:ea typeface="+mn-lt"/>
                <a:cs typeface="+mn-lt"/>
              </a:rPr>
              <a:t>[SEP</a:t>
            </a:r>
            <a:r>
              <a:rPr lang="ru-RU" sz="2400" dirty="0" smtClean="0">
                <a:solidFill>
                  <a:srgbClr val="FF0000"/>
                </a:solidFill>
                <a:ea typeface="+mn-lt"/>
                <a:cs typeface="+mn-lt"/>
              </a:rPr>
              <a:t>]</a:t>
            </a:r>
            <a:r>
              <a:rPr lang="ru-RU" sz="2400" dirty="0" smtClean="0">
                <a:ea typeface="+mn-lt"/>
                <a:cs typeface="+mn-lt"/>
              </a:rPr>
              <a:t>-</a:t>
            </a:r>
            <a:r>
              <a:rPr lang="ru-RU" sz="2400" dirty="0" err="1" smtClean="0">
                <a:ea typeface="+mn-lt"/>
                <a:cs typeface="+mn-lt"/>
              </a:rPr>
              <a:t>токен</a:t>
            </a:r>
            <a:r>
              <a:rPr lang="ru-RU" sz="2400" dirty="0" smtClean="0">
                <a:ea typeface="+mn-lt"/>
                <a:cs typeface="+mn-lt"/>
              </a:rPr>
              <a:t>; обучаются дополнительные </a:t>
            </a:r>
            <a:r>
              <a:rPr lang="ru-RU" sz="2400" dirty="0" err="1" smtClean="0">
                <a:solidFill>
                  <a:srgbClr val="FF0000"/>
                </a:solidFill>
                <a:ea typeface="+mn-lt"/>
                <a:cs typeface="+mn-lt"/>
              </a:rPr>
              <a:t>Segement</a:t>
            </a:r>
            <a:r>
              <a:rPr lang="ru-RU" sz="2400" dirty="0">
                <a:solidFill>
                  <a:srgbClr val="FF0000"/>
                </a:solidFill>
                <a:ea typeface="+mn-lt"/>
                <a:cs typeface="+mn-lt"/>
              </a:rPr>
              <a:t> </a:t>
            </a:r>
            <a:r>
              <a:rPr lang="ru-RU" sz="2400" dirty="0" err="1">
                <a:solidFill>
                  <a:srgbClr val="FF0000"/>
                </a:solidFill>
                <a:ea typeface="+mn-lt"/>
                <a:cs typeface="+mn-lt"/>
              </a:rPr>
              <a:t>Embeddings</a:t>
            </a:r>
            <a:endParaRPr lang="ru-RU" sz="2400" dirty="0">
              <a:solidFill>
                <a:srgbClr val="FF0000"/>
              </a:solidFill>
              <a:cs typeface="Calibri" panose="020F0502020204030204"/>
            </a:endParaRPr>
          </a:p>
          <a:p>
            <a:endParaRPr lang="ru-RU" sz="2400" dirty="0">
              <a:cs typeface="Calibri" panose="020F0502020204030204"/>
            </a:endParaRPr>
          </a:p>
        </p:txBody>
      </p:sp>
      <p:pic>
        <p:nvPicPr>
          <p:cNvPr id="8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2B05A348-6A83-4AB3-8691-693257164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92" y="1225769"/>
            <a:ext cx="5519056" cy="26972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48153" y="1042586"/>
            <a:ext cx="50319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cs typeface="Calibri" panose="020F0502020204030204"/>
            </a:endParaRPr>
          </a:p>
          <a:p>
            <a:r>
              <a:rPr lang="ru-RU" dirty="0">
                <a:cs typeface="Calibri" panose="020F0502020204030204"/>
              </a:rPr>
              <a:t>Обучаемся на контекст – где должны быть высокие веса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3820ABC-2D8A-4565-8773-33D00261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103" y="5089884"/>
            <a:ext cx="5369378" cy="295275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257011" y="4974587"/>
            <a:ext cx="8313" cy="5258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78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Обучение </a:t>
            </a:r>
            <a:r>
              <a:rPr lang="en-US" sz="2800" dirty="0" smtClean="0"/>
              <a:t>BERT</a:t>
            </a:r>
            <a:r>
              <a:rPr lang="ru-RU" sz="2800" dirty="0" smtClean="0"/>
              <a:t>:</a:t>
            </a:r>
            <a:r>
              <a:rPr lang="en-US" sz="2800" dirty="0" smtClean="0"/>
              <a:t> Next Sentence Prediction (NSP)</a:t>
            </a:r>
            <a:endParaRPr lang="ru-RU" sz="2800" dirty="0"/>
          </a:p>
        </p:txBody>
      </p:sp>
      <p:pic>
        <p:nvPicPr>
          <p:cNvPr id="6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6B8D7981-21AB-4358-9939-3533D1F25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53" y="806334"/>
            <a:ext cx="10515600" cy="389853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3052" y="4921889"/>
            <a:ext cx="10984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ea typeface="+mn-lt"/>
                <a:cs typeface="+mn-lt"/>
              </a:rPr>
              <a:t>Segement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Embeddings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smtClean="0">
                <a:ea typeface="+mn-lt"/>
                <a:cs typeface="+mn-lt"/>
              </a:rPr>
              <a:t>могут кодировать в себе </a:t>
            </a:r>
            <a:r>
              <a:rPr lang="ru-RU" dirty="0" smtClean="0">
                <a:solidFill>
                  <a:srgbClr val="FF0000"/>
                </a:solidFill>
                <a:ea typeface="+mn-lt"/>
                <a:cs typeface="+mn-lt"/>
              </a:rPr>
              <a:t>мета-информацию</a:t>
            </a:r>
            <a:r>
              <a:rPr lang="ru-RU" dirty="0" smtClean="0">
                <a:ea typeface="+mn-lt"/>
                <a:cs typeface="+mn-lt"/>
              </a:rPr>
              <a:t>, например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Geo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 smtClean="0">
                <a:ea typeface="+mn-lt"/>
                <a:cs typeface="+mn-lt"/>
              </a:rPr>
              <a:t>web</a:t>
            </a:r>
            <a:r>
              <a:rPr lang="ru-RU" dirty="0" smtClean="0">
                <a:ea typeface="+mn-lt"/>
                <a:cs typeface="+mn-lt"/>
              </a:rPr>
              <a:t>-домены, </a:t>
            </a:r>
            <a:r>
              <a:rPr lang="ru-RU" dirty="0" err="1" smtClean="0">
                <a:ea typeface="+mn-lt"/>
                <a:cs typeface="+mn-lt"/>
              </a:rPr>
              <a:t>итд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37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482436" y="266152"/>
            <a:ext cx="9144000" cy="540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Почему </a:t>
            </a:r>
            <a:r>
              <a:rPr lang="ru-RU" sz="2800" dirty="0" err="1" smtClean="0"/>
              <a:t>трансформеры</a:t>
            </a:r>
            <a:r>
              <a:rPr lang="ru-RU" sz="2800" dirty="0" smtClean="0"/>
              <a:t> стали популярными?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20929" y="1393828"/>
            <a:ext cx="113496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buFont typeface="Arial" panose="020B0604020202020204" pitchFamily="34" charset="0"/>
              <a:buChar char="•"/>
            </a:pPr>
            <a:r>
              <a:rPr lang="ru-RU" sz="2000" dirty="0" err="1" smtClean="0">
                <a:ea typeface="+mn-lt"/>
                <a:cs typeface="+mn-lt"/>
              </a:rPr>
              <a:t>One-size-fits-all</a:t>
            </a:r>
            <a:r>
              <a:rPr lang="ru-RU" sz="2000" dirty="0" smtClean="0">
                <a:ea typeface="+mn-lt"/>
                <a:cs typeface="+mn-lt"/>
              </a:rPr>
              <a:t> – </a:t>
            </a:r>
            <a:r>
              <a:rPr lang="ru-RU" sz="2000" dirty="0" smtClean="0">
                <a:ea typeface="+mn-lt"/>
                <a:cs typeface="+mn-lt"/>
              </a:rPr>
              <a:t>разрабатывался </a:t>
            </a:r>
            <a:r>
              <a:rPr lang="ru-RU" sz="2000" dirty="0" smtClean="0">
                <a:ea typeface="+mn-lt"/>
                <a:cs typeface="+mn-lt"/>
              </a:rPr>
              <a:t>для машинного перевода, однако показывает хорошие результаты в любых областях, где используются обычные модели</a:t>
            </a:r>
            <a:endParaRPr lang="ru-RU" sz="2000" dirty="0">
              <a:ea typeface="+mn-lt"/>
              <a:cs typeface="+mn-lt"/>
            </a:endParaRPr>
          </a:p>
          <a:p>
            <a:pPr marL="914400" lvl="3" indent="-457200">
              <a:buFont typeface="Arial" panose="020B0604020202020204" pitchFamily="34" charset="0"/>
              <a:buChar char="•"/>
            </a:pPr>
            <a:r>
              <a:rPr lang="ru-RU" sz="2000" dirty="0" smtClean="0">
                <a:cs typeface="Calibri" panose="020F0502020204030204"/>
              </a:rPr>
              <a:t>Можно использовать в качестве </a:t>
            </a:r>
            <a:r>
              <a:rPr lang="en-US" sz="2000" dirty="0" smtClean="0">
                <a:cs typeface="Calibri" panose="020F0502020204030204"/>
              </a:rPr>
              <a:t>baseline</a:t>
            </a:r>
            <a:r>
              <a:rPr lang="ru-RU" sz="2000" dirty="0" smtClean="0">
                <a:cs typeface="Calibri" panose="020F0502020204030204"/>
              </a:rPr>
              <a:t>-моделей в качестве старта</a:t>
            </a:r>
            <a:endParaRPr lang="ru-RU" sz="2000" dirty="0">
              <a:cs typeface="Calibri" panose="020F0502020204030204"/>
            </a:endParaRPr>
          </a:p>
          <a:p>
            <a:pPr marL="914400" lvl="3" indent="-457200">
              <a:buFont typeface="Arial" panose="020B0604020202020204" pitchFamily="34" charset="0"/>
              <a:buChar char="•"/>
            </a:pPr>
            <a:r>
              <a:rPr lang="ru-RU" sz="2000" dirty="0" smtClean="0">
                <a:cs typeface="Calibri" panose="020F0502020204030204"/>
              </a:rPr>
              <a:t>Возможность </a:t>
            </a:r>
            <a:r>
              <a:rPr lang="ru-RU" sz="2000" dirty="0" err="1" smtClean="0">
                <a:cs typeface="Calibri" panose="020F0502020204030204"/>
              </a:rPr>
              <a:t>Transfer</a:t>
            </a:r>
            <a:r>
              <a:rPr lang="ru-RU" sz="2000" dirty="0" smtClean="0">
                <a:cs typeface="Calibri" panose="020F0502020204030204"/>
              </a:rPr>
              <a:t> </a:t>
            </a:r>
            <a:r>
              <a:rPr lang="ru-RU" sz="2000" dirty="0" err="1" smtClean="0">
                <a:cs typeface="Calibri" panose="020F0502020204030204"/>
              </a:rPr>
              <a:t>Learning</a:t>
            </a:r>
            <a:endParaRPr lang="ru-RU" sz="2000" dirty="0">
              <a:cs typeface="Calibri" panose="020F0502020204030204"/>
            </a:endParaRPr>
          </a:p>
          <a:p>
            <a:pPr marL="914400" lvl="3" indent="-457200">
              <a:buFont typeface="Arial" panose="020B0604020202020204" pitchFamily="34" charset="0"/>
              <a:buChar char="•"/>
            </a:pPr>
            <a:r>
              <a:rPr lang="ru-RU" sz="2000" dirty="0" smtClean="0">
                <a:cs typeface="Calibri" panose="020F0502020204030204"/>
              </a:rPr>
              <a:t>Легкое масштабирование – модульная архитектура - «</a:t>
            </a:r>
            <a:r>
              <a:rPr lang="ru-RU" sz="2000" dirty="0" err="1" smtClean="0">
                <a:cs typeface="Calibri" panose="020F0502020204030204"/>
              </a:rPr>
              <a:t>Трансформер</a:t>
            </a:r>
            <a:r>
              <a:rPr lang="ru-RU" sz="2000" dirty="0" smtClean="0">
                <a:cs typeface="Calibri" panose="020F0502020204030204"/>
              </a:rPr>
              <a:t>». </a:t>
            </a:r>
            <a:endParaRPr lang="en-US" sz="2000" dirty="0" smtClean="0">
              <a:cs typeface="Calibri" panose="020F0502020204030204"/>
            </a:endParaRPr>
          </a:p>
          <a:p>
            <a:pPr marL="1828800" lvl="5" indent="-457200">
              <a:buFont typeface="Arial" panose="020B0604020202020204" pitchFamily="34" charset="0"/>
              <a:buChar char="•"/>
            </a:pPr>
            <a:r>
              <a:rPr lang="en-US" sz="2000" dirty="0">
                <a:cs typeface="Calibri" panose="020F0502020204030204"/>
              </a:rPr>
              <a:t>GPT3 ~ GPT2 * 120 </a:t>
            </a:r>
            <a:r>
              <a:rPr lang="ru-RU" sz="2000" dirty="0">
                <a:cs typeface="Calibri" panose="020F0502020204030204"/>
              </a:rPr>
              <a:t>раз </a:t>
            </a:r>
            <a:endParaRPr lang="ru-RU" sz="2000" dirty="0" smtClean="0">
              <a:cs typeface="Calibri" panose="020F0502020204030204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ru-RU" sz="2000" dirty="0">
              <a:cs typeface="Calibri" panose="020F0502020204030204"/>
            </a:endParaRPr>
          </a:p>
          <a:p>
            <a:pPr indent="-457200">
              <a:buFont typeface="Arial" panose="020B0604020202020204" pitchFamily="34" charset="0"/>
              <a:buChar char="•"/>
            </a:pPr>
            <a:r>
              <a:rPr lang="ru-RU" sz="2000" dirty="0" smtClean="0">
                <a:cs typeface="Calibri" panose="020F0502020204030204"/>
              </a:rPr>
              <a:t>Больше данных = лучше модель</a:t>
            </a:r>
            <a:endParaRPr lang="ru-RU" sz="2000" dirty="0">
              <a:cs typeface="Calibri" panose="020F0502020204030204"/>
            </a:endParaRPr>
          </a:p>
          <a:p>
            <a:pPr indent="-457200">
              <a:buFont typeface="Arial" panose="020B0604020202020204" pitchFamily="34" charset="0"/>
              <a:buChar char="•"/>
            </a:pPr>
            <a:r>
              <a:rPr lang="ru-RU" sz="2000" dirty="0" smtClean="0">
                <a:cs typeface="Calibri" panose="020F0502020204030204"/>
              </a:rPr>
              <a:t>Быстро обучаются, т.к. нет рекурсии =</a:t>
            </a:r>
            <a:r>
              <a:rPr lang="en-US" sz="2000" dirty="0" smtClean="0">
                <a:cs typeface="Calibri" panose="020F0502020204030204"/>
              </a:rPr>
              <a:t>&gt; </a:t>
            </a:r>
            <a:r>
              <a:rPr lang="ru-RU" sz="2000" dirty="0" smtClean="0">
                <a:cs typeface="Calibri" panose="020F0502020204030204"/>
              </a:rPr>
              <a:t>можем работать параллельно</a:t>
            </a:r>
            <a:endParaRPr lang="ru-RU" sz="2000" dirty="0"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 err="1">
                <a:cs typeface="Calibri" panose="020F0502020204030204"/>
              </a:rPr>
              <a:t>Software</a:t>
            </a:r>
            <a:r>
              <a:rPr lang="ru-RU" sz="2000" dirty="0">
                <a:cs typeface="Calibri" panose="020F0502020204030204"/>
              </a:rPr>
              <a:t>/</a:t>
            </a:r>
            <a:r>
              <a:rPr lang="ru-RU" sz="2000" dirty="0" err="1">
                <a:cs typeface="Calibri" panose="020F0502020204030204"/>
              </a:rPr>
              <a:t>Hardware</a:t>
            </a:r>
            <a:r>
              <a:rPr lang="ru-RU" sz="2000" dirty="0">
                <a:cs typeface="Calibri" panose="020F0502020204030204"/>
              </a:rPr>
              <a:t> оптимизация (</a:t>
            </a:r>
            <a:r>
              <a:rPr lang="en-US" sz="2000" dirty="0">
                <a:cs typeface="Calibri" panose="020F0502020204030204"/>
              </a:rPr>
              <a:t>GPU, TPU, </a:t>
            </a:r>
            <a:r>
              <a:rPr lang="ru-RU" sz="2000" dirty="0">
                <a:cs typeface="Calibri" panose="020F0502020204030204"/>
              </a:rPr>
              <a:t>одна архитектура для разных </a:t>
            </a:r>
            <a:r>
              <a:rPr lang="ru-RU" sz="2000" dirty="0" smtClean="0">
                <a:cs typeface="Calibri" panose="020F0502020204030204"/>
              </a:rPr>
              <a:t>задач)</a:t>
            </a:r>
            <a:endParaRPr lang="ru-RU" sz="2000" dirty="0">
              <a:cs typeface="Calibri" panose="020F0502020204030204"/>
            </a:endParaRPr>
          </a:p>
          <a:p>
            <a:pPr indent="-457200"/>
            <a:endParaRPr lang="ru-RU" sz="2000" dirty="0">
              <a:cs typeface="Calibri" panose="020F0502020204030204"/>
            </a:endParaRPr>
          </a:p>
          <a:p>
            <a:pPr indent="-457200"/>
            <a:endParaRPr lang="ru-RU" sz="2000" dirty="0">
              <a:cs typeface="Calibri" panose="020F0502020204030204"/>
            </a:endParaRPr>
          </a:p>
          <a:p>
            <a:pPr indent="-457200"/>
            <a:endParaRPr lang="ru-RU" sz="2000" dirty="0">
              <a:cs typeface="Calibri" panose="020F0502020204030204"/>
            </a:endParaRPr>
          </a:p>
          <a:p>
            <a:pPr indent="-457200"/>
            <a:endParaRPr lang="ru-RU" sz="2000" dirty="0">
              <a:cs typeface="Calibri" panose="020F0502020204030204"/>
            </a:endParaRPr>
          </a:p>
        </p:txBody>
      </p:sp>
      <p:pic>
        <p:nvPicPr>
          <p:cNvPr id="7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FCC61861-95FB-4B06-4288-9041F399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4668126"/>
            <a:ext cx="8495070" cy="193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4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1554</Words>
  <Application>Microsoft Office PowerPoint</Application>
  <PresentationFormat>Широкоэкранный</PresentationFormat>
  <Paragraphs>308</Paragraphs>
  <Slides>58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6" baseType="lpstr">
      <vt:lpstr>Arial</vt:lpstr>
      <vt:lpstr>Calibri</vt:lpstr>
      <vt:lpstr>Calibri Light</vt:lpstr>
      <vt:lpstr>Input Mono</vt:lpstr>
      <vt:lpstr>Lucida Grande</vt:lpstr>
      <vt:lpstr>MathJax_Math-italic</vt:lpstr>
      <vt:lpstr>Segoe UI</vt:lpstr>
      <vt:lpstr>Тема Office</vt:lpstr>
      <vt:lpstr>Трансформеры</vt:lpstr>
      <vt:lpstr>Векторизация</vt:lpstr>
      <vt:lpstr>Векторизация</vt:lpstr>
      <vt:lpstr>Можем выделить направление для вектора слова</vt:lpstr>
      <vt:lpstr>Векторизация</vt:lpstr>
      <vt:lpstr>Как можем представить текст?</vt:lpstr>
      <vt:lpstr>Как можем представить текст?</vt:lpstr>
      <vt:lpstr>Как можем представить текст?</vt:lpstr>
      <vt:lpstr>Как получить набор таких сочетаний (токенов)?</vt:lpstr>
      <vt:lpstr>Как получить набор таких сочетаний (токенов)?</vt:lpstr>
      <vt:lpstr>Как получить набор таких сочетаний (токенов)?</vt:lpstr>
      <vt:lpstr>Как получить набор таких сочетаний (токенов)?</vt:lpstr>
      <vt:lpstr>Трансформер</vt:lpstr>
      <vt:lpstr>Трансформер</vt:lpstr>
      <vt:lpstr>Энкодер-декодер</vt:lpstr>
      <vt:lpstr>Энкодер</vt:lpstr>
      <vt:lpstr>Энкодер</vt:lpstr>
      <vt:lpstr>Feed Forward слой</vt:lpstr>
      <vt:lpstr>Feed Forward слой</vt:lpstr>
      <vt:lpstr>Self-Attention</vt:lpstr>
      <vt:lpstr>Self-Attention</vt:lpstr>
      <vt:lpstr>Self-Attention</vt:lpstr>
      <vt:lpstr>Self-Attention</vt:lpstr>
      <vt:lpstr>Self-Attention</vt:lpstr>
      <vt:lpstr>Self-Attention</vt:lpstr>
      <vt:lpstr>Self-Attention</vt:lpstr>
      <vt:lpstr>Self-Attention</vt:lpstr>
      <vt:lpstr>Взрывающийся и затухающий градиент</vt:lpstr>
      <vt:lpstr>Self-Attention</vt:lpstr>
      <vt:lpstr>Self-Attention</vt:lpstr>
      <vt:lpstr>Self-Attention</vt:lpstr>
      <vt:lpstr>Attention matrix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InfoTeCS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Трансформеры</dc:title>
  <dc:creator>Mokhov Andrey</dc:creator>
  <cp:lastModifiedBy>Андрей</cp:lastModifiedBy>
  <cp:revision>44</cp:revision>
  <dcterms:created xsi:type="dcterms:W3CDTF">2024-04-05T06:54:05Z</dcterms:created>
  <dcterms:modified xsi:type="dcterms:W3CDTF">2024-04-09T07:38:40Z</dcterms:modified>
</cp:coreProperties>
</file>