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41"/>
  </p:notesMasterIdLst>
  <p:sldIdLst>
    <p:sldId id="278" r:id="rId2"/>
    <p:sldId id="280" r:id="rId3"/>
    <p:sldId id="283" r:id="rId4"/>
    <p:sldId id="284" r:id="rId5"/>
    <p:sldId id="279" r:id="rId6"/>
    <p:sldId id="286" r:id="rId7"/>
    <p:sldId id="287" r:id="rId8"/>
    <p:sldId id="288" r:id="rId9"/>
    <p:sldId id="285" r:id="rId10"/>
    <p:sldId id="289" r:id="rId11"/>
    <p:sldId id="319" r:id="rId12"/>
    <p:sldId id="313" r:id="rId13"/>
    <p:sldId id="317" r:id="rId14"/>
    <p:sldId id="314" r:id="rId15"/>
    <p:sldId id="316" r:id="rId16"/>
    <p:sldId id="315" r:id="rId17"/>
    <p:sldId id="318" r:id="rId18"/>
    <p:sldId id="282" r:id="rId19"/>
    <p:sldId id="290" r:id="rId20"/>
    <p:sldId id="291" r:id="rId21"/>
    <p:sldId id="292" r:id="rId22"/>
    <p:sldId id="293" r:id="rId23"/>
    <p:sldId id="294" r:id="rId24"/>
    <p:sldId id="298" r:id="rId25"/>
    <p:sldId id="296" r:id="rId26"/>
    <p:sldId id="299" r:id="rId27"/>
    <p:sldId id="300" r:id="rId28"/>
    <p:sldId id="301" r:id="rId29"/>
    <p:sldId id="302" r:id="rId30"/>
    <p:sldId id="304" r:id="rId31"/>
    <p:sldId id="303" r:id="rId32"/>
    <p:sldId id="306" r:id="rId33"/>
    <p:sldId id="305" r:id="rId34"/>
    <p:sldId id="311" r:id="rId35"/>
    <p:sldId id="312" r:id="rId36"/>
    <p:sldId id="307" r:id="rId37"/>
    <p:sldId id="308" r:id="rId38"/>
    <p:sldId id="309" r:id="rId39"/>
    <p:sldId id="310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5" autoAdjust="0"/>
    <p:restoredTop sz="94660"/>
  </p:normalViewPr>
  <p:slideViewPr>
    <p:cSldViewPr snapToGrid="0">
      <p:cViewPr>
        <p:scale>
          <a:sx n="88" d="100"/>
          <a:sy n="88" d="100"/>
        </p:scale>
        <p:origin x="264" y="1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26.03.2024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26.03.2024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26.03.2024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11" Type="http://schemas.openxmlformats.org/officeDocument/2006/relationships/image" Target="../media/image12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kit-learn.org/stable/auto_examples/cluster/plot_kmeans_silhouette_analysis.htm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0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Кластеризация данных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«Основы анализа текстовых данных»</a:t>
            </a:r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2023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кластеризация?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13790" y="797426"/>
            <a:ext cx="110946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Кластеризация</a:t>
            </a:r>
            <a:r>
              <a:rPr lang="ru-RU" sz="2000" dirty="0" smtClean="0"/>
              <a:t> - задача </a:t>
            </a:r>
            <a:r>
              <a:rPr lang="ru-RU" sz="2000" dirty="0"/>
              <a:t>разбиения заданной выборки </a:t>
            </a:r>
            <a:r>
              <a:rPr lang="ru-RU" sz="2000" i="1" dirty="0"/>
              <a:t>объектов</a:t>
            </a:r>
            <a:r>
              <a:rPr lang="ru-RU" sz="2000" dirty="0"/>
              <a:t> </a:t>
            </a:r>
            <a:r>
              <a:rPr lang="ru-RU" sz="2000" dirty="0" smtClean="0"/>
              <a:t>на </a:t>
            </a:r>
            <a:r>
              <a:rPr lang="ru-RU" sz="2000" dirty="0"/>
              <a:t>непересекающиеся подмножества, называемые кластерами, так, чтобы каждый кластер состоял из схожих объектов, а объекты разных кластеров существенно отличались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Под схожестью обычно понимается близость друг к другу относительно выбранной метрики.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Задача кластеризации относится к разделу задач </a:t>
            </a:r>
            <a:r>
              <a:rPr lang="ru-RU" sz="2000" u="sng" dirty="0" smtClean="0"/>
              <a:t>обучения без учителя.</a:t>
            </a:r>
          </a:p>
          <a:p>
            <a:pPr algn="just"/>
            <a:endParaRPr lang="ru-RU" sz="2000" u="sng" dirty="0" smtClean="0"/>
          </a:p>
          <a:p>
            <a:r>
              <a:rPr lang="ru-RU" sz="2000" b="1" dirty="0"/>
              <a:t>Обучение без учителя</a:t>
            </a:r>
            <a:r>
              <a:rPr lang="ru-RU" sz="2000" dirty="0"/>
              <a:t> (</a:t>
            </a:r>
            <a:r>
              <a:rPr lang="ru-RU" sz="2000" dirty="0" err="1"/>
              <a:t>Unsupervised</a:t>
            </a:r>
            <a:r>
              <a:rPr lang="ru-RU" sz="2000" dirty="0"/>
              <a:t> </a:t>
            </a:r>
            <a:r>
              <a:rPr lang="ru-RU" sz="2000" dirty="0" err="1"/>
              <a:t>learning</a:t>
            </a:r>
            <a:r>
              <a:rPr lang="ru-RU" sz="2000" dirty="0"/>
              <a:t>) — один из разделов машинного обучения. Изучает широкий класс задач обработки данных, в которых известны только описания множества объектов (обучающей выборки), и требуется обнаружить внутренние взаимосвязи, зависимости, закономерности, существующие между объектами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Обучение без учителя часто противопоставляется обучению с учителем, когда для каждого обучающего объекта задаётся «правильный ответ», и требуется найти зависимость между объектами и ответами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23900" y="6010076"/>
            <a:ext cx="844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Курс лекций К.В. Воронцова: </a:t>
            </a:r>
            <a:r>
              <a:rPr lang="en-US" sz="1400" dirty="0" smtClean="0"/>
              <a:t>http</a:t>
            </a:r>
            <a:r>
              <a:rPr lang="en-US" sz="1400" dirty="0"/>
              <a:t>://www.machinelearning.ru/wiki/images/2/28/Voron-ML-Clustering-slides.pdf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377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Постановка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Дано: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</a:t>
            </a:r>
            <a:r>
              <a:rPr lang="en-US" sz="2400" b="1" dirty="0" smtClean="0"/>
              <a:t>X</a:t>
            </a:r>
            <a:r>
              <a:rPr lang="en-US" sz="2400" dirty="0" smtClean="0"/>
              <a:t> – </a:t>
            </a:r>
            <a:r>
              <a:rPr lang="ru-RU" sz="2400" dirty="0" smtClean="0"/>
              <a:t>пространство объектов</a:t>
            </a:r>
          </a:p>
          <a:p>
            <a:pPr lvl="1"/>
            <a:r>
              <a:rPr lang="ru-RU" sz="2400" dirty="0" smtClean="0"/>
              <a:t>    </a:t>
            </a:r>
            <a:r>
              <a:rPr lang="en-US" sz="2400" dirty="0" smtClean="0"/>
              <a:t>– </a:t>
            </a:r>
            <a:r>
              <a:rPr lang="ru-RU" sz="2400" dirty="0" smtClean="0"/>
              <a:t>обучающая выборка</a:t>
            </a:r>
            <a:r>
              <a:rPr lang="en-US" sz="2400" dirty="0" smtClean="0"/>
              <a:t>; l = 1…L</a:t>
            </a:r>
          </a:p>
          <a:p>
            <a:pPr lvl="1"/>
            <a:r>
              <a:rPr lang="el-GR" sz="2400" dirty="0" smtClean="0"/>
              <a:t>ρ</a:t>
            </a:r>
            <a:r>
              <a:rPr lang="ru-RU" sz="2400" dirty="0" smtClean="0"/>
              <a:t> - функция расстояния между объектами</a:t>
            </a:r>
          </a:p>
          <a:p>
            <a:endParaRPr lang="ru-RU" sz="2400" dirty="0" smtClean="0"/>
          </a:p>
          <a:p>
            <a:r>
              <a:rPr lang="ru-RU" sz="2400" b="1" dirty="0" smtClean="0"/>
              <a:t>Найти: </a:t>
            </a:r>
          </a:p>
          <a:p>
            <a:r>
              <a:rPr lang="ru-RU" sz="2400" dirty="0" smtClean="0"/>
              <a:t>      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множество кластеров и</a:t>
            </a:r>
          </a:p>
          <a:p>
            <a:r>
              <a:rPr lang="ru-RU" sz="2400" dirty="0" smtClean="0"/>
              <a:t>       а:  </a:t>
            </a:r>
            <a:r>
              <a:rPr lang="en-US" sz="2400" b="1" dirty="0" smtClean="0"/>
              <a:t>X</a:t>
            </a:r>
            <a:r>
              <a:rPr lang="en-US" sz="2400" dirty="0" smtClean="0"/>
              <a:t> →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алгоритм кластеризации, такой, что: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каждый кластер состоит из близких объектов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объекты разных кластеров существенно различны</a:t>
            </a:r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141009"/>
              </p:ext>
            </p:extLst>
          </p:nvPr>
        </p:nvGraphicFramePr>
        <p:xfrm>
          <a:off x="1371601" y="2115541"/>
          <a:ext cx="368300" cy="459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4" name="Формула" r:id="rId3" imgW="203040" imgH="253800" progId="Equation.3">
                  <p:embed/>
                </p:oleObj>
              </mc:Choice>
              <mc:Fallback>
                <p:oleObj name="Формула" r:id="rId3" imgW="203040" imgH="2538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1" y="2115541"/>
                        <a:ext cx="368300" cy="459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0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Особенности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Решение задачи кластеризации принципиально неоднозначно:</a:t>
            </a:r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Точной постановки задачи кластеризации нет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Существует множество критериев качества кластеризации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Число кластеров </a:t>
            </a:r>
            <a:r>
              <a:rPr lang="en-US" sz="2400" dirty="0" smtClean="0"/>
              <a:t>|Y|</a:t>
            </a:r>
            <a:r>
              <a:rPr lang="ru-RU" sz="2400" dirty="0" smtClean="0"/>
              <a:t> заранее, как правило, не известно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Результат кластеризации существенно зависит от метрики </a:t>
            </a:r>
            <a:r>
              <a:rPr lang="el-GR" sz="2400" dirty="0" smtClean="0"/>
              <a:t>ρ</a:t>
            </a:r>
            <a:r>
              <a:rPr lang="ru-RU" sz="2400" dirty="0" smtClean="0"/>
              <a:t>, которую эксперт задает субъективно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97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09600" y="850900"/>
            <a:ext cx="11226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Понимание данных путём выявления кластерной структуры. </a:t>
            </a:r>
            <a:r>
              <a:rPr lang="ru-RU" sz="2000" dirty="0"/>
              <a:t>Разбиение выборки на группы схожих объектов позволяет упростить дальнейшую обработку данных и принятия решений, применяя к каждому кластеру свой метод анализа (стратегия «разделяй и властвуй</a:t>
            </a:r>
            <a:r>
              <a:rPr lang="ru-RU" sz="2000" dirty="0" smtClean="0"/>
              <a:t>»).</a:t>
            </a:r>
          </a:p>
          <a:p>
            <a:endParaRPr lang="ru-RU" sz="2000" dirty="0"/>
          </a:p>
          <a:p>
            <a:r>
              <a:rPr lang="ru-RU" sz="2000" b="1" dirty="0"/>
              <a:t>Сжатие данных</a:t>
            </a:r>
            <a:r>
              <a:rPr lang="ru-RU" sz="2000" dirty="0"/>
              <a:t>. Если исходная выборка избыточно большая, то можно сократить её, оставив по одному наиболее типичному представителю от каждого кластера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Обнаружение новизны </a:t>
            </a:r>
            <a:r>
              <a:rPr lang="ru-RU" sz="2000" dirty="0"/>
              <a:t>(</a:t>
            </a:r>
            <a:r>
              <a:rPr lang="ru-RU" sz="2000" dirty="0" err="1"/>
              <a:t>novelty</a:t>
            </a:r>
            <a:r>
              <a:rPr lang="ru-RU" sz="2000" dirty="0"/>
              <a:t> </a:t>
            </a:r>
            <a:r>
              <a:rPr lang="ru-RU" sz="2000" dirty="0" err="1"/>
              <a:t>detection</a:t>
            </a:r>
            <a:r>
              <a:rPr lang="ru-RU" sz="2000" dirty="0"/>
              <a:t>). Выделяются нетипичные объекты, которые не удаётся присоединить ни к одному из кластеров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 smtClean="0"/>
              <a:t>Построение иерархии множества объектов </a:t>
            </a:r>
            <a:r>
              <a:rPr lang="ru-RU" sz="2000" dirty="0" smtClean="0"/>
              <a:t>(задача таксономии)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395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6" t="32640" r="18792" b="12673"/>
          <a:stretch/>
        </p:blipFill>
        <p:spPr bwMode="auto">
          <a:xfrm>
            <a:off x="1972169" y="1092200"/>
            <a:ext cx="8247662" cy="462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7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0" t="31597" r="17460" b="11459"/>
          <a:stretch/>
        </p:blipFill>
        <p:spPr bwMode="auto">
          <a:xfrm>
            <a:off x="1752600" y="977900"/>
            <a:ext cx="8686800" cy="476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7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0" t="32292" r="17460" b="30671"/>
          <a:stretch/>
        </p:blipFill>
        <p:spPr bwMode="auto">
          <a:xfrm>
            <a:off x="1881187" y="965200"/>
            <a:ext cx="84296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8687" y="4318000"/>
            <a:ext cx="10629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Каждый метод кластеризации имеет свои ограничения и выделяет кластеры лишь некоторых типов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Понятие «тип кластерной структуры» зависит от метода и не имеет формального определения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94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Проблема чувствительности к метрике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025998"/>
            <a:ext cx="4679793" cy="2270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896" y="3534027"/>
            <a:ext cx="4535203" cy="257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6600" y="1765300"/>
            <a:ext cx="2017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 – девушки</a:t>
            </a:r>
          </a:p>
          <a:p>
            <a:r>
              <a:rPr lang="en-US" dirty="0" smtClean="0"/>
              <a:t>B</a:t>
            </a:r>
            <a:r>
              <a:rPr lang="ru-RU" dirty="0" smtClean="0"/>
              <a:t> – молодые люди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28268" y="4343400"/>
            <a:ext cx="2578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 перенормировки</a:t>
            </a:r>
          </a:p>
          <a:p>
            <a:r>
              <a:rPr lang="ru-RU" dirty="0" smtClean="0"/>
              <a:t>(сжали ось «Вес» вдвое)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1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68610"/>
              </p:ext>
            </p:extLst>
          </p:nvPr>
        </p:nvGraphicFramePr>
        <p:xfrm>
          <a:off x="945850" y="1047450"/>
          <a:ext cx="43529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9" name="Формула" r:id="rId3" imgW="1993680" imgH="457200" progId="Equation.3">
                  <p:embed/>
                </p:oleObj>
              </mc:Choice>
              <mc:Fallback>
                <p:oleObj name="Формула" r:id="rId3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850" y="1047450"/>
                        <a:ext cx="43529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686990"/>
              </p:ext>
            </p:extLst>
          </p:nvPr>
        </p:nvGraphicFramePr>
        <p:xfrm>
          <a:off x="900113" y="2288938"/>
          <a:ext cx="352266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60" name="Формула" r:id="rId5" imgW="1612800" imgH="457200" progId="Equation.3">
                  <p:embed/>
                </p:oleObj>
              </mc:Choice>
              <mc:Fallback>
                <p:oleObj name="Формула" r:id="rId5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88938"/>
                        <a:ext cx="3522662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89638"/>
              </p:ext>
            </p:extLst>
          </p:nvPr>
        </p:nvGraphicFramePr>
        <p:xfrm>
          <a:off x="627647" y="5095923"/>
          <a:ext cx="336550" cy="403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61" name="Формула" r:id="rId7" imgW="190440" imgH="228600" progId="Equation.3">
                  <p:embed/>
                </p:oleObj>
              </mc:Choice>
              <mc:Fallback>
                <p:oleObj name="Формула" r:id="rId7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7647" y="5095923"/>
                        <a:ext cx="336550" cy="403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4244" y="5107955"/>
            <a:ext cx="452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- </a:t>
            </a:r>
            <a:r>
              <a:rPr lang="ru-RU" dirty="0" smtClean="0"/>
              <a:t>Центр масс кластера </a:t>
            </a:r>
            <a:r>
              <a:rPr lang="en-US" dirty="0" smtClean="0"/>
              <a:t>k</a:t>
            </a:r>
          </a:p>
          <a:p>
            <a:r>
              <a:rPr lang="en-US" dirty="0" err="1" smtClean="0"/>
              <a:t>N</a:t>
            </a:r>
            <a:r>
              <a:rPr lang="en-US" sz="1200" dirty="0" err="1" smtClean="0"/>
              <a:t>k</a:t>
            </a:r>
            <a:r>
              <a:rPr lang="en-US" dirty="0" smtClean="0"/>
              <a:t>   -</a:t>
            </a:r>
            <a:r>
              <a:rPr lang="ru-RU" dirty="0" smtClean="0"/>
              <a:t> Размер</a:t>
            </a:r>
            <a:r>
              <a:rPr lang="en-US" dirty="0" smtClean="0"/>
              <a:t> </a:t>
            </a:r>
            <a:r>
              <a:rPr lang="ru-RU" dirty="0" smtClean="0"/>
              <a:t>кластера </a:t>
            </a:r>
            <a:r>
              <a:rPr lang="en-US" dirty="0" smtClean="0"/>
              <a:t>k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27100" y="762000"/>
            <a:ext cx="490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средних </a:t>
            </a:r>
            <a:r>
              <a:rPr lang="ru-RU" b="1" dirty="0" err="1" smtClean="0"/>
              <a:t>внутрикластерных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27100" y="2007950"/>
            <a:ext cx="378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</a:t>
            </a:r>
            <a:r>
              <a:rPr lang="ru-RU" b="1" dirty="0" err="1" smtClean="0"/>
              <a:t>межкластерных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2720" y="3665003"/>
            <a:ext cx="291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Обобщенный функционал:</a:t>
            </a:r>
            <a:endParaRPr lang="ru-RU" b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578992"/>
              </p:ext>
            </p:extLst>
          </p:nvPr>
        </p:nvGraphicFramePr>
        <p:xfrm>
          <a:off x="802720" y="4087278"/>
          <a:ext cx="2135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62" name="Формула" r:id="rId9" imgW="977760" imgH="431640" progId="Equation.3">
                  <p:embed/>
                </p:oleObj>
              </mc:Choice>
              <mc:Fallback>
                <p:oleObj name="Формула" r:id="rId9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20" y="4087278"/>
                        <a:ext cx="2135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87716" y="686146"/>
            <a:ext cx="5901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В задачах кластеризации текстов качество кластеризации можем косвенно оценить по наиболее частотным терминам, встречающимся в </a:t>
            </a:r>
            <a:r>
              <a:rPr lang="ru-RU" sz="2000" dirty="0"/>
              <a:t>классе («Облако тэгов</a:t>
            </a:r>
            <a:r>
              <a:rPr lang="ru-RU" sz="2000" dirty="0" smtClean="0"/>
              <a:t>»). Т.е. мы могли бы дать название каждому кластеру исходя из наиболее частотных терминов :</a:t>
            </a:r>
            <a:endParaRPr lang="ru-RU" sz="2000" dirty="0"/>
          </a:p>
        </p:txBody>
      </p:sp>
      <p:pic>
        <p:nvPicPr>
          <p:cNvPr id="18" name="Рисунок 17"/>
          <p:cNvPicPr/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182853" y="2630109"/>
            <a:ext cx="3813114" cy="38131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918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68610"/>
              </p:ext>
            </p:extLst>
          </p:nvPr>
        </p:nvGraphicFramePr>
        <p:xfrm>
          <a:off x="945850" y="1047450"/>
          <a:ext cx="43529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8" name="Формула" r:id="rId3" imgW="1993680" imgH="457200" progId="Equation.3">
                  <p:embed/>
                </p:oleObj>
              </mc:Choice>
              <mc:Fallback>
                <p:oleObj name="Формула" r:id="rId3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850" y="1047450"/>
                        <a:ext cx="43529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686990"/>
              </p:ext>
            </p:extLst>
          </p:nvPr>
        </p:nvGraphicFramePr>
        <p:xfrm>
          <a:off x="900113" y="2288938"/>
          <a:ext cx="352266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9" name="Формула" r:id="rId5" imgW="1612800" imgH="457200" progId="Equation.3">
                  <p:embed/>
                </p:oleObj>
              </mc:Choice>
              <mc:Fallback>
                <p:oleObj name="Формула" r:id="rId5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88938"/>
                        <a:ext cx="3522662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89638"/>
              </p:ext>
            </p:extLst>
          </p:nvPr>
        </p:nvGraphicFramePr>
        <p:xfrm>
          <a:off x="627647" y="5095923"/>
          <a:ext cx="336550" cy="403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0" name="Формула" r:id="rId7" imgW="190440" imgH="228600" progId="Equation.3">
                  <p:embed/>
                </p:oleObj>
              </mc:Choice>
              <mc:Fallback>
                <p:oleObj name="Формула" r:id="rId7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7647" y="5095923"/>
                        <a:ext cx="336550" cy="403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4244" y="5107955"/>
            <a:ext cx="452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- </a:t>
            </a:r>
            <a:r>
              <a:rPr lang="ru-RU" dirty="0" smtClean="0"/>
              <a:t>Центр масс кластера </a:t>
            </a:r>
            <a:r>
              <a:rPr lang="en-US" dirty="0" smtClean="0"/>
              <a:t>k</a:t>
            </a:r>
          </a:p>
          <a:p>
            <a:r>
              <a:rPr lang="en-US" dirty="0" err="1" smtClean="0"/>
              <a:t>N</a:t>
            </a:r>
            <a:r>
              <a:rPr lang="en-US" sz="1200" dirty="0" err="1" smtClean="0"/>
              <a:t>k</a:t>
            </a:r>
            <a:r>
              <a:rPr lang="en-US" dirty="0" smtClean="0"/>
              <a:t>   -</a:t>
            </a:r>
            <a:r>
              <a:rPr lang="ru-RU" dirty="0" smtClean="0"/>
              <a:t> Размер</a:t>
            </a:r>
            <a:r>
              <a:rPr lang="en-US" dirty="0" smtClean="0"/>
              <a:t> </a:t>
            </a:r>
            <a:r>
              <a:rPr lang="ru-RU" dirty="0" smtClean="0"/>
              <a:t>кластера </a:t>
            </a:r>
            <a:r>
              <a:rPr lang="en-US" dirty="0" smtClean="0"/>
              <a:t>k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27100" y="762000"/>
            <a:ext cx="490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средних </a:t>
            </a:r>
            <a:r>
              <a:rPr lang="ru-RU" b="1" dirty="0" err="1" smtClean="0"/>
              <a:t>внутрикластерных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27100" y="2007950"/>
            <a:ext cx="378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</a:t>
            </a:r>
            <a:r>
              <a:rPr lang="ru-RU" b="1" dirty="0" err="1" smtClean="0"/>
              <a:t>межкластерных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2720" y="3665003"/>
            <a:ext cx="291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Обобщенный функционал:</a:t>
            </a:r>
            <a:endParaRPr lang="ru-RU" b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578992"/>
              </p:ext>
            </p:extLst>
          </p:nvPr>
        </p:nvGraphicFramePr>
        <p:xfrm>
          <a:off x="802720" y="4087278"/>
          <a:ext cx="2135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1" name="Формула" r:id="rId9" imgW="977760" imgH="431640" progId="Equation.3">
                  <p:embed/>
                </p:oleObj>
              </mc:Choice>
              <mc:Fallback>
                <p:oleObj name="Формула" r:id="rId9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20" y="4087278"/>
                        <a:ext cx="2135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0503" y="1138343"/>
            <a:ext cx="5408988" cy="508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86167" y="777638"/>
            <a:ext cx="237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Коэффициент силуэта</a:t>
            </a:r>
            <a:endParaRPr lang="ru-RU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905299" y="777638"/>
            <a:ext cx="58497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Для каждого объекта рассчитываются значения </a:t>
            </a:r>
            <a:r>
              <a:rPr lang="en-US" sz="2000" dirty="0" err="1" smtClean="0"/>
              <a:t>s</a:t>
            </a:r>
            <a:r>
              <a:rPr lang="en-US" sz="1400" dirty="0" err="1" smtClean="0"/>
              <a:t>i</a:t>
            </a:r>
            <a:r>
              <a:rPr lang="ru-RU" sz="1400" dirty="0" smtClean="0"/>
              <a:t>.</a:t>
            </a:r>
          </a:p>
          <a:p>
            <a:pPr algn="just"/>
            <a:r>
              <a:rPr lang="en-US" sz="2000" dirty="0" err="1"/>
              <a:t>s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2000" dirty="0" smtClean="0"/>
              <a:t>→ 1 – </a:t>
            </a:r>
            <a:r>
              <a:rPr lang="ru-RU" sz="2000" dirty="0" smtClean="0"/>
              <a:t>высокая уверенность в принадлежности объекта кластеру</a:t>
            </a:r>
          </a:p>
          <a:p>
            <a:pPr algn="just"/>
            <a:r>
              <a:rPr lang="en-US" sz="2000" dirty="0" err="1"/>
              <a:t>s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2000" dirty="0"/>
              <a:t>→ </a:t>
            </a:r>
            <a:r>
              <a:rPr lang="ru-RU" sz="2000" dirty="0" smtClean="0"/>
              <a:t>-</a:t>
            </a:r>
            <a:r>
              <a:rPr lang="en-US" sz="2000" dirty="0" smtClean="0"/>
              <a:t>1 </a:t>
            </a:r>
            <a:r>
              <a:rPr lang="en-US" sz="2000" dirty="0"/>
              <a:t>– </a:t>
            </a:r>
            <a:r>
              <a:rPr lang="ru-RU" sz="2000" dirty="0" smtClean="0"/>
              <a:t>объект больше подходит другому кластеру.</a:t>
            </a:r>
          </a:p>
          <a:p>
            <a:pPr algn="just"/>
            <a:r>
              <a:rPr lang="ru-RU" sz="2000" dirty="0" smtClean="0"/>
              <a:t>Среднее </a:t>
            </a:r>
            <a:r>
              <a:rPr lang="en-US" sz="2000" dirty="0" err="1"/>
              <a:t>s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ru-RU" sz="2000" dirty="0" smtClean="0"/>
              <a:t>характеризует кластеризацию в целом. 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Графическое отображение:</a:t>
            </a:r>
            <a:endParaRPr lang="ru-RU" sz="2000" dirty="0"/>
          </a:p>
          <a:p>
            <a:pPr algn="just"/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66140" y="1251825"/>
                <a:ext cx="1621598" cy="5750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40" y="1251825"/>
                <a:ext cx="1621598" cy="57509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Прямоугольник 20"/>
              <p:cNvSpPr/>
              <p:nvPr/>
            </p:nvSpPr>
            <p:spPr>
              <a:xfrm>
                <a:off x="722703" y="2901765"/>
                <a:ext cx="2825261" cy="9283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03" y="2901765"/>
                <a:ext cx="2825261" cy="9283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Прямоугольник 21"/>
              <p:cNvSpPr/>
              <p:nvPr/>
            </p:nvSpPr>
            <p:spPr>
              <a:xfrm>
                <a:off x="722703" y="5023128"/>
                <a:ext cx="2546466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func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03" y="5023128"/>
                <a:ext cx="2546466" cy="95410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22703" y="2104220"/>
            <a:ext cx="4121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Среднее расстояние между </a:t>
            </a:r>
            <a:r>
              <a:rPr lang="en-US" dirty="0" err="1" smtClean="0"/>
              <a:t>i</a:t>
            </a:r>
            <a:r>
              <a:rPr lang="en-US" dirty="0" smtClean="0"/>
              <a:t>-</a:t>
            </a:r>
            <a:r>
              <a:rPr lang="ru-RU" dirty="0" smtClean="0"/>
              <a:t>м и остальными объектами кластера - </a:t>
            </a:r>
            <a:r>
              <a:rPr lang="en-US" b="1" dirty="0" smtClean="0"/>
              <a:t>cohesion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22703" y="4266801"/>
            <a:ext cx="4407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Минимальное расстояние </a:t>
            </a:r>
            <a:r>
              <a:rPr lang="ru-RU" dirty="0"/>
              <a:t>между </a:t>
            </a:r>
            <a:r>
              <a:rPr lang="en-US" dirty="0" err="1"/>
              <a:t>i</a:t>
            </a:r>
            <a:r>
              <a:rPr lang="en-US" dirty="0"/>
              <a:t>-</a:t>
            </a:r>
            <a:r>
              <a:rPr lang="ru-RU" dirty="0"/>
              <a:t>м и остальными объектами </a:t>
            </a:r>
            <a:r>
              <a:rPr lang="ru-RU" dirty="0" smtClean="0"/>
              <a:t>других кластеров</a:t>
            </a:r>
            <a:r>
              <a:rPr lang="en-US" dirty="0" smtClean="0"/>
              <a:t> – </a:t>
            </a:r>
          </a:p>
          <a:p>
            <a:r>
              <a:rPr lang="en-US" b="1" dirty="0" smtClean="0"/>
              <a:t>separation</a:t>
            </a:r>
            <a:endParaRPr lang="ru-RU" b="1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387" y="2971479"/>
            <a:ext cx="44577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4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914400"/>
            <a:ext cx="8991600" cy="50292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56517" y="6079364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hlinkClick r:id="rId3"/>
              </a:rPr>
              <a:t>https://</a:t>
            </a:r>
            <a:r>
              <a:rPr lang="ru-RU" sz="1200" dirty="0" smtClean="0">
                <a:hlinkClick r:id="rId3"/>
              </a:rPr>
              <a:t>scikit-learn.org/stable/auto_examples/cluster/plot_kmeans_silhouette_analysis.html</a:t>
            </a:r>
            <a:r>
              <a:rPr lang="en-US" sz="1200" dirty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8561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881062"/>
            <a:ext cx="90106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8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876300"/>
            <a:ext cx="90582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2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33450"/>
            <a:ext cx="91440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7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947737"/>
            <a:ext cx="9105900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29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69156" y="1143000"/>
            <a:ext cx="462684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Иерархические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Агломеративная</a:t>
            </a:r>
            <a:r>
              <a:rPr lang="ru-RU" sz="2400" dirty="0" smtClean="0"/>
              <a:t> </a:t>
            </a:r>
            <a:r>
              <a:rPr lang="ru-RU" sz="2400" dirty="0"/>
              <a:t>кластеризация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Дивизимная</a:t>
            </a:r>
            <a:r>
              <a:rPr lang="ru-RU" sz="2400" dirty="0" smtClean="0"/>
              <a:t> кластеризация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Статистические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ЕМ-алгоритмы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К-средних (</a:t>
            </a:r>
            <a:r>
              <a:rPr lang="en-US" sz="2400" dirty="0" smtClean="0"/>
              <a:t>k-means</a:t>
            </a:r>
            <a:r>
              <a:rPr lang="ru-RU" sz="2400" dirty="0" smtClean="0"/>
              <a:t>)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Алгоритм </a:t>
            </a:r>
            <a:r>
              <a:rPr lang="en-US" sz="2400" dirty="0" smtClean="0"/>
              <a:t>FOREL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Сети </a:t>
            </a:r>
            <a:r>
              <a:rPr lang="ru-RU" sz="2400" dirty="0" err="1" smtClean="0"/>
              <a:t>Кохонена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2500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1200" y="847636"/>
            <a:ext cx="10934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Среди алгоритмов иерархической кластеризации различаются два основных </a:t>
            </a:r>
            <a:r>
              <a:rPr lang="ru-RU" dirty="0" smtClean="0"/>
              <a:t>типа</a:t>
            </a:r>
            <a:r>
              <a:rPr lang="ru-RU" dirty="0"/>
              <a:t>. </a:t>
            </a:r>
            <a:r>
              <a:rPr lang="ru-RU" dirty="0" err="1"/>
              <a:t>Дивизимные</a:t>
            </a:r>
            <a:r>
              <a:rPr lang="ru-RU" dirty="0"/>
              <a:t> или нисходящие алгоритмы разбивают выборку на всё более и более мелкие кластеры. Более распространены </a:t>
            </a:r>
            <a:r>
              <a:rPr lang="ru-RU" dirty="0" err="1" smtClean="0"/>
              <a:t>агломеративные</a:t>
            </a:r>
            <a:r>
              <a:rPr lang="ru-RU" dirty="0" smtClean="0"/>
              <a:t> </a:t>
            </a:r>
            <a:r>
              <a:rPr lang="ru-RU" dirty="0"/>
              <a:t>или восходящие </a:t>
            </a:r>
            <a:r>
              <a:rPr lang="ru-RU" dirty="0" smtClean="0"/>
              <a:t>алгоритмы</a:t>
            </a:r>
            <a:r>
              <a:rPr lang="ru-RU" dirty="0"/>
              <a:t>, в которых объекты объединяются во всё более и более крупные кластеры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Сначала каждый объект считается отдельным кластером. Для одноэлементных кластеров естественным образом определяется функция расстояния </a:t>
                </a:r>
              </a:p>
              <a:p>
                <a:endParaRPr lang="ru-RU" dirty="0"/>
              </a:p>
              <a:p>
                <a:r>
                  <a:rPr lang="ru-RU" dirty="0"/>
                  <a:t>Затем запускается процесс слияний. На каждой итерации вместо пары самых близких кластеров U и V образуется новый кластер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W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  <a:ea typeface="Cambria Math"/>
                      </a:rPr>
                      <m:t>U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  <a:blipFill rotWithShape="1">
                <a:blip r:embed="rId3"/>
                <a:stretch>
                  <a:fillRect l="-502" t="-2058" b="-5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03692"/>
              </p:ext>
            </p:extLst>
          </p:nvPr>
        </p:nvGraphicFramePr>
        <p:xfrm>
          <a:off x="5169996" y="2379365"/>
          <a:ext cx="862504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3" name="Формула" r:id="rId4" imgW="583920" imgH="241200" progId="Equation.3">
                  <p:embed/>
                </p:oleObj>
              </mc:Choice>
              <mc:Fallback>
                <p:oleObj name="Формула" r:id="rId4" imgW="583920" imgH="24120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9996" y="2379365"/>
                        <a:ext cx="862504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Расстояние от нового кластера W до любого другого кластера S вычисляется по расстояниям R(U</a:t>
                </a:r>
                <a:r>
                  <a:rPr lang="ru-RU" dirty="0"/>
                  <a:t>, V ), R(U, S) и R(V, S</a:t>
                </a:r>
                <a:r>
                  <a:rPr lang="ru-RU" dirty="0" smtClean="0"/>
                  <a:t>):</a:t>
                </a:r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504" t="-3046" r="-8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𝑢</m:t>
                        </m:r>
                      </m:sub>
                    </m:sSub>
                    <m:r>
                      <a:rPr lang="ru-RU" b="0" i="0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ru-RU" dirty="0" smtClean="0"/>
                  <a:t> числовые параметры</a:t>
                </a:r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440" t="-8197" r="-8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749300" y="5127536"/>
            <a:ext cx="10934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 универсальная формула обобщает </a:t>
            </a:r>
            <a:r>
              <a:rPr lang="ru-RU" dirty="0" smtClean="0"/>
              <a:t>практически </a:t>
            </a:r>
            <a:r>
              <a:rPr lang="ru-RU" dirty="0"/>
              <a:t>все разумные способы определить расстояние между кластерами. Она была предложена </a:t>
            </a:r>
            <a:r>
              <a:rPr lang="ru-RU" dirty="0" err="1"/>
              <a:t>Лансом</a:t>
            </a:r>
            <a:r>
              <a:rPr lang="ru-RU" dirty="0"/>
              <a:t> и Уильямсом в 1967 </a:t>
            </a:r>
            <a:r>
              <a:rPr lang="ru-RU" dirty="0" smtClean="0"/>
              <a:t>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983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8800" y="961936"/>
            <a:ext cx="1096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практике используются следующие способы вычисления расстояний R(W, S) между кластерами W и S. Для каждого из них доказано соответствие формуле </a:t>
            </a:r>
            <a:r>
              <a:rPr lang="ru-RU" dirty="0" err="1"/>
              <a:t>Ланса</a:t>
            </a:r>
            <a:r>
              <a:rPr lang="ru-RU" dirty="0"/>
              <a:t>-Вильямса при определённых сочетаниях </a:t>
            </a:r>
            <a:r>
              <a:rPr lang="ru-RU" dirty="0" smtClean="0"/>
              <a:t>параметров: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б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д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ц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У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  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11199" y="1620967"/>
            <a:ext cx="453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ближнего соседа (</a:t>
            </a:r>
            <a:r>
              <a:rPr lang="en-US" dirty="0" smtClean="0"/>
              <a:t>single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85478" y="2603500"/>
            <a:ext cx="4818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дальнего соседа (</a:t>
            </a:r>
            <a:r>
              <a:rPr lang="en-US" dirty="0" smtClean="0"/>
              <a:t>complete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85477" y="3646418"/>
            <a:ext cx="2460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до центра: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785477" y="4786544"/>
            <a:ext cx="339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Уорда (</a:t>
            </a:r>
            <a:r>
              <a:rPr lang="ru-RU" dirty="0" err="1" smtClean="0"/>
              <a:t>Варда</a:t>
            </a:r>
            <a:r>
              <a:rPr lang="ru-RU" dirty="0" smtClean="0"/>
              <a:t>, </a:t>
            </a:r>
            <a:r>
              <a:rPr lang="en-US" dirty="0" smtClean="0"/>
              <a:t>Ward</a:t>
            </a:r>
            <a:r>
              <a:rPr lang="ru-RU" dirty="0" smtClean="0"/>
              <a:t>):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11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2" y="1703388"/>
            <a:ext cx="951547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14899"/>
            <a:ext cx="396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ближнего соседа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46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06735"/>
            <a:ext cx="3889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дальнего соседа</a:t>
            </a:r>
            <a:endParaRPr lang="ru-RU" sz="24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86" y="1669597"/>
            <a:ext cx="94869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54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72237" y="706734"/>
            <a:ext cx="2505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Уорда</a:t>
            </a:r>
            <a:endParaRPr lang="ru-RU" sz="2400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13" y="1768475"/>
            <a:ext cx="94488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3688" y="12316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Основные свойства иерархической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b="1" dirty="0" smtClean="0"/>
                  <a:t>Монотонность:</a:t>
                </a:r>
                <a:r>
                  <a:rPr lang="ru-RU" sz="2000" dirty="0" smtClean="0"/>
                  <a:t> </a:t>
                </a:r>
                <a:r>
                  <a:rPr lang="ru-RU" sz="2000" dirty="0" err="1"/>
                  <a:t>дендрограмма</a:t>
                </a:r>
                <a:r>
                  <a:rPr lang="ru-RU" sz="2000" dirty="0"/>
                  <a:t> не имеет самопересечений, при каждом слиянии расстояние между объединяемыми кластерами увеличивается: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…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−не монотонна,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б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д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У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 −монотонны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:endParaRPr lang="ru-RU" sz="2000" dirty="0" smtClean="0"/>
              </a:p>
              <a:p>
                <a:r>
                  <a:rPr lang="ru-RU" sz="2000" b="1" dirty="0" smtClean="0"/>
                  <a:t>Сжимаемость и </a:t>
                </a:r>
                <a:r>
                  <a:rPr lang="ru-RU" sz="2000" b="1" dirty="0" err="1" smtClean="0"/>
                  <a:t>растягиваемость</a:t>
                </a:r>
                <a:r>
                  <a:rPr lang="ru-RU" sz="2000" b="1" dirty="0" smtClean="0"/>
                  <a:t>:</a:t>
                </a:r>
                <a:endParaRPr lang="en-US" sz="2000" b="1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b="0" i="1" dirty="0" smtClean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– </a:t>
                </a:r>
                <a:r>
                  <a:rPr lang="ru-RU" sz="2000" dirty="0" smtClean="0"/>
                  <a:t>сжимающее расстояние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– </a:t>
                </a:r>
                <a:r>
                  <a:rPr lang="ru-RU" sz="2000" dirty="0" smtClean="0"/>
                  <a:t>растягивающее расстояние</a:t>
                </a:r>
              </a:p>
              <a:p>
                <a:r>
                  <a:rPr lang="ru-RU" sz="2000" dirty="0" smtClean="0"/>
                  <a:t>Свойство растяжения желательно, так как оно способствует более четкому отделению кластеров</a:t>
                </a:r>
                <a:endParaRPr lang="en-US" sz="2000" dirty="0"/>
              </a:p>
              <a:p>
                <a:endParaRPr lang="ru-RU" sz="2000" b="1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б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−</m:t>
                    </m:r>
                    <m:r>
                      <a:rPr lang="ru-RU" sz="2000" b="0" i="1" dirty="0" smtClean="0">
                        <a:latin typeface="Cambria Math"/>
                      </a:rPr>
                      <m:t>сильно сжимающее</m:t>
                    </m:r>
                    <m:r>
                      <a:rPr lang="ru-RU" sz="2000" i="1" dirty="0">
                        <a:latin typeface="Cambria Math"/>
                      </a:rPr>
                      <m:t>,</m:t>
                    </m:r>
                    <m:r>
                      <a:rPr lang="ru-RU" sz="2000" b="0" i="1" dirty="0" smtClean="0">
                        <a:latin typeface="Cambria Math"/>
                      </a:rPr>
                      <m:t> </m:t>
                    </m:r>
                    <m:r>
                      <a:rPr lang="ru-RU" sz="2000" i="1" dirty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д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У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 −</m:t>
                    </m:r>
                    <m:r>
                      <a:rPr lang="ru-RU" sz="2000" b="0" i="1" dirty="0" smtClean="0">
                        <a:latin typeface="Cambria Math"/>
                      </a:rPr>
                      <m:t>растягивающие</m:t>
                    </m:r>
                    <m:r>
                      <a:rPr lang="ru-RU" sz="2000" b="0" i="0" dirty="0" smtClean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latin typeface="Cambria Math"/>
                          </a:rPr>
                          <m:t>    </m:t>
                        </m:r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−сохраняет метрику пространства</m:t>
                    </m:r>
                  </m:oMath>
                </a14:m>
                <a:endParaRPr lang="ru-RU" sz="2000" dirty="0"/>
              </a:p>
              <a:p>
                <a:endParaRPr lang="ru-RU" sz="2000" b="1" dirty="0"/>
              </a:p>
              <a:p>
                <a:endParaRPr lang="ru-RU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  <a:blipFill rotWithShape="1">
                <a:blip r:embed="rId2"/>
                <a:stretch>
                  <a:fillRect l="-562" t="-6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4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Выводы и рекомендации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93700" y="718083"/>
            <a:ext cx="1140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Рекомендуется пользоваться расстоянием Уорда.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Обычно строят несколько вариантов и выбирают лучший визуально по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Определять число кластеров рекомендуется по максимальной высоте участка </a:t>
            </a:r>
            <a:r>
              <a:rPr lang="en-US" sz="2000" dirty="0" smtClean="0"/>
              <a:t>|R</a:t>
            </a:r>
            <a:r>
              <a:rPr lang="en-US" sz="1400" dirty="0" smtClean="0"/>
              <a:t>t+1</a:t>
            </a:r>
            <a:r>
              <a:rPr lang="en-US" sz="2000" dirty="0" smtClean="0"/>
              <a:t> - </a:t>
            </a:r>
            <a:r>
              <a:rPr lang="en-US" sz="2000" dirty="0" err="1" smtClean="0"/>
              <a:t>R</a:t>
            </a:r>
            <a:r>
              <a:rPr lang="en-US" sz="1400" dirty="0" err="1" smtClean="0"/>
              <a:t>t</a:t>
            </a:r>
            <a:r>
              <a:rPr lang="en-US" sz="2000" dirty="0" smtClean="0"/>
              <a:t>|</a:t>
            </a:r>
            <a:r>
              <a:rPr lang="ru-RU" sz="2000" dirty="0" smtClean="0"/>
              <a:t> на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49" y="2298700"/>
            <a:ext cx="7527919" cy="329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4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26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алгоритм. Предпосылки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0670" y="708336"/>
            <a:ext cx="827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Гипотеза о вероятностной природе данных:</a:t>
            </a:r>
          </a:p>
          <a:p>
            <a:r>
              <a:rPr lang="ru-RU" dirty="0" smtClean="0"/>
              <a:t>Обучающая выборка Х случайна и независима, состоит из смеси распределений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–</a:t>
                </a:r>
                <a:r>
                  <a:rPr lang="ru-RU" dirty="0" smtClean="0"/>
                  <a:t> функция плотности распределения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, </a:t>
                </a:r>
                <a:endParaRPr lang="ru-RU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dirty="0" smtClean="0"/>
                  <a:t> - априорная вероятность появления объектов из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  <a:blipFill rotWithShape="0">
                <a:blip r:embed="rId4"/>
                <a:stretch>
                  <a:fillRect t="-3540" b="-106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/>
                  <a:t>Гипотеза о пространстве объектов  и форме кластеров:</a:t>
                </a:r>
              </a:p>
              <a:p>
                <a:r>
                  <a:rPr lang="ru-RU" dirty="0" smtClean="0"/>
                  <a:t>Кластеры </a:t>
                </a:r>
                <a:r>
                  <a:rPr lang="en-US" dirty="0" smtClean="0"/>
                  <a:t>n-</a:t>
                </a:r>
                <a:r>
                  <a:rPr lang="ru-RU" dirty="0" smtClean="0"/>
                  <a:t>мерные, </a:t>
                </a:r>
                <a:r>
                  <a:rPr lang="ru-RU" dirty="0" err="1" smtClean="0"/>
                  <a:t>гауссовские</a:t>
                </a:r>
                <a:endParaRPr lang="ru-RU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dirty="0"/>
                          <m:t>(2</m:t>
                        </m:r>
                        <m:r>
                          <m:rPr>
                            <m:nor/>
                          </m:rPr>
                          <a:rPr lang="el-GR" dirty="0" smtClean="0">
                            <a:latin typeface="Cambria Math"/>
                            <a:ea typeface="Cambria Math"/>
                          </a:rPr>
                          <m:t>π</m:t>
                        </m:r>
                        <m:r>
                          <a:rPr lang="ru-RU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\2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/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∙∙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𝑦𝑛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/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</a:rPr>
                      <m:t>exp</m:t>
                    </m:r>
                    <m:r>
                      <a:rPr lang="en-US" b="0" i="1" dirty="0" smtClean="0">
                        <a:latin typeface="Cambria Math"/>
                      </a:rPr>
                      <m:t>⁡(−1\2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))</m:t>
                        </m:r>
                      </m:e>
                      <m:sub/>
                      <m:sup/>
                    </m:sSub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blipFill rotWithShape="1">
                <a:blip r:embed="rId5"/>
                <a:stretch>
                  <a:fillRect l="-962" t="-3086" r="-107" b="-7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ru-RU" b="0" i="1" smtClean="0">
                          <a:latin typeface="Cambria Math"/>
                        </a:rPr>
                        <m:t>центр кластера 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  <m:brk m:alnAt="9"/>
                            </m:rPr>
                            <a:rPr lang="el-GR" i="1"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𝑑𝑖𝑎𝑔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/>
                        </a:rPr>
                        <m:t>,</m:t>
                      </m:r>
                      <m:r>
                        <m:rPr>
                          <m:nor/>
                        </m:rPr>
                        <a:rPr lang="en-US" dirty="0"/>
                        <m:t>…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𝑦𝑛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b="0" i="0" smtClean="0">
                          <a:latin typeface="Cambria Math"/>
                        </a:rPr>
                        <m:t>−</m:t>
                      </m:r>
                      <m:r>
                        <a:rPr lang="ru-RU" b="0" i="0" smtClean="0">
                          <a:latin typeface="Cambria Math"/>
                        </a:rPr>
                        <m:t>диагональная матрица ковариаций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 dirty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</m:e>
                          </m:d>
                          <m:r>
                            <a:rPr lang="ru-RU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ru-RU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i="1" dirty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i="1" dirty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  <m:sub/>
                        <m:sup/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301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27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65" t="30729" r="1513" b="24306"/>
          <a:stretch/>
        </p:blipFill>
        <p:spPr bwMode="auto">
          <a:xfrm>
            <a:off x="522760" y="983049"/>
            <a:ext cx="7119600" cy="450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61" y="3629926"/>
            <a:ext cx="504310" cy="2571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61" y="4208683"/>
            <a:ext cx="1343025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29575" y="1162083"/>
            <a:ext cx="4549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 </a:t>
            </a:r>
            <a:r>
              <a:rPr lang="en-US" b="1" dirty="0" smtClean="0"/>
              <a:t>E-</a:t>
            </a:r>
            <a:r>
              <a:rPr lang="ru-RU" b="1" dirty="0" smtClean="0"/>
              <a:t>шаге </a:t>
            </a:r>
            <a:r>
              <a:rPr lang="ru-RU" dirty="0" smtClean="0"/>
              <a:t>по формуле Байеса </a:t>
            </a:r>
            <a:r>
              <a:rPr lang="ru-RU" dirty="0" err="1" smtClean="0"/>
              <a:t>расчитываются</a:t>
            </a:r>
            <a:r>
              <a:rPr lang="ru-RU" dirty="0" smtClean="0"/>
              <a:t> «скрытые переменные»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iy</a:t>
            </a:r>
            <a:r>
              <a:rPr lang="en-US" baseline="-25000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апостериорная вероятность того, что </a:t>
            </a:r>
            <a:r>
              <a:rPr lang="en-US" dirty="0" err="1" smtClean="0"/>
              <a:t>i</a:t>
            </a:r>
            <a:r>
              <a:rPr lang="en-US" dirty="0" smtClean="0"/>
              <a:t>-</a:t>
            </a:r>
            <a:r>
              <a:rPr lang="ru-RU" dirty="0" smtClean="0"/>
              <a:t>й объект принадлежит кластеру </a:t>
            </a:r>
            <a:r>
              <a:rPr lang="en-US" dirty="0" smtClean="0"/>
              <a:t>y</a:t>
            </a:r>
            <a:endParaRPr lang="ru-RU" dirty="0" smtClean="0"/>
          </a:p>
          <a:p>
            <a:endParaRPr lang="ru-RU" baseline="-25000" dirty="0"/>
          </a:p>
          <a:p>
            <a:r>
              <a:rPr lang="ru-RU" b="1" dirty="0"/>
              <a:t>На </a:t>
            </a:r>
            <a:r>
              <a:rPr lang="ru-RU" b="1" dirty="0" smtClean="0"/>
              <a:t>М-шаге </a:t>
            </a:r>
            <a:r>
              <a:rPr lang="ru-RU" dirty="0" smtClean="0"/>
              <a:t>уточняются параметры каждого кластера используя скрытые переменные </a:t>
            </a:r>
            <a:r>
              <a:rPr lang="en-US" dirty="0" err="1"/>
              <a:t>g</a:t>
            </a:r>
            <a:r>
              <a:rPr lang="en-US" baseline="-25000" dirty="0" err="1"/>
              <a:t>iy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3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28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772528"/>
            <a:ext cx="7650163" cy="490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9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к-средних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Упрощенный аналог ЕМ-алгоритма: </a:t>
                </a:r>
              </a:p>
              <a:p>
                <a:r>
                  <a:rPr lang="ru-RU" sz="2000" dirty="0" smtClean="0"/>
                  <a:t>Жесткая кластеризация вместо мягкой </a:t>
                </a:r>
              </a:p>
              <a:p>
                <a:endParaRPr lang="ru-RU" sz="2000" dirty="0"/>
              </a:p>
              <a:p>
                <a:r>
                  <a:rPr lang="ru-RU" sz="2000" dirty="0" smtClean="0"/>
                  <a:t>1. Начальное приближение центроидов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000" b="0" i="0" smtClean="0">
                        <a:latin typeface="Cambria Math"/>
                      </a:rPr>
                      <m:t>,</m:t>
                    </m:r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r>
                      <a:rPr lang="ru-RU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y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endParaRPr lang="en-US" sz="2000" b="0" dirty="0" smtClean="0">
                  <a:ea typeface="Cambria Math"/>
                </a:endParaRPr>
              </a:p>
              <a:p>
                <a:r>
                  <a:rPr lang="ru-RU" sz="2000" b="1" dirty="0" smtClean="0"/>
                  <a:t>2. Повторять: </a:t>
                </a:r>
              </a:p>
              <a:p>
                <a:pPr marL="342900" indent="-342900">
                  <a:buAutoNum type="arabicPeriod" startAt="3"/>
                </a:pPr>
                <a:r>
                  <a:rPr lang="ru-RU" sz="2000" dirty="0" smtClean="0"/>
                  <a:t>Аналог Е-шага: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отнести каждый </a:t>
                </a:r>
                <a:r>
                  <a:rPr lang="en-US" sz="2000" dirty="0" smtClean="0"/>
                  <a:t>x</a:t>
                </a:r>
                <a:r>
                  <a:rPr lang="en-US" sz="1400" dirty="0" smtClean="0"/>
                  <a:t>i </a:t>
                </a:r>
                <a:r>
                  <a:rPr lang="ru-RU" sz="2000" dirty="0" smtClean="0"/>
                  <a:t>к ближайшему центру</a:t>
                </a:r>
              </a:p>
              <a:p>
                <a:r>
                  <a:rPr lang="ru-RU" sz="2000" b="1" dirty="0" smtClean="0"/>
                  <a:t>    </a:t>
                </a:r>
              </a:p>
              <a:p>
                <a:endParaRPr lang="en-US" sz="2000" dirty="0" smtClean="0"/>
              </a:p>
              <a:p>
                <a:pPr marL="342900" indent="-342900">
                  <a:buAutoNum type="arabicPeriod" startAt="4"/>
                </a:pPr>
                <a:r>
                  <a:rPr lang="ru-RU" sz="2000" dirty="0" smtClean="0"/>
                  <a:t>Аналог М-шага: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вычислить новые положения центров:</a:t>
                </a:r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r>
                  <a:rPr lang="ru-RU" sz="2000" dirty="0" smtClean="0"/>
                  <a:t>5. </a:t>
                </a:r>
                <a:r>
                  <a:rPr lang="ru-RU" sz="2000" b="1" dirty="0" smtClean="0"/>
                  <a:t>Пока</a:t>
                </a:r>
                <a:r>
                  <a:rPr lang="ru-RU" sz="2000" dirty="0" smtClean="0"/>
                  <a:t> </a:t>
                </a:r>
                <a:r>
                  <a:rPr lang="en-US" sz="2000" dirty="0" err="1" smtClean="0"/>
                  <a:t>y</a:t>
                </a:r>
                <a:r>
                  <a:rPr lang="en-US" sz="1400" dirty="0" err="1" smtClean="0"/>
                  <a:t>i</a:t>
                </a:r>
                <a:r>
                  <a:rPr lang="ru-RU" sz="1400" dirty="0" smtClean="0"/>
                  <a:t> </a:t>
                </a:r>
                <a:r>
                  <a:rPr lang="ru-RU" sz="2000" dirty="0" smtClean="0"/>
                  <a:t>не перестанут изменяться</a:t>
                </a:r>
                <a:endParaRPr lang="ru-RU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blipFill rotWithShape="1">
                <a:blip r:embed="rId2"/>
                <a:stretch>
                  <a:fillRect l="-1174" t="-644" b="-1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7" t="64236" r="41730" b="28820"/>
          <a:stretch/>
        </p:blipFill>
        <p:spPr bwMode="auto">
          <a:xfrm>
            <a:off x="1689100" y="3409466"/>
            <a:ext cx="39751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2" t="78299" r="28700" b="10850"/>
          <a:stretch/>
        </p:blipFill>
        <p:spPr bwMode="auto">
          <a:xfrm>
            <a:off x="1689100" y="4570950"/>
            <a:ext cx="56388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2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Недостатки метода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5168" y="687173"/>
            <a:ext cx="112495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</a:t>
            </a:r>
            <a:r>
              <a:rPr lang="ru-RU" dirty="0"/>
              <a:t>гарантируется достижение глобального минимума суммарного квадратичного отклонения </a:t>
            </a:r>
            <a:r>
              <a:rPr lang="ru-RU" i="1" dirty="0"/>
              <a:t>V</a:t>
            </a:r>
            <a:r>
              <a:rPr lang="ru-RU" dirty="0"/>
              <a:t>, а только одного из локальных минимумов</a:t>
            </a:r>
            <a:r>
              <a:rPr lang="ru-RU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</a:t>
            </a:r>
            <a:r>
              <a:rPr lang="ru-RU" dirty="0"/>
              <a:t>зависит от выбора исходных центров кластеров, их оптимальный выбор неизвестен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Рекомендуется повторная прогонка алгоритма </a:t>
            </a:r>
            <a:r>
              <a:rPr lang="ru-RU" dirty="0" smtClean="0"/>
              <a:t>для </a:t>
            </a:r>
            <a:r>
              <a:rPr lang="ru-RU" dirty="0" err="1" smtClean="0"/>
              <a:t>избежания</a:t>
            </a:r>
            <a:r>
              <a:rPr lang="ru-RU" dirty="0" smtClean="0"/>
              <a:t> ситуации «плохой» кластеризации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Число кластеров надо знать </a:t>
            </a:r>
            <a:r>
              <a:rPr lang="ru-RU" dirty="0" smtClean="0"/>
              <a:t>заранее или перебирать в поисках оптимального.</a:t>
            </a:r>
            <a:endParaRPr lang="ru-RU" dirty="0"/>
          </a:p>
        </p:txBody>
      </p:sp>
      <p:pic>
        <p:nvPicPr>
          <p:cNvPr id="66562" name="Picture 2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789853" y="4485579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814465" y="2387128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463629" y="2144781"/>
            <a:ext cx="6912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1		 </a:t>
            </a:r>
            <a:r>
              <a:rPr lang="ru-RU" b="1" dirty="0"/>
              <a:t>Итерация </a:t>
            </a:r>
            <a:r>
              <a:rPr lang="ru-RU" b="1" dirty="0" smtClean="0"/>
              <a:t>2		</a:t>
            </a:r>
            <a:r>
              <a:rPr lang="ru-RU" b="1" dirty="0"/>
              <a:t> Итерация </a:t>
            </a:r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05344" y="4263359"/>
            <a:ext cx="7029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4		 </a:t>
            </a:r>
            <a:r>
              <a:rPr lang="ru-RU" b="1" dirty="0"/>
              <a:t>Итерация 5</a:t>
            </a:r>
            <a:r>
              <a:rPr lang="ru-RU" b="1" dirty="0" smtClean="0"/>
              <a:t>		</a:t>
            </a:r>
            <a:r>
              <a:rPr lang="ru-RU" b="1" dirty="0"/>
              <a:t> Итерация </a:t>
            </a:r>
            <a:r>
              <a:rPr lang="ru-RU" b="1" dirty="0" smtClean="0"/>
              <a:t>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45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31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Семейство алгоритмов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(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ФОРмальный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ЭЛемент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1" y="1371600"/>
            <a:ext cx="108584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Задается параметр </a:t>
            </a:r>
            <a:r>
              <a:rPr lang="en-US" sz="2000" dirty="0" smtClean="0"/>
              <a:t>R – </a:t>
            </a:r>
            <a:r>
              <a:rPr lang="ru-RU" sz="2000" dirty="0" smtClean="0"/>
              <a:t>радиус </a:t>
            </a:r>
            <a:r>
              <a:rPr lang="ru-RU" sz="2000" dirty="0"/>
              <a:t>поиска локальных </a:t>
            </a:r>
            <a:r>
              <a:rPr lang="ru-RU" sz="2000" dirty="0" smtClean="0"/>
              <a:t>сгущений.</a:t>
            </a:r>
          </a:p>
          <a:p>
            <a:r>
              <a:rPr lang="ru-RU" sz="2000" dirty="0" smtClean="0"/>
              <a:t> </a:t>
            </a:r>
          </a:p>
          <a:p>
            <a:pPr algn="just"/>
            <a:r>
              <a:rPr lang="ru-RU" sz="2000" dirty="0"/>
              <a:t>На каждом шаге мы </a:t>
            </a:r>
            <a:endParaRPr lang="ru-RU" sz="2000" dirty="0" smtClean="0"/>
          </a:p>
          <a:p>
            <a:pPr algn="just"/>
            <a:r>
              <a:rPr lang="ru-RU" sz="2000" dirty="0" smtClean="0"/>
              <a:t>1. случайным </a:t>
            </a:r>
            <a:r>
              <a:rPr lang="ru-RU" sz="2000" dirty="0"/>
              <a:t>образом выбираем объект из выборки, </a:t>
            </a:r>
            <a:endParaRPr lang="ru-RU" sz="2000" dirty="0" smtClean="0"/>
          </a:p>
          <a:p>
            <a:pPr algn="just"/>
            <a:r>
              <a:rPr lang="ru-RU" sz="2000" dirty="0" smtClean="0"/>
              <a:t>2. раздуваем </a:t>
            </a:r>
            <a:r>
              <a:rPr lang="ru-RU" sz="2000" dirty="0"/>
              <a:t>вокруг него сферу радиуса R, </a:t>
            </a:r>
            <a:endParaRPr lang="ru-RU" sz="2000" dirty="0" smtClean="0"/>
          </a:p>
          <a:p>
            <a:pPr algn="just"/>
            <a:r>
              <a:rPr lang="ru-RU" sz="2000" dirty="0" smtClean="0"/>
              <a:t>3. внутри </a:t>
            </a:r>
            <a:r>
              <a:rPr lang="ru-RU" sz="2000" dirty="0"/>
              <a:t>этой сферы выбираем центр тяжести и делаем его центром новой сферы. </a:t>
            </a:r>
            <a:endParaRPr lang="ru-RU" sz="2000" dirty="0" smtClean="0"/>
          </a:p>
          <a:p>
            <a:pPr algn="just"/>
            <a:r>
              <a:rPr lang="ru-RU" sz="2000" dirty="0" smtClean="0"/>
              <a:t>Таким образом, </a:t>
            </a:r>
            <a:r>
              <a:rPr lang="ru-RU" sz="2000" dirty="0"/>
              <a:t>мы на каждом шаге двигаем сферу в сторону локального сгущения объектов </a:t>
            </a:r>
            <a:r>
              <a:rPr lang="ru-RU" sz="2000" dirty="0" smtClean="0"/>
              <a:t>выборки</a:t>
            </a:r>
            <a:r>
              <a:rPr lang="ru-RU" sz="2000" dirty="0"/>
              <a:t>, т.е. стараемся захватить как можно больше объектов выборки сферой фиксированного радиуса. </a:t>
            </a:r>
            <a:endParaRPr lang="ru-RU" sz="2000" dirty="0" smtClean="0"/>
          </a:p>
          <a:p>
            <a:pPr algn="just"/>
            <a:r>
              <a:rPr lang="ru-RU" sz="2000" dirty="0" smtClean="0"/>
              <a:t>4. После </a:t>
            </a:r>
            <a:r>
              <a:rPr lang="ru-RU" sz="2000" dirty="0"/>
              <a:t>того как центр сферы стабилизируется, все объекты внутри сферы с этим центром мы помечаем как </a:t>
            </a:r>
            <a:r>
              <a:rPr lang="ru-RU" sz="2000" dirty="0" err="1"/>
              <a:t>кластеризованные</a:t>
            </a:r>
            <a:r>
              <a:rPr lang="ru-RU" sz="2000" dirty="0"/>
              <a:t> и выкидываем их из выборки. Этот процесс мы повторяем до тех пор, пока вся выборка не будет </a:t>
            </a:r>
            <a:r>
              <a:rPr lang="ru-RU" sz="2000" dirty="0" err="1"/>
              <a:t>кластеризована</a:t>
            </a:r>
            <a:r>
              <a:rPr lang="ru-RU" sz="2000" dirty="0"/>
              <a:t>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4201" y="858725"/>
            <a:ext cx="11417968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Алгоритм предложен</a:t>
            </a:r>
            <a:r>
              <a:rPr lang="ru-RU" sz="2000" dirty="0"/>
              <a:t> </a:t>
            </a:r>
            <a:r>
              <a:rPr lang="ru-RU" sz="2000" dirty="0" err="1"/>
              <a:t>Загоруйко</a:t>
            </a:r>
            <a:r>
              <a:rPr lang="ru-RU" sz="2000" dirty="0"/>
              <a:t> Н. Г. и </a:t>
            </a:r>
            <a:r>
              <a:rPr lang="ru-RU" sz="2000" dirty="0" err="1"/>
              <a:t>Ёлкиной</a:t>
            </a:r>
            <a:r>
              <a:rPr lang="ru-RU" sz="2000" dirty="0"/>
              <a:t> В. Н. в 1967 году. </a:t>
            </a:r>
          </a:p>
        </p:txBody>
      </p:sp>
    </p:spTree>
    <p:extLst>
      <p:ext uri="{BB962C8B-B14F-4D97-AF65-F5344CB8AC3E}">
        <p14:creationId xmlns:p14="http://schemas.microsoft.com/office/powerpoint/2010/main" val="40787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32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Визуализация алгоритма семейства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3730" name="Picture 2" descr="Алгоритм Форель: исходное множество объек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926434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Алгоритм Форель: начальная гиперсф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27" y="938466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784646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12" descr="Алгоритм Форель: вычисление нового центра тяжест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249" y="801913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2" name="Picture 14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3657599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4" name="Picture 16" descr="Алгоритм Форель: выявление первого таксо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54" y="3570621"/>
            <a:ext cx="2356584" cy="25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6" name="Picture 18" descr="Алгоритм Форель: исключение нового таксона из анализ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3681663"/>
            <a:ext cx="2471171" cy="251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2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33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алгоритма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3136" y="1069772"/>
            <a:ext cx="1121343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Преимущества: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Точность </a:t>
            </a:r>
            <a:r>
              <a:rPr lang="ru-RU" dirty="0"/>
              <a:t>минимизации функционала качества (при удачном подборе параметра R)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Наглядность визуализации кластеризации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Сходимость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Возможность </a:t>
            </a:r>
            <a:r>
              <a:rPr lang="ru-RU" dirty="0"/>
              <a:t>подсчета промежуточных функционалов качества, например, длины цепочки локальных сгущений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r>
              <a:rPr lang="ru-RU" dirty="0" smtClean="0"/>
              <a:t>Недостатки: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Относительно низкая </a:t>
            </a:r>
            <a:r>
              <a:rPr lang="ru-RU" dirty="0" smtClean="0"/>
              <a:t>производительность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Плохая применимость алгоритма при плохой разделимости выборки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Неустойчивость алгоритма (зависимость от выбора начального объекта)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Произвольное по количеству разбиение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Необходимость априорных знаний о ширине (диаметре) кластеров</a:t>
            </a:r>
          </a:p>
        </p:txBody>
      </p:sp>
    </p:spTree>
    <p:extLst>
      <p:ext uri="{BB962C8B-B14F-4D97-AF65-F5344CB8AC3E}">
        <p14:creationId xmlns:p14="http://schemas.microsoft.com/office/powerpoint/2010/main" val="8396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34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DBSCAN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1839" y="994271"/>
            <a:ext cx="773773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Density-based spatial clustering of applications with noise</a:t>
            </a:r>
            <a:r>
              <a:rPr lang="en-US" dirty="0"/>
              <a:t>, </a:t>
            </a:r>
            <a:r>
              <a:rPr lang="ru-RU" dirty="0"/>
              <a:t>плотностной алгоритм пространственной кластеризации с присутствием </a:t>
            </a:r>
            <a:r>
              <a:rPr lang="ru-RU" dirty="0" smtClean="0"/>
              <a:t>шума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p</a:t>
            </a:r>
            <a:r>
              <a:rPr lang="ru-RU" dirty="0" smtClean="0"/>
              <a:t> </a:t>
            </a:r>
            <a:r>
              <a:rPr lang="en-US" dirty="0" smtClean="0"/>
              <a:t>- </a:t>
            </a:r>
            <a:r>
              <a:rPr lang="ru-RU" dirty="0" smtClean="0"/>
              <a:t>«базовая» точка, если в </a:t>
            </a:r>
            <a:r>
              <a:rPr lang="en-US" i="1" dirty="0" smtClean="0"/>
              <a:t>e</a:t>
            </a:r>
            <a:r>
              <a:rPr lang="en-US" dirty="0" smtClean="0"/>
              <a:t>-</a:t>
            </a:r>
            <a:r>
              <a:rPr lang="ru-RU" dirty="0" smtClean="0"/>
              <a:t>окрестности находится </a:t>
            </a:r>
            <a:r>
              <a:rPr lang="en-US" dirty="0" err="1" smtClean="0"/>
              <a:t>minPts</a:t>
            </a:r>
            <a:r>
              <a:rPr lang="ru-RU" dirty="0" smtClean="0"/>
              <a:t> соседей.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точка </a:t>
            </a:r>
            <a:r>
              <a:rPr lang="en-US" dirty="0" smtClean="0"/>
              <a:t>q </a:t>
            </a:r>
            <a:r>
              <a:rPr lang="ru-RU" dirty="0" smtClean="0"/>
              <a:t>прямо достижима из </a:t>
            </a:r>
            <a:r>
              <a:rPr lang="en-US" dirty="0" smtClean="0"/>
              <a:t>p, </a:t>
            </a:r>
            <a:r>
              <a:rPr lang="ru-RU" dirty="0" smtClean="0"/>
              <a:t>если находится на расстоянии не больше </a:t>
            </a:r>
            <a:r>
              <a:rPr lang="en-US" i="1" dirty="0" smtClean="0"/>
              <a:t>e</a:t>
            </a:r>
            <a:endParaRPr lang="ru-RU" i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точка </a:t>
            </a:r>
            <a:r>
              <a:rPr lang="en-US" dirty="0" smtClean="0"/>
              <a:t>r </a:t>
            </a:r>
            <a:r>
              <a:rPr lang="ru-RU" dirty="0" smtClean="0"/>
              <a:t>достижима из </a:t>
            </a:r>
            <a:r>
              <a:rPr lang="en-US" dirty="0" smtClean="0"/>
              <a:t>p, </a:t>
            </a:r>
            <a:r>
              <a:rPr lang="ru-RU" dirty="0" smtClean="0"/>
              <a:t>если к ней имеется путь прямо достижимых точек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</a:t>
            </a:r>
            <a:r>
              <a:rPr lang="ru-RU" dirty="0" smtClean="0"/>
              <a:t>се точки, не достижимые из базовых являются выбросами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все точки, достижимые из </a:t>
            </a:r>
            <a:r>
              <a:rPr lang="en-US" dirty="0" smtClean="0"/>
              <a:t>p,</a:t>
            </a:r>
            <a:r>
              <a:rPr lang="ru-RU" dirty="0" smtClean="0"/>
              <a:t> но не имеющие </a:t>
            </a:r>
            <a:r>
              <a:rPr lang="en-US" dirty="0" err="1" smtClean="0"/>
              <a:t>minPts</a:t>
            </a:r>
            <a:r>
              <a:rPr lang="en-US" dirty="0" smtClean="0"/>
              <a:t> </a:t>
            </a:r>
            <a:r>
              <a:rPr lang="ru-RU" dirty="0" smtClean="0"/>
              <a:t>соседей – края кластера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Если точка </a:t>
            </a:r>
            <a:r>
              <a:rPr lang="en-US" dirty="0" smtClean="0"/>
              <a:t>p</a:t>
            </a:r>
            <a:r>
              <a:rPr lang="ru-RU" dirty="0" smtClean="0"/>
              <a:t> является базовой, то она формирует кластер со всеми достижимыми из нее точками.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59394" name="Picture 2" descr="https://habrastorage.org/r/w1560/files/0ba/54b/abe/0ba54babe162458bb9f8e004e5329cf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76" y="684082"/>
            <a:ext cx="3642702" cy="568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64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35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DBSCAN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7754" y="876825"/>
            <a:ext cx="100447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Гиперпараметры</a:t>
            </a:r>
            <a:r>
              <a:rPr lang="ru-RU" dirty="0" smtClean="0"/>
              <a:t>:</a:t>
            </a:r>
          </a:p>
          <a:p>
            <a:pPr algn="just"/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e</a:t>
            </a:r>
            <a:r>
              <a:rPr lang="ru-RU" dirty="0" smtClean="0"/>
              <a:t> – радиус поиска локальных сгущений (соседства)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/>
              <a:t>minPts</a:t>
            </a:r>
            <a:r>
              <a:rPr lang="en-US" dirty="0" smtClean="0"/>
              <a:t> – </a:t>
            </a:r>
            <a:r>
              <a:rPr lang="ru-RU" dirty="0" smtClean="0"/>
              <a:t>минимальное количество соседей для образования кластера</a:t>
            </a:r>
          </a:p>
          <a:p>
            <a:pPr algn="just"/>
            <a:endParaRPr lang="ru-RU" dirty="0" smtClean="0"/>
          </a:p>
          <a:p>
            <a:pPr algn="just"/>
            <a:endParaRPr lang="en-US" dirty="0" smtClean="0"/>
          </a:p>
          <a:p>
            <a:pPr algn="just"/>
            <a:r>
              <a:rPr lang="ru-RU" dirty="0" smtClean="0"/>
              <a:t>Достоинства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Хорошо справляется с большим объемом данных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Хорошо работает с кластерами произвольной формы и размера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Позволяет находить выбросы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Количество кластеров определяется в процессе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Недостатки</a:t>
            </a:r>
            <a:endParaRPr lang="ru-RU" dirty="0"/>
          </a:p>
          <a:p>
            <a:pPr algn="just"/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Кластеры должны быть отделены друг от друга или, как минимум, иметь разреженное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13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36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0084" y="1234529"/>
            <a:ext cx="112134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Самоорганизующаяся карта </a:t>
            </a:r>
            <a:r>
              <a:rPr lang="ru-RU" dirty="0" err="1" smtClean="0"/>
              <a:t>Кохонена</a:t>
            </a:r>
            <a:r>
              <a:rPr lang="ru-RU" dirty="0" smtClean="0"/>
              <a:t> (</a:t>
            </a:r>
            <a:r>
              <a:rPr lang="en-US" dirty="0"/>
              <a:t>Self-Organizing </a:t>
            </a:r>
            <a:r>
              <a:rPr lang="en-US" dirty="0" smtClean="0"/>
              <a:t>Map, SOM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модель искусственной нейронной сети, способной обучаться без учителя. Предложена в 1984 году </a:t>
            </a:r>
            <a:r>
              <a:rPr lang="ru-RU" dirty="0" err="1" smtClean="0"/>
              <a:t>Теуво</a:t>
            </a:r>
            <a:r>
              <a:rPr lang="ru-RU" dirty="0" smtClean="0"/>
              <a:t> </a:t>
            </a:r>
            <a:r>
              <a:rPr lang="ru-RU" dirty="0" err="1" smtClean="0"/>
              <a:t>Кохоненом</a:t>
            </a:r>
            <a:r>
              <a:rPr lang="ru-RU" dirty="0"/>
              <a:t>.</a:t>
            </a:r>
            <a:endParaRPr lang="ru-RU" dirty="0" smtClean="0"/>
          </a:p>
          <a:p>
            <a:pPr algn="just"/>
            <a:r>
              <a:rPr lang="ru-RU" dirty="0" smtClean="0"/>
              <a:t>Целью </a:t>
            </a:r>
            <a:r>
              <a:rPr lang="ru-RU" dirty="0"/>
              <a:t>применения </a:t>
            </a:r>
            <a:r>
              <a:rPr lang="ru-RU" dirty="0" smtClean="0"/>
              <a:t>данной сети является </a:t>
            </a:r>
            <a:r>
              <a:rPr lang="ru-RU" dirty="0"/>
              <a:t>поиск скрытых закономерностей в данных, основываясь на снижении размерности исходного пространства в пространство меньшей размерности (на практике чаще всего используется двумерное, по причине, в частности, удобной визуализации). При этом топология исходного пространства остается той же самой. В результате обучения данной модели получается решетка, состоящая из обученных нейронов, она же и называется "картой" исходного пространства</a:t>
            </a:r>
            <a:r>
              <a:rPr lang="ru-RU" dirty="0" smtClean="0"/>
              <a:t>.</a:t>
            </a: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796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37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33136" y="1069772"/>
                <a:ext cx="11213431" cy="60258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b="1" dirty="0" smtClean="0"/>
                  <a:t>Дано: </a:t>
                </a:r>
              </a:p>
              <a:p>
                <a:pPr algn="just"/>
                <a:r>
                  <a:rPr lang="ru-RU" dirty="0" smtClean="0"/>
                  <a:t>Выборка </a:t>
                </a:r>
                <a:r>
                  <a:rPr lang="en-US" b="1" dirty="0" smtClean="0"/>
                  <a:t>X</a:t>
                </a:r>
                <a:r>
                  <a:rPr lang="ru-RU" dirty="0" smtClean="0"/>
                  <a:t>, состоящая из объектов </a:t>
                </a:r>
                <a:r>
                  <a:rPr lang="en-US" dirty="0" smtClean="0"/>
                  <a:t>X</a:t>
                </a:r>
                <a:r>
                  <a:rPr lang="en-US" sz="1200" dirty="0" smtClean="0"/>
                  <a:t>i</a:t>
                </a:r>
                <a:r>
                  <a:rPr lang="en-US" dirty="0" smtClean="0"/>
                  <a:t> = {x</a:t>
                </a:r>
                <a:r>
                  <a:rPr lang="ru-RU" sz="1100" dirty="0" smtClean="0"/>
                  <a:t>1</a:t>
                </a:r>
                <a:r>
                  <a:rPr lang="en-US" dirty="0" smtClean="0"/>
                  <a:t>,….</a:t>
                </a:r>
                <a:r>
                  <a:rPr lang="en-US" dirty="0" err="1" smtClean="0"/>
                  <a:t>x</a:t>
                </a:r>
                <a:r>
                  <a:rPr lang="en-US" sz="1100" dirty="0" err="1" smtClean="0"/>
                  <a:t>d</a:t>
                </a:r>
                <a:r>
                  <a:rPr lang="en-US" dirty="0" smtClean="0"/>
                  <a:t>},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= 1…N, d – </a:t>
                </a:r>
                <a:r>
                  <a:rPr lang="ru-RU" dirty="0" smtClean="0"/>
                  <a:t>размерность данных. Размерность </a:t>
                </a:r>
                <a:r>
                  <a:rPr lang="en-US" b="1" dirty="0" smtClean="0"/>
                  <a:t>X </a:t>
                </a:r>
                <a:r>
                  <a:rPr lang="en-US" dirty="0" smtClean="0"/>
                  <a:t>= [d*N]</a:t>
                </a:r>
                <a:endParaRPr lang="ru-RU" dirty="0" smtClean="0"/>
              </a:p>
              <a:p>
                <a:pPr algn="just"/>
                <a:r>
                  <a:rPr lang="en-US" dirty="0" smtClean="0"/>
                  <a:t>W –</a:t>
                </a:r>
                <a:r>
                  <a:rPr lang="ru-RU" dirty="0" smtClean="0"/>
                  <a:t> матрица весов нейронов размерностью </a:t>
                </a:r>
                <a:r>
                  <a:rPr lang="en-US" dirty="0" smtClean="0"/>
                  <a:t>[d*M]. </a:t>
                </a:r>
                <a:r>
                  <a:rPr lang="en-US" dirty="0" err="1" smtClean="0"/>
                  <a:t>W</a:t>
                </a:r>
                <a:r>
                  <a:rPr lang="en-US" sz="1200" dirty="0" err="1" smtClean="0"/>
                  <a:t>j</a:t>
                </a:r>
                <a:r>
                  <a:rPr lang="en-US" sz="1200" dirty="0" smtClean="0"/>
                  <a:t> </a:t>
                </a:r>
                <a:r>
                  <a:rPr lang="en-US" dirty="0" smtClean="0"/>
                  <a:t> </a:t>
                </a:r>
                <a:r>
                  <a:rPr lang="en-US" dirty="0"/>
                  <a:t>= {w</a:t>
                </a:r>
                <a:r>
                  <a:rPr lang="en-US" sz="1200" dirty="0"/>
                  <a:t>1</a:t>
                </a:r>
                <a:r>
                  <a:rPr lang="en-US" dirty="0"/>
                  <a:t>,…</a:t>
                </a:r>
                <a:r>
                  <a:rPr lang="en-US" dirty="0" err="1"/>
                  <a:t>w</a:t>
                </a:r>
                <a:r>
                  <a:rPr lang="en-US" sz="1200" dirty="0" err="1"/>
                  <a:t>d</a:t>
                </a:r>
                <a:r>
                  <a:rPr lang="en-US" dirty="0"/>
                  <a:t> } </a:t>
                </a:r>
                <a:r>
                  <a:rPr lang="ru-RU" dirty="0"/>
                  <a:t>М – </a:t>
                </a:r>
                <a:r>
                  <a:rPr lang="ru-RU" dirty="0" smtClean="0"/>
                  <a:t>количество нейронов.</a:t>
                </a:r>
              </a:p>
              <a:p>
                <a:pPr algn="just"/>
                <a:r>
                  <a:rPr lang="en-US" dirty="0" smtClean="0"/>
                  <a:t>D (M*M)</a:t>
                </a:r>
                <a:r>
                  <a:rPr lang="ru-RU" dirty="0"/>
                  <a:t> </a:t>
                </a:r>
                <a:r>
                  <a:rPr lang="ru-RU" dirty="0" smtClean="0"/>
                  <a:t>– матрица расстояний между нейронами в слое (топология нейронов). При этом,</a:t>
                </a:r>
                <a:r>
                  <a:rPr lang="en-US" dirty="0" smtClean="0"/>
                  <a:t> </a:t>
                </a:r>
                <a:r>
                  <a:rPr lang="ru-RU" dirty="0" smtClean="0"/>
                  <a:t>эта матрица – не то же самое, что </a:t>
                </a:r>
                <a:r>
                  <a:rPr lang="en-US" dirty="0" smtClean="0"/>
                  <a:t>|W</a:t>
                </a:r>
                <a:r>
                  <a:rPr lang="en-US" sz="1400" dirty="0" smtClean="0"/>
                  <a:t>i</a:t>
                </a:r>
                <a:r>
                  <a:rPr lang="en-US" dirty="0" smtClean="0"/>
                  <a:t> – </a:t>
                </a:r>
                <a:r>
                  <a:rPr lang="en-US" dirty="0" err="1" smtClean="0"/>
                  <a:t>W</a:t>
                </a:r>
                <a:r>
                  <a:rPr lang="en-US" sz="1400" dirty="0" err="1" smtClean="0"/>
                  <a:t>j</a:t>
                </a:r>
                <a:r>
                  <a:rPr lang="en-US" dirty="0" smtClean="0"/>
                  <a:t>|.</a:t>
                </a:r>
                <a:endParaRPr lang="ru-RU" dirty="0" smtClean="0"/>
              </a:p>
              <a:p>
                <a:pPr algn="just"/>
                <a:r>
                  <a:rPr lang="en-US" dirty="0"/>
                  <a:t>α</a:t>
                </a:r>
                <a:r>
                  <a:rPr lang="ru-RU" dirty="0"/>
                  <a:t>, </a:t>
                </a:r>
                <a:r>
                  <a:rPr lang="el-GR" dirty="0"/>
                  <a:t>γ</a:t>
                </a:r>
                <a:r>
                  <a:rPr lang="ru-RU" dirty="0"/>
                  <a:t> – показатели кооперации и затухания скорости обучения соответственно</a:t>
                </a:r>
                <a:r>
                  <a:rPr lang="ru-RU" dirty="0" smtClean="0"/>
                  <a:t>.</a:t>
                </a:r>
              </a:p>
              <a:p>
                <a:pPr algn="just"/>
                <a:r>
                  <a:rPr lang="ru-RU" i="1" dirty="0" smtClean="0"/>
                  <a:t>Е</a:t>
                </a:r>
                <a:r>
                  <a:rPr lang="ru-RU" dirty="0" smtClean="0"/>
                  <a:t> – количество эпох.</a:t>
                </a:r>
                <a:endParaRPr lang="en-US" dirty="0" smtClean="0"/>
              </a:p>
              <a:p>
                <a:pPr algn="just"/>
                <a:endParaRPr lang="ru-RU" b="1" dirty="0" smtClean="0"/>
              </a:p>
              <a:p>
                <a:pPr algn="just"/>
                <a:r>
                  <a:rPr lang="ru-RU" b="1" dirty="0" smtClean="0"/>
                  <a:t>Алгоритм:</a:t>
                </a:r>
              </a:p>
              <a:p>
                <a:pPr marL="342900" indent="-342900" algn="just">
                  <a:buAutoNum type="arabicPeriod"/>
                </a:pPr>
                <a:r>
                  <a:rPr lang="ru-RU" dirty="0" smtClean="0"/>
                  <a:t>Инициализировать </a:t>
                </a:r>
                <a:r>
                  <a:rPr lang="en-US" i="1" dirty="0" smtClean="0"/>
                  <a:t>W</a:t>
                </a:r>
                <a:endParaRPr lang="en-US" dirty="0" smtClean="0"/>
              </a:p>
              <a:p>
                <a:pPr marL="342900" indent="-342900" algn="just">
                  <a:buAutoNum type="arabicPeriod"/>
                </a:pPr>
                <a:r>
                  <a:rPr lang="ru-RU" i="1" dirty="0" smtClean="0"/>
                  <a:t>Е </a:t>
                </a:r>
                <a:r>
                  <a:rPr lang="ru-RU" dirty="0" smtClean="0"/>
                  <a:t>раз: </a:t>
                </a:r>
              </a:p>
              <a:p>
                <a:pPr marL="800100" lvl="1" indent="-342900" algn="just">
                  <a:buAutoNum type="arabicPeriod"/>
                </a:pPr>
                <a:r>
                  <a:rPr lang="ru-RU" dirty="0" smtClean="0"/>
                  <a:t>Для каждого объекта </a:t>
                </a:r>
                <a:r>
                  <a:rPr lang="en-US" dirty="0" smtClean="0"/>
                  <a:t>X</a:t>
                </a:r>
                <a:r>
                  <a:rPr lang="en-US" sz="1400" dirty="0"/>
                  <a:t>i</a:t>
                </a:r>
                <a:r>
                  <a:rPr lang="ru-RU" sz="1400" dirty="0" smtClean="0"/>
                  <a:t> </a:t>
                </a:r>
                <a:r>
                  <a:rPr lang="ru-RU" dirty="0" smtClean="0"/>
                  <a:t>из </a:t>
                </a:r>
                <a:r>
                  <a:rPr lang="ru-RU" b="1" dirty="0" smtClean="0"/>
                  <a:t>Х</a:t>
                </a:r>
                <a:r>
                  <a:rPr lang="en-US" b="1" dirty="0" smtClean="0"/>
                  <a:t>:</a:t>
                </a:r>
              </a:p>
              <a:p>
                <a:pPr marL="1257300" lvl="2" indent="-342900" algn="just">
                  <a:buAutoNum type="arabicPeriod"/>
                </a:pPr>
                <a:r>
                  <a:rPr lang="en-US" dirty="0" smtClean="0"/>
                  <a:t>p = </a:t>
                </a:r>
                <a:r>
                  <a:rPr lang="en-US" dirty="0" err="1" smtClean="0"/>
                  <a:t>arg</a:t>
                </a:r>
                <a:r>
                  <a:rPr lang="en-US" dirty="0" smtClean="0"/>
                  <a:t> min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Xi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Wi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 smtClean="0"/>
                  <a:t> - </a:t>
                </a:r>
                <a:r>
                  <a:rPr lang="ru-RU" dirty="0" smtClean="0"/>
                  <a:t>находим ближайший нейрон к объекту</a:t>
                </a:r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ru-RU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/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- функция «растяжимости». </a:t>
                </a:r>
                <a:r>
                  <a:rPr lang="en-US" dirty="0" smtClean="0"/>
                  <a:t>t – </a:t>
                </a:r>
                <a:r>
                  <a:rPr lang="ru-RU" dirty="0" smtClean="0"/>
                  <a:t>зависимость от эпохи, например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/>
                    </m:s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𝑏𝑡</m:t>
                        </m:r>
                      </m:sup>
                    </m:sSup>
                  </m:oMath>
                </a14:m>
                <a:r>
                  <a:rPr lang="en-US" dirty="0" smtClean="0"/>
                  <a:t>)</a:t>
                </a:r>
              </a:p>
              <a:p>
                <a:pPr marL="1257300" lvl="2" indent="-342900" algn="just">
                  <a:buAutoNum type="arabicPeriod"/>
                </a:pPr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* </a:t>
                </a:r>
                <a:r>
                  <a:rPr lang="el-GR" dirty="0" smtClean="0"/>
                  <a:t>γ</a:t>
                </a:r>
                <a:endParaRPr lang="en-US" dirty="0" smtClean="0"/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* </a:t>
                </a:r>
                <a:r>
                  <a:rPr lang="en-US" dirty="0"/>
                  <a:t>α</a:t>
                </a:r>
                <a:endParaRPr lang="en-US" b="1" dirty="0" smtClean="0"/>
              </a:p>
              <a:p>
                <a:pPr marL="1257300" lvl="2" indent="-342900" algn="just">
                  <a:buAutoNum type="arabicPeriod"/>
                </a:pPr>
                <a:endParaRPr lang="ru-RU" b="1" dirty="0" smtClean="0"/>
              </a:p>
              <a:p>
                <a:pPr marL="800100" lvl="1" indent="-342900" algn="just">
                  <a:buAutoNum type="arabicPeriod"/>
                </a:pPr>
                <a:endParaRPr lang="en-US" dirty="0" smtClean="0"/>
              </a:p>
              <a:p>
                <a:pPr algn="just"/>
                <a:endParaRPr lang="en-US" dirty="0" smtClean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36" y="1069772"/>
                <a:ext cx="11213431" cy="6025817"/>
              </a:xfrm>
              <a:prstGeom prst="rect">
                <a:avLst/>
              </a:prstGeom>
              <a:blipFill rotWithShape="0">
                <a:blip r:embed="rId2"/>
                <a:stretch>
                  <a:fillRect l="-435" t="-506" r="-4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26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38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Топология 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9396" name="Picture 4" descr="https://habrastorage.org/webt/59/cf/cd/59cfcd3383eb21129846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3" y="997041"/>
            <a:ext cx="5783865" cy="578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09361" y="1158240"/>
            <a:ext cx="5547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 –</a:t>
            </a:r>
            <a:r>
              <a:rPr lang="ru-RU" dirty="0" smtClean="0"/>
              <a:t> топология нейронов. </a:t>
            </a:r>
          </a:p>
          <a:p>
            <a:r>
              <a:rPr lang="ru-RU" dirty="0" smtClean="0"/>
              <a:t>Не обязательно сетка, в общем случае – ограничивается фантазией, но в случае знания структуры выборки, должно выбираться удобным для визуализации.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030" y="2549684"/>
            <a:ext cx="4535404" cy="36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U-matrix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340" y="875068"/>
            <a:ext cx="10942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решения задачи кластеризации строится </a:t>
            </a:r>
            <a:r>
              <a:rPr lang="en-US" dirty="0" smtClean="0"/>
              <a:t>U</a:t>
            </a:r>
            <a:r>
              <a:rPr lang="ru-RU" dirty="0" smtClean="0"/>
              <a:t>-матрица – унифицированная матрица расстояний (</a:t>
            </a:r>
            <a:r>
              <a:rPr lang="en-US" dirty="0" smtClean="0"/>
              <a:t>unified distance matrix)</a:t>
            </a:r>
            <a:r>
              <a:rPr lang="ru-RU" dirty="0" smtClean="0"/>
              <a:t>. </a:t>
            </a:r>
            <a:r>
              <a:rPr lang="ru-RU" dirty="0"/>
              <a:t>Это разновидность визуализации карт </a:t>
            </a:r>
            <a:r>
              <a:rPr lang="ru-RU" dirty="0" err="1"/>
              <a:t>Кохонена</a:t>
            </a:r>
            <a:r>
              <a:rPr lang="ru-RU" dirty="0"/>
              <a:t>, где вместе со значениями нейронов показывается расстояние между ними. Таким образом можно легко можно определить, где кластеры соприкасаются, а где проходит граница.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013460" y="4236720"/>
            <a:ext cx="10744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Здесь черные точки – нейроны. Чем темнее ячейка, тем больше расстояние между данными нейронами в матрице </a:t>
            </a:r>
            <a:r>
              <a:rPr lang="en-US" dirty="0" smtClean="0"/>
              <a:t>W </a:t>
            </a:r>
            <a:r>
              <a:rPr lang="ru-RU" dirty="0" smtClean="0"/>
              <a:t>и соответственно, разрывами между объектами выборки </a:t>
            </a:r>
            <a:r>
              <a:rPr lang="en-US" dirty="0" smtClean="0"/>
              <a:t>X</a:t>
            </a:r>
          </a:p>
          <a:p>
            <a:r>
              <a:rPr lang="ru-RU" dirty="0" smtClean="0"/>
              <a:t>Таким образом, светлые области можно рассматривать как кластеры, темные – как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пространство. </a:t>
            </a:r>
            <a:endParaRPr lang="ru-RU" dirty="0"/>
          </a:p>
        </p:txBody>
      </p:sp>
      <p:pic>
        <p:nvPicPr>
          <p:cNvPr id="60420" name="Picture 4" descr="figure6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015" y="2295373"/>
            <a:ext cx="38385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10221</TotalTime>
  <Words>1859</Words>
  <Application>Microsoft Office PowerPoint</Application>
  <PresentationFormat>Широкоэкранный</PresentationFormat>
  <Paragraphs>345</Paragraphs>
  <Slides>39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Cambria Math</vt:lpstr>
      <vt:lpstr>Тема Office</vt:lpstr>
      <vt:lpstr>Формула</vt:lpstr>
      <vt:lpstr>Кластеризация данных</vt:lpstr>
      <vt:lpstr>Что такое кластеризация?</vt:lpstr>
      <vt:lpstr>Постановка задачи кластеризации</vt:lpstr>
      <vt:lpstr>Особенности задачи кластеризации</vt:lpstr>
      <vt:lpstr>Цели кластеризации</vt:lpstr>
      <vt:lpstr>Примеры кластерных структур</vt:lpstr>
      <vt:lpstr>Примеры кластерных структур</vt:lpstr>
      <vt:lpstr>Примеры кластерных структур</vt:lpstr>
      <vt:lpstr>Проблема чувствительности к метрике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Основные свойства иерархической кластеризации</vt:lpstr>
      <vt:lpstr>Выводы и рекомендации</vt:lpstr>
      <vt:lpstr>EM-алгоритм. Предпосылки</vt:lpstr>
      <vt:lpstr>EM-алгоритм</vt:lpstr>
      <vt:lpstr>EM-алгоритм</vt:lpstr>
      <vt:lpstr>Метод к-средних (k-means)</vt:lpstr>
      <vt:lpstr>Недостатки метода (k-means)</vt:lpstr>
      <vt:lpstr>Семейство алгоритмов FOREL (ФОРмальный ЭЛемент)</vt:lpstr>
      <vt:lpstr>Визуализация алгоритма семейства FOREL </vt:lpstr>
      <vt:lpstr>Свойства алгоритма FOREL</vt:lpstr>
      <vt:lpstr>DBSCAN</vt:lpstr>
      <vt:lpstr>DBSCAN</vt:lpstr>
      <vt:lpstr>Самоорганизующиеся карты Кохонена</vt:lpstr>
      <vt:lpstr>Самоорганизующиеся карты Кохонена. Алгоритм</vt:lpstr>
      <vt:lpstr>Самоорганизующиеся карты Кохонена. Топология сети</vt:lpstr>
      <vt:lpstr>U-matrix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Андрей</cp:lastModifiedBy>
  <cp:revision>223</cp:revision>
  <dcterms:created xsi:type="dcterms:W3CDTF">2017-09-07T11:29:30Z</dcterms:created>
  <dcterms:modified xsi:type="dcterms:W3CDTF">2024-03-26T05:36:56Z</dcterms:modified>
</cp:coreProperties>
</file>