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84" r:id="rId1"/>
  </p:sldMasterIdLst>
  <p:notesMasterIdLst>
    <p:notesMasterId r:id="rId26"/>
  </p:notesMasterIdLst>
  <p:sldIdLst>
    <p:sldId id="278" r:id="rId2"/>
    <p:sldId id="295" r:id="rId3"/>
    <p:sldId id="296" r:id="rId4"/>
    <p:sldId id="297" r:id="rId5"/>
    <p:sldId id="299" r:id="rId6"/>
    <p:sldId id="280" r:id="rId7"/>
    <p:sldId id="298" r:id="rId8"/>
    <p:sldId id="300" r:id="rId9"/>
    <p:sldId id="271" r:id="rId10"/>
    <p:sldId id="272" r:id="rId11"/>
    <p:sldId id="273" r:id="rId12"/>
    <p:sldId id="274" r:id="rId13"/>
    <p:sldId id="275" r:id="rId14"/>
    <p:sldId id="277" r:id="rId15"/>
    <p:sldId id="290" r:id="rId16"/>
    <p:sldId id="276" r:id="rId17"/>
    <p:sldId id="288" r:id="rId18"/>
    <p:sldId id="294" r:id="rId19"/>
    <p:sldId id="289" r:id="rId20"/>
    <p:sldId id="291" r:id="rId21"/>
    <p:sldId id="292" r:id="rId22"/>
    <p:sldId id="293" r:id="rId23"/>
    <p:sldId id="286" r:id="rId24"/>
    <p:sldId id="287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1" autoAdjust="0"/>
    <p:restoredTop sz="94660"/>
  </p:normalViewPr>
  <p:slideViewPr>
    <p:cSldViewPr snapToGrid="0">
      <p:cViewPr>
        <p:scale>
          <a:sx n="69" d="100"/>
          <a:sy n="69" d="100"/>
        </p:scale>
        <p:origin x="778" y="5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82DC0-A7C2-4D6B-A659-1A08DD2913BE}" type="datetimeFigureOut">
              <a:rPr lang="ru-RU" smtClean="0"/>
              <a:t>11.02.2023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2D4C4-7928-4C84-9E39-9F4E98165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3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ABE8-6F76-41C8-B009-27E1CF092874}" type="datetime1">
              <a:rPr lang="ru-RU" smtClean="0"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A836-88CC-458A-AC97-77B0F1BFA1F2}" type="datetime1">
              <a:rPr lang="ru-RU" smtClean="0"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6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63B5E-E802-4570-8B54-E37573BF60E8}" type="datetime1">
              <a:rPr lang="ru-RU" smtClean="0"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6B29-CA98-4454-9581-9696AAAEE3B8}" type="datetime1">
              <a:rPr lang="ru-RU" smtClean="0"/>
              <a:t>11.02.2023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7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71359-3C03-4208-8C10-37618AD6AAF9}" type="datetime1">
              <a:rPr lang="ru-RU" smtClean="0"/>
              <a:t>11.02.2023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4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44069-E999-40AB-A7D6-EB045B798918}" type="datetime1">
              <a:rPr lang="ru-RU" smtClean="0"/>
              <a:t>11.02.2023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0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24ECE-E864-4882-BC26-C114F263A3FC}" type="datetime1">
              <a:rPr lang="ru-RU" smtClean="0"/>
              <a:t>11.02.2023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3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DA29-9429-4ADE-BC3F-9F7A3C7F2CED}" type="datetime1">
              <a:rPr lang="ru-RU" smtClean="0"/>
              <a:t>11.02.2023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3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3F5EC-CA88-4D46-8013-20F61D2C7B5B}" type="datetime1">
              <a:rPr lang="ru-RU" smtClean="0"/>
              <a:t>11.02.2023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9CCE-63A0-4EEF-BBC8-913EC1BEF941}" type="datetime1">
              <a:rPr lang="ru-RU" smtClean="0"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8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3963B-4822-411F-8E3C-1423F6774503}" type="datetime1">
              <a:rPr lang="ru-RU" smtClean="0"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6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BB943-7F87-404B-A19B-4EC5C3D17EF6}" type="datetime1">
              <a:rPr lang="ru-RU" smtClean="0"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4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4.wmf"/><Relationship Id="rId4" Type="http://schemas.openxmlformats.org/officeDocument/2006/relationships/image" Target="../media/image17.png"/><Relationship Id="rId9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imbalanced-learn.org/stable/index.htm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42"/>
            <a:ext cx="10972800" cy="1583187"/>
          </a:xfrm>
        </p:spPr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Классификация данных. Основные понятия</a:t>
            </a:r>
            <a:endParaRPr lang="ru-RU" sz="4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556004"/>
            <a:ext cx="10972800" cy="25701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Курс «Интеллектуальные информационные системы»</a:t>
            </a:r>
          </a:p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</a:t>
            </a:r>
          </a:p>
          <a:p>
            <a:pPr marL="0" indent="0" algn="ctr">
              <a:buNone/>
            </a:pPr>
            <a:r>
              <a:rPr lang="ru-RU" dirty="0" smtClean="0"/>
              <a:t>НИУ «МЭИ»</a:t>
            </a:r>
          </a:p>
          <a:p>
            <a:pPr marL="0" indent="0" algn="ctr">
              <a:buNone/>
            </a:pPr>
            <a:r>
              <a:rPr lang="ru-RU" dirty="0" smtClean="0"/>
              <a:t>Осень 2021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Предобработка данных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Выбор информативных признаков и их предобработка –полпути к успеху. </a:t>
            </a:r>
            <a:r>
              <a:rPr lang="en-US" dirty="0" smtClean="0"/>
              <a:t>Garbage in – garbage out.</a:t>
            </a:r>
            <a:endParaRPr lang="ru-RU" dirty="0" smtClean="0"/>
          </a:p>
          <a:p>
            <a:r>
              <a:rPr lang="ru-RU" dirty="0" smtClean="0"/>
              <a:t>Что делать с пропущенными значениями?</a:t>
            </a:r>
          </a:p>
          <a:p>
            <a:r>
              <a:rPr lang="ru-RU" dirty="0" smtClean="0"/>
              <a:t>Как обработать категориальные признаки?</a:t>
            </a:r>
          </a:p>
          <a:p>
            <a:r>
              <a:rPr lang="ru-RU" dirty="0" smtClean="0"/>
              <a:t>Что делать с текстовыми данными – рассмотрим в следующих лекциях.</a:t>
            </a:r>
          </a:p>
          <a:p>
            <a:r>
              <a:rPr lang="ru-RU" dirty="0" smtClean="0"/>
              <a:t>Масштабирование данных</a:t>
            </a:r>
          </a:p>
          <a:p>
            <a:r>
              <a:rPr lang="ru-RU" dirty="0"/>
              <a:t>Преобразование признаков к оптимальному типу данных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4765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81207"/>
            <a:ext cx="10972800" cy="1143000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Пропущенные значения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98940" y="1370012"/>
            <a:ext cx="523142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400" dirty="0" smtClean="0"/>
              <a:t>Не использовать (удалить) </a:t>
            </a:r>
            <a:r>
              <a:rPr lang="ru-RU" sz="2400" dirty="0"/>
              <a:t>признак </a:t>
            </a:r>
            <a:r>
              <a:rPr lang="ru-RU" sz="2400" dirty="0" smtClean="0"/>
              <a:t>с большим количеством пропусков</a:t>
            </a:r>
            <a:endParaRPr lang="en-US" sz="2400" dirty="0" smtClean="0"/>
          </a:p>
          <a:p>
            <a:pPr marL="342900" indent="-342900">
              <a:buAutoNum type="arabicParenR"/>
            </a:pPr>
            <a:endParaRPr lang="ru-RU" sz="2400" dirty="0" smtClean="0"/>
          </a:p>
          <a:p>
            <a:pPr marL="342900" indent="-342900">
              <a:buAutoNum type="arabicParenR"/>
            </a:pPr>
            <a:r>
              <a:rPr lang="ru-RU" sz="2400" dirty="0" smtClean="0"/>
              <a:t>Заменить пропущенные данные: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нулями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400" dirty="0"/>
              <a:t>с</a:t>
            </a:r>
            <a:r>
              <a:rPr lang="ru-RU" sz="2400" dirty="0" smtClean="0"/>
              <a:t>редним\медианой по выборке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средним\медианой по кластеру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экспертным значением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205" y="1370012"/>
            <a:ext cx="5346167" cy="457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98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Категориальные признаки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1600206"/>
            <a:ext cx="10275277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Нужно как-то закодировать. Обычно</a:t>
            </a:r>
            <a:r>
              <a:rPr lang="en-US" sz="2800" dirty="0" smtClean="0"/>
              <a:t>: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ru-RU" sz="2800" dirty="0" smtClean="0"/>
              <a:t>А</a:t>
            </a:r>
            <a:r>
              <a:rPr lang="en-US" sz="2800" dirty="0" smtClean="0"/>
              <a:t>) </a:t>
            </a:r>
            <a:r>
              <a:rPr lang="ru-RU" sz="2800" dirty="0" smtClean="0"/>
              <a:t>унитарное кодирование (</a:t>
            </a:r>
            <a:r>
              <a:rPr lang="en-US" sz="2800" dirty="0" smtClean="0"/>
              <a:t>one-hot encoding, OHE)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Б</a:t>
            </a:r>
            <a:r>
              <a:rPr lang="ru-RU" sz="2800" dirty="0"/>
              <a:t>) </a:t>
            </a:r>
            <a:r>
              <a:rPr lang="en-US" sz="2800" dirty="0"/>
              <a:t>Label encoding</a:t>
            </a: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В) Экспертные подходы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ru-RU" sz="2800" dirty="0" smtClean="0"/>
              <a:t>Порядковые признаки – среднее между категориальным и количественным. Нужно перевести эти признаки либо к одним, либо к другим.</a:t>
            </a:r>
            <a:endParaRPr lang="en-US" sz="2800" dirty="0" smtClean="0"/>
          </a:p>
          <a:p>
            <a:endParaRPr lang="ru-RU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765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Масштабирование признаков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98256" y="1417638"/>
                <a:ext cx="10795488" cy="4499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 smtClean="0"/>
                  <a:t>Цель – уравнять влияние признаков, изменяющихся в разных диапазонах.</a:t>
                </a:r>
              </a:p>
              <a:p>
                <a:r>
                  <a:rPr lang="ru-RU" sz="2400" dirty="0" smtClean="0"/>
                  <a:t>Особо важно: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ru-RU" sz="2400" dirty="0" smtClean="0"/>
                  <a:t>при использовании Евклидова расстояния! (см. далее)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ru-RU" sz="2400" dirty="0"/>
                  <a:t>для метрических методов построения моделей.</a:t>
                </a:r>
              </a:p>
              <a:p>
                <a:endParaRPr lang="en-US" sz="2400" dirty="0" smtClean="0"/>
              </a:p>
              <a:p>
                <a:endParaRPr lang="ru-RU" sz="2400" dirty="0" smtClean="0"/>
              </a:p>
              <a:p>
                <a:r>
                  <a:rPr lang="ru-RU" sz="2400" dirty="0" smtClean="0"/>
                  <a:t>Нормализация:</a:t>
                </a:r>
                <a:r>
                  <a:rPr lang="en-US" sz="2400" dirty="0" smtClean="0"/>
                  <a:t>   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𝑛𝑜𝑟𝑚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𝑚𝑖𝑛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𝑚𝑖𝑛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den>
                    </m:f>
                  </m:oMath>
                </a14:m>
                <a:endParaRPr lang="ru-RU" sz="2400" i="1" dirty="0" smtClean="0">
                  <a:latin typeface="Cambria Math" panose="02040503050406030204" pitchFamily="18" charset="0"/>
                </a:endParaRPr>
              </a:p>
              <a:p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ru-RU" sz="2400" dirty="0" smtClean="0"/>
                  <a:t>Стандартизация:</a:t>
                </a:r>
                <a:r>
                  <a:rPr lang="en-US" sz="2400" dirty="0" smtClean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𝑠𝑡𝑎𝑛𝑑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𝑚𝑒𝑎𝑛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𝑠𝑡𝑑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 smtClean="0"/>
              </a:p>
              <a:p>
                <a:endParaRPr lang="ru-RU" sz="24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256" y="1417638"/>
                <a:ext cx="10795488" cy="4499565"/>
              </a:xfrm>
              <a:prstGeom prst="rect">
                <a:avLst/>
              </a:prstGeom>
              <a:blipFill rotWithShape="0">
                <a:blip r:embed="rId2"/>
                <a:stretch>
                  <a:fillRect l="-904" t="-10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5761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6233"/>
            <a:ext cx="10515600" cy="612775"/>
          </a:xfrm>
        </p:spPr>
        <p:txBody>
          <a:bodyPr>
            <a:no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Меры близости и расстояния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399771"/>
              </p:ext>
            </p:extLst>
          </p:nvPr>
        </p:nvGraphicFramePr>
        <p:xfrm>
          <a:off x="3875454" y="1431937"/>
          <a:ext cx="3048000" cy="788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34" name="Уравнение" r:id="rId3" imgW="2171700" imgH="558800" progId="Equation.3">
                  <p:embed/>
                </p:oleObj>
              </mc:Choice>
              <mc:Fallback>
                <p:oleObj name="Уравнение" r:id="rId3" imgW="21717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5454" y="1431937"/>
                        <a:ext cx="3048000" cy="7887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11200" y="1606719"/>
            <a:ext cx="2643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Евклидово расстояние</a:t>
            </a:r>
            <a:endParaRPr lang="ru-RU" sz="2000"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262125"/>
              </p:ext>
            </p:extLst>
          </p:nvPr>
        </p:nvGraphicFramePr>
        <p:xfrm>
          <a:off x="4557795" y="2505525"/>
          <a:ext cx="2602576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35" name="Уравнение" r:id="rId5" imgW="1943100" imgH="520700" progId="Equation.3">
                  <p:embed/>
                </p:oleObj>
              </mc:Choice>
              <mc:Fallback>
                <p:oleObj name="Уравнение" r:id="rId5" imgW="19431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7795" y="2505525"/>
                        <a:ext cx="2602576" cy="7016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11200" y="2648290"/>
            <a:ext cx="3741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Расстояние городских кварталов</a:t>
            </a:r>
            <a:endParaRPr lang="ru-RU" sz="2000" dirty="0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1851832"/>
              </p:ext>
            </p:extLst>
          </p:nvPr>
        </p:nvGraphicFramePr>
        <p:xfrm>
          <a:off x="2153052" y="4747864"/>
          <a:ext cx="5007319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36" name="Уравнение" r:id="rId7" imgW="3492500" imgH="1054100" progId="Equation.3">
                  <p:embed/>
                </p:oleObj>
              </mc:Choice>
              <mc:Fallback>
                <p:oleObj name="Уравнение" r:id="rId7" imgW="3492500" imgH="1054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3052" y="4747864"/>
                        <a:ext cx="5007319" cy="1514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92077" y="4407571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Косинусная мера близости</a:t>
            </a:r>
            <a:endParaRPr lang="ru-RU" sz="2000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0371" y="1229301"/>
            <a:ext cx="4852026" cy="410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0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677" y="167529"/>
            <a:ext cx="10972800" cy="1143000"/>
          </a:xfrm>
        </p:spPr>
        <p:txBody>
          <a:bodyPr>
            <a:normAutofit/>
          </a:bodyPr>
          <a:lstStyle/>
          <a:p>
            <a:r>
              <a:rPr lang="ru-RU" sz="4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 обработки выборки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77" y="1161060"/>
            <a:ext cx="5657850" cy="28765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77" y="4037610"/>
            <a:ext cx="4448175" cy="24288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039" y="1161060"/>
            <a:ext cx="3800475" cy="3590925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6467707" y="1161060"/>
            <a:ext cx="0" cy="50278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136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677" y="167529"/>
            <a:ext cx="10972800" cy="1143000"/>
          </a:xfrm>
        </p:spPr>
        <p:txBody>
          <a:bodyPr>
            <a:normAutofit/>
          </a:bodyPr>
          <a:lstStyle/>
          <a:p>
            <a:r>
              <a:rPr lang="ru-RU" sz="4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 обработки выборки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53" y="1235128"/>
            <a:ext cx="5133975" cy="2514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77" y="3749728"/>
            <a:ext cx="902970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148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6233"/>
            <a:ext cx="10515600" cy="612775"/>
          </a:xfrm>
        </p:spPr>
        <p:txBody>
          <a:bodyPr>
            <a:noAutofit/>
          </a:bodyPr>
          <a:lstStyle/>
          <a:p>
            <a:r>
              <a:rPr lang="ru-RU" sz="4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Задача классификации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711197" y="909119"/>
            <a:ext cx="11040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Задача классификации – отнести новый объект к одному из заранее определенных классов</a:t>
            </a:r>
            <a:r>
              <a:rPr lang="en-US" sz="2000" dirty="0" smtClean="0"/>
              <a:t> </a:t>
            </a:r>
            <a:r>
              <a:rPr lang="ru-RU" sz="2000" dirty="0" smtClean="0"/>
              <a:t>на основе некоторой функции (алгоритма, решающего правила, классификатора)</a:t>
            </a:r>
            <a:endParaRPr lang="ru-RU" sz="2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525500" y="2226839"/>
            <a:ext cx="1820562" cy="897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Классификатор</a:t>
            </a:r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2754840" y="2955728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754840" y="2409495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380062" y="2251502"/>
            <a:ext cx="4283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200" dirty="0" smtClean="0"/>
              <a:t>1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Х</a:t>
            </a:r>
            <a:r>
              <a:rPr lang="en-US" sz="1200" dirty="0" smtClean="0"/>
              <a:t>m</a:t>
            </a:r>
            <a:endParaRPr lang="ru-RU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6541299" y="2642784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6541299" y="2101277"/>
            <a:ext cx="1573427" cy="237835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541299" y="2972775"/>
            <a:ext cx="1573427" cy="235407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8311959" y="1639919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</a:t>
            </a:r>
            <a:r>
              <a:rPr lang="en-US" sz="1400" dirty="0" smtClean="0"/>
              <a:t>1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8311958" y="2285721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</a:t>
            </a:r>
            <a:r>
              <a:rPr lang="en-US" sz="1400" dirty="0"/>
              <a:t>2</a:t>
            </a:r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8311958" y="2955728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Q</a:t>
            </a:r>
            <a:r>
              <a:rPr lang="en-US" sz="1400" dirty="0" err="1" smtClean="0"/>
              <a:t>k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711198" y="3712946"/>
            <a:ext cx="1104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Виды классификации: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Бинарная </a:t>
            </a:r>
            <a:r>
              <a:rPr lang="ru-RU" sz="2000" dirty="0"/>
              <a:t>классификация (классификация на 2 </a:t>
            </a:r>
            <a:r>
              <a:rPr lang="ru-RU" sz="2000" dirty="0" smtClean="0"/>
              <a:t>класса, </a:t>
            </a:r>
            <a:r>
              <a:rPr lang="en-US" sz="2000" dirty="0" smtClean="0"/>
              <a:t>k=2</a:t>
            </a:r>
            <a:r>
              <a:rPr lang="ru-RU" sz="2000" dirty="0" smtClean="0"/>
              <a:t>)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На </a:t>
            </a:r>
            <a:r>
              <a:rPr lang="en-US" sz="2000" dirty="0" smtClean="0"/>
              <a:t>k</a:t>
            </a:r>
            <a:r>
              <a:rPr lang="ru-RU" sz="2000" dirty="0" smtClean="0"/>
              <a:t> </a:t>
            </a:r>
            <a:r>
              <a:rPr lang="ru-RU" sz="2000" dirty="0"/>
              <a:t>непересекающихся </a:t>
            </a:r>
            <a:r>
              <a:rPr lang="ru-RU" sz="2000" dirty="0" smtClean="0"/>
              <a:t>классов</a:t>
            </a:r>
            <a:r>
              <a:rPr lang="en-US" sz="2000" dirty="0" smtClean="0"/>
              <a:t> (k&gt;2)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На </a:t>
            </a:r>
            <a:r>
              <a:rPr lang="en-US" sz="2000" dirty="0" smtClean="0"/>
              <a:t>k</a:t>
            </a:r>
            <a:r>
              <a:rPr lang="ru-RU" sz="2000" dirty="0" smtClean="0"/>
              <a:t> </a:t>
            </a:r>
            <a:r>
              <a:rPr lang="ru-RU" sz="2000" dirty="0"/>
              <a:t>классов, которые могут </a:t>
            </a:r>
            <a:r>
              <a:rPr lang="ru-RU" sz="2000" dirty="0" smtClean="0"/>
              <a:t>пересекаться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1275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3"/>
            <a:ext cx="10515600" cy="511175"/>
          </a:xfrm>
        </p:spPr>
        <p:txBody>
          <a:bodyPr>
            <a:noAutofit/>
          </a:bodyPr>
          <a:lstStyle/>
          <a:p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Формирование </a:t>
            </a:r>
            <a: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выборок</a:t>
            </a:r>
            <a:endParaRPr lang="ru-RU" sz="3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59541"/>
            <a:ext cx="10515600" cy="3718405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Эффективность методов </a:t>
            </a:r>
            <a:r>
              <a:rPr lang="en-US" dirty="0" smtClean="0"/>
              <a:t>Machine Learning</a:t>
            </a:r>
            <a:r>
              <a:rPr lang="ru-RU" dirty="0" smtClean="0"/>
              <a:t> сильно зависит от того, как были сформированы выборки.</a:t>
            </a:r>
          </a:p>
          <a:p>
            <a:r>
              <a:rPr lang="ru-RU" dirty="0" smtClean="0"/>
              <a:t>Выборки должны быть:</a:t>
            </a:r>
          </a:p>
          <a:p>
            <a:pPr lvl="1"/>
            <a:r>
              <a:rPr lang="ru-RU" dirty="0" smtClean="0"/>
              <a:t>Независимо извлеченными из генеральной совокупности</a:t>
            </a:r>
          </a:p>
          <a:p>
            <a:pPr lvl="1"/>
            <a:r>
              <a:rPr lang="ru-RU" dirty="0" smtClean="0"/>
              <a:t>Представительными (репрезентативными)</a:t>
            </a:r>
          </a:p>
          <a:p>
            <a:pPr lvl="1"/>
            <a:r>
              <a:rPr lang="ru-RU" dirty="0" smtClean="0"/>
              <a:t>Содержать минимум нетипичных объектов</a:t>
            </a:r>
          </a:p>
          <a:p>
            <a:r>
              <a:rPr lang="ru-RU" dirty="0" smtClean="0"/>
              <a:t>Не </a:t>
            </a:r>
            <a:r>
              <a:rPr lang="ru-RU" dirty="0"/>
              <a:t>так важно, как выглядит генеральная совокупность во всем пространстве признаков. Гораздо важнее, как она выглядит в районе границы между двумя </a:t>
            </a:r>
            <a:r>
              <a:rPr lang="ru-RU" dirty="0" smtClean="0"/>
              <a:t>классами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55140" y="5056688"/>
            <a:ext cx="10972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/>
              <a:t>Неидеальность</a:t>
            </a:r>
            <a:r>
              <a:rPr lang="ru-RU" sz="2400" dirty="0" smtClean="0"/>
              <a:t> разметки объектов – разные эксперты могут отнести один объект к разным классам. Как поступать?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7503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3"/>
            <a:ext cx="10515600" cy="701675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Как оценить выборку?</a:t>
            </a: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pic>
        <p:nvPicPr>
          <p:cNvPr id="10242" name="Picture 2" descr="এ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472" y="1971986"/>
            <a:ext cx="2877629" cy="1459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 descr="এ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984" y="1929543"/>
            <a:ext cx="2155825" cy="154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9225" y="1282707"/>
            <a:ext cx="10961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Ядерная (</a:t>
            </a:r>
            <a:r>
              <a:rPr lang="ru-RU" sz="2400" dirty="0" err="1" smtClean="0"/>
              <a:t>центроидная</a:t>
            </a:r>
            <a:r>
              <a:rPr lang="ru-RU" sz="2400" dirty="0" smtClean="0"/>
              <a:t>) модель 	  Модель рассеяния 		Модель засорения</a:t>
            </a:r>
            <a:endParaRPr lang="ru-RU" sz="24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884799"/>
              </p:ext>
            </p:extLst>
          </p:nvPr>
        </p:nvGraphicFramePr>
        <p:xfrm>
          <a:off x="5557292" y="4306103"/>
          <a:ext cx="2398221" cy="768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1" name="Уравнение" r:id="rId5" imgW="1752600" imgH="558800" progId="Equation.3">
                  <p:embed/>
                </p:oleObj>
              </mc:Choice>
              <mc:Fallback>
                <p:oleObj name="Уравнение" r:id="rId5" imgW="1752600" imgH="558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292" y="4306103"/>
                        <a:ext cx="2398221" cy="7689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23316"/>
              </p:ext>
            </p:extLst>
          </p:nvPr>
        </p:nvGraphicFramePr>
        <p:xfrm>
          <a:off x="5557289" y="5272944"/>
          <a:ext cx="2634211" cy="673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2" name="Уравнение" r:id="rId7" imgW="2120900" imgH="546100" progId="Equation.3">
                  <p:embed/>
                </p:oleObj>
              </mc:Choice>
              <mc:Fallback>
                <p:oleObj name="Уравнение" r:id="rId7" imgW="2120900" imgH="546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289" y="5272944"/>
                        <a:ext cx="2634211" cy="6733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10414005" y="38162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78916" y="4419292"/>
            <a:ext cx="5030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Средняя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сумма внутриклассовой дисперсии: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71500" y="5404752"/>
            <a:ext cx="48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Средняя с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мма квадратов внутриклассовых попарных расстояний</a:t>
            </a:r>
            <a:endParaRPr lang="ru-RU" dirty="0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1185013"/>
              </p:ext>
            </p:extLst>
          </p:nvPr>
        </p:nvGraphicFramePr>
        <p:xfrm>
          <a:off x="9033414" y="4355270"/>
          <a:ext cx="2761183" cy="6754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3" name="Уравнение" r:id="rId9" imgW="2222500" imgH="546100" progId="Equation.3">
                  <p:embed/>
                </p:oleObj>
              </mc:Choice>
              <mc:Fallback>
                <p:oleObj name="Уравнение" r:id="rId9" imgW="2222500" imgH="5461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3414" y="4355270"/>
                        <a:ext cx="2761183" cy="6754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22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6772516"/>
              </p:ext>
            </p:extLst>
          </p:nvPr>
        </p:nvGraphicFramePr>
        <p:xfrm>
          <a:off x="9033411" y="5262776"/>
          <a:ext cx="2896196" cy="618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4" name="Уравнение" r:id="rId11" imgW="2540000" imgH="546100" progId="Equation.3">
                  <p:embed/>
                </p:oleObj>
              </mc:Choice>
              <mc:Fallback>
                <p:oleObj name="Уравнение" r:id="rId11" imgW="2540000" imgH="5461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3411" y="5262776"/>
                        <a:ext cx="2896196" cy="61828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8303153" y="4505934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</a:t>
            </a:r>
            <a:r>
              <a:rPr lang="en-US" dirty="0" smtClean="0"/>
              <a:t>&gt;</a:t>
            </a:r>
            <a:endParaRPr lang="ru-RU" dirty="0"/>
          </a:p>
        </p:txBody>
      </p:sp>
      <p:pic>
        <p:nvPicPr>
          <p:cNvPr id="10276" name="Picture 36" descr="C:\Users\А\Desktop\Безымянный1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621" y="1702473"/>
            <a:ext cx="2647951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427148" y="5387254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</a:t>
            </a:r>
            <a:r>
              <a:rPr lang="en-US" dirty="0" smtClean="0"/>
              <a:t>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353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38200" y="365133"/>
            <a:ext cx="10515600" cy="701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Как оценить выборку</a:t>
            </a:r>
            <a:r>
              <a:rPr lang="ru-RU" sz="4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  <a:r>
              <a:rPr lang="en-US" sz="4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(2)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8105044"/>
              </p:ext>
            </p:extLst>
          </p:nvPr>
        </p:nvGraphicFramePr>
        <p:xfrm>
          <a:off x="4076700" y="1537276"/>
          <a:ext cx="3151224" cy="739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7" name="Уравнение" r:id="rId3" imgW="2311400" imgH="546100" progId="Equation.3">
                  <p:embed/>
                </p:oleObj>
              </mc:Choice>
              <mc:Fallback>
                <p:oleObj name="Уравнение" r:id="rId3" imgW="2311400" imgH="546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700" y="1537276"/>
                        <a:ext cx="3151224" cy="7391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544251"/>
              </p:ext>
            </p:extLst>
          </p:nvPr>
        </p:nvGraphicFramePr>
        <p:xfrm>
          <a:off x="8089905" y="1595670"/>
          <a:ext cx="3865457" cy="680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8" name="Уравнение" r:id="rId5" imgW="3187700" imgH="558800" progId="Equation.3">
                  <p:embed/>
                </p:oleObj>
              </mc:Choice>
              <mc:Fallback>
                <p:oleObj name="Уравнение" r:id="rId5" imgW="31877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9905" y="1595670"/>
                        <a:ext cx="3865457" cy="6807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670813"/>
              </p:ext>
            </p:extLst>
          </p:nvPr>
        </p:nvGraphicFramePr>
        <p:xfrm>
          <a:off x="4368800" y="2998407"/>
          <a:ext cx="939800" cy="72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9" name="Уравнение" r:id="rId7" imgW="660400" imgH="508000" progId="Equation.3">
                  <p:embed/>
                </p:oleObj>
              </mc:Choice>
              <mc:Fallback>
                <p:oleObj name="Уравнение" r:id="rId7" imgW="6604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8800" y="2998407"/>
                        <a:ext cx="939800" cy="721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9386" y="1566476"/>
            <a:ext cx="3427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Средняя сумма квадратов межклассовых попарных расстояний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404100" y="1722198"/>
            <a:ext cx="78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9383" y="3283196"/>
            <a:ext cx="2771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ea typeface="Times New Roman" panose="02020603050405020304" pitchFamily="18" charset="0"/>
              </a:rPr>
              <a:t>Обобщенный функционал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49381" y="4501570"/>
            <a:ext cx="110346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ea typeface="Times New Roman" panose="02020603050405020304" pitchFamily="18" charset="0"/>
              </a:rPr>
              <a:t>На основе такого анализа исследователь может: 1) объединить несколько близких небольших классов в один; 2) удалить “нехарактерные” шумовые элементы, расположенные вдалеке от центра классов (модель засорения); 3) заново сформировать выборку, увеличив (уменьшив) количество классов или количество элементов.</a:t>
            </a:r>
            <a:endParaRPr lang="ru-RU" sz="24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49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6257" y="190954"/>
            <a:ext cx="10515600" cy="984704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Свойства сформированных выборок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32118"/>
            <a:ext cx="10515600" cy="5044849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любая обучающая выборка конечного размера не является полной, т.е. не содержит необходимого количества элементов для проведения безошибочной классификации;</a:t>
            </a:r>
          </a:p>
          <a:p>
            <a:pPr lvl="0"/>
            <a:r>
              <a:rPr lang="ru-RU" dirty="0"/>
              <a:t>элементы обучающей выборки обычно имеют произвольное распределение в пространстве признаков и, как следствие, получаемые решающие правила могут обладать неодинаковой достоверностью в различных областях изменения параметров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выборки</a:t>
            </a:r>
            <a:r>
              <a:rPr lang="ru-RU" dirty="0"/>
              <a:t>, как правило, содержат шумовые (нерелевантные, не относящиеся к указанным классам) элементы, другую противоречивую или ошибочную информацию, которая так или иначе попадает в обучающую выборку.</a:t>
            </a:r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77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420916" y="2077896"/>
            <a:ext cx="11103429" cy="3744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i="1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Виды выборок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14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20916" y="1332069"/>
            <a:ext cx="114662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Часть  размеченных документов оставляют для обучения, часть – для оценки точности метода. </a:t>
            </a:r>
          </a:p>
          <a:p>
            <a:endParaRPr lang="ru-RU" sz="2800" dirty="0"/>
          </a:p>
          <a:p>
            <a:r>
              <a:rPr lang="ru-RU" sz="2800" dirty="0" smtClean="0"/>
              <a:t>Выборка (</a:t>
            </a:r>
            <a:r>
              <a:rPr lang="en-US" sz="2800" dirty="0" smtClean="0"/>
              <a:t>dataset) </a:t>
            </a:r>
            <a:r>
              <a:rPr lang="ru-RU" sz="2800" dirty="0" smtClean="0"/>
              <a:t>делится на две части: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Обучающая (тренировочная, </a:t>
            </a:r>
            <a:r>
              <a:rPr lang="en-US" sz="2800" dirty="0" smtClean="0"/>
              <a:t>training</a:t>
            </a:r>
            <a:r>
              <a:rPr lang="en-US" sz="2800" dirty="0"/>
              <a:t> </a:t>
            </a:r>
            <a:r>
              <a:rPr lang="en-US" sz="2800" dirty="0" smtClean="0"/>
              <a:t>set)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Тестовая (экзаменационная, </a:t>
            </a:r>
            <a:r>
              <a:rPr lang="en-US" sz="2800" dirty="0" smtClean="0"/>
              <a:t>test set)</a:t>
            </a:r>
            <a:endParaRPr lang="ru-RU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 smtClean="0"/>
          </a:p>
          <a:p>
            <a:r>
              <a:rPr lang="ru-RU" sz="2800" i="1" dirty="0" smtClean="0"/>
              <a:t>		</a:t>
            </a:r>
            <a:r>
              <a:rPr lang="en-US" sz="2800" i="1" dirty="0" smtClean="0"/>
              <a:t>N</a:t>
            </a:r>
            <a:r>
              <a:rPr lang="ru-RU" sz="2800" i="1" dirty="0" err="1"/>
              <a:t>обуч</a:t>
            </a:r>
            <a:r>
              <a:rPr lang="ru-RU" sz="2800" i="1" dirty="0"/>
              <a:t> </a:t>
            </a:r>
            <a:r>
              <a:rPr lang="en-US" sz="2800" i="1" dirty="0"/>
              <a:t>&gt; </a:t>
            </a:r>
            <a:r>
              <a:rPr lang="en-US" sz="2800" i="1" dirty="0" smtClean="0"/>
              <a:t>N</a:t>
            </a:r>
            <a:r>
              <a:rPr lang="ru-RU" sz="2800" i="1" dirty="0" smtClean="0"/>
              <a:t>тест</a:t>
            </a:r>
            <a:r>
              <a:rPr lang="en-US" sz="2800" i="1" dirty="0" smtClean="0"/>
              <a:t>(</a:t>
            </a:r>
            <a:r>
              <a:rPr lang="ru-RU" sz="2800" i="1" dirty="0" smtClean="0"/>
              <a:t>обычно 70/30</a:t>
            </a:r>
            <a:r>
              <a:rPr lang="en-US" sz="2800" i="1" dirty="0" smtClean="0"/>
              <a:t>)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525" y="4781404"/>
            <a:ext cx="7458075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45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386410" y="1336025"/>
            <a:ext cx="11103429" cy="45040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dirty="0" smtClean="0"/>
              <a:t>Оценка качества с помощью </a:t>
            </a:r>
            <a:r>
              <a:rPr lang="en-US" i="1" dirty="0" smtClean="0"/>
              <a:t>k</a:t>
            </a:r>
            <a:r>
              <a:rPr lang="ru-RU" i="1" dirty="0" smtClean="0"/>
              <a:t>–кратной перекрестной проверки (</a:t>
            </a:r>
            <a:r>
              <a:rPr lang="en-US" i="1" dirty="0" smtClean="0"/>
              <a:t>k</a:t>
            </a:r>
            <a:r>
              <a:rPr lang="ru-RU" i="1" dirty="0" smtClean="0"/>
              <a:t>–</a:t>
            </a:r>
            <a:r>
              <a:rPr lang="ru-RU" i="1" dirty="0" err="1" smtClean="0"/>
              <a:t>fold</a:t>
            </a:r>
            <a:r>
              <a:rPr lang="ru-RU" i="1" dirty="0" smtClean="0"/>
              <a:t> </a:t>
            </a:r>
            <a:r>
              <a:rPr lang="ru-RU" i="1" dirty="0" err="1" smtClean="0"/>
              <a:t>cross</a:t>
            </a:r>
            <a:r>
              <a:rPr lang="ru-RU" i="1" dirty="0" smtClean="0"/>
              <a:t> </a:t>
            </a:r>
            <a:r>
              <a:rPr lang="ru-RU" i="1" dirty="0" err="1" smtClean="0"/>
              <a:t>validation</a:t>
            </a:r>
            <a:r>
              <a:rPr lang="ru-RU" i="1" dirty="0" smtClean="0"/>
              <a:t>)</a:t>
            </a:r>
            <a:r>
              <a:rPr lang="en-US" dirty="0"/>
              <a:t> </a:t>
            </a:r>
            <a:endParaRPr lang="ru-RU" dirty="0" smtClean="0"/>
          </a:p>
          <a:p>
            <a:endParaRPr lang="ru-RU" dirty="0"/>
          </a:p>
          <a:p>
            <a:endParaRPr lang="en-US" dirty="0" smtClean="0"/>
          </a:p>
          <a:p>
            <a:endParaRPr lang="ru-RU" i="1" dirty="0" smtClean="0"/>
          </a:p>
          <a:p>
            <a:endParaRPr lang="ru-RU" i="1" dirty="0"/>
          </a:p>
          <a:p>
            <a:endParaRPr lang="ru-RU" i="1" dirty="0" smtClean="0"/>
          </a:p>
          <a:p>
            <a:r>
              <a:rPr lang="ru-RU" i="1" dirty="0" smtClean="0"/>
              <a:t>Оценка </a:t>
            </a:r>
            <a:r>
              <a:rPr lang="ru-RU" i="1" dirty="0"/>
              <a:t>качества с помощью скользящего контроля (или «метод складного ножа», «</a:t>
            </a:r>
            <a:r>
              <a:rPr lang="en-US" i="1" dirty="0"/>
              <a:t>Jackknife</a:t>
            </a:r>
            <a:r>
              <a:rPr lang="ru-RU" i="1" dirty="0"/>
              <a:t>»)</a:t>
            </a:r>
            <a:r>
              <a:rPr lang="en-US" i="1" dirty="0"/>
              <a:t> – </a:t>
            </a:r>
            <a:r>
              <a:rPr lang="ru-RU" i="1" dirty="0"/>
              <a:t>для небольших </a:t>
            </a:r>
            <a:r>
              <a:rPr lang="ru-RU" i="1" dirty="0" smtClean="0"/>
              <a:t>выборок</a:t>
            </a:r>
            <a:r>
              <a:rPr lang="en-US" i="1" dirty="0"/>
              <a:t> </a:t>
            </a:r>
            <a:endParaRPr lang="ru-RU" dirty="0" smtClean="0"/>
          </a:p>
          <a:p>
            <a:r>
              <a:rPr lang="en-US" dirty="0" smtClean="0"/>
              <a:t>Bootstrap </a:t>
            </a:r>
            <a:r>
              <a:rPr lang="en-US" dirty="0"/>
              <a:t>– </a:t>
            </a:r>
            <a:r>
              <a:rPr lang="ru-RU" dirty="0"/>
              <a:t>имитация статистического выбора. Суть  метода заключается в формировании множества </a:t>
            </a:r>
            <a:r>
              <a:rPr lang="ru-RU" dirty="0" smtClean="0"/>
              <a:t>выборок </a:t>
            </a:r>
            <a:r>
              <a:rPr lang="ru-RU" dirty="0"/>
              <a:t>на основе случайного выбора с </a:t>
            </a:r>
            <a:r>
              <a:rPr lang="ru-RU" dirty="0" smtClean="0"/>
              <a:t>повторениями.</a:t>
            </a:r>
            <a:endParaRPr lang="ru-RU" dirty="0"/>
          </a:p>
          <a:p>
            <a:endParaRPr lang="ru-RU" i="1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Оценка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качества классификации </a:t>
            </a: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задачах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Data Mining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15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377" y="1787195"/>
            <a:ext cx="7000875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7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184" y="103869"/>
            <a:ext cx="11745593" cy="694418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Оценка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качества классификации </a:t>
            </a: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задачах </a:t>
            </a:r>
            <a:r>
              <a:rPr lang="en-US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Text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Mining (2)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16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20915" y="815212"/>
            <a:ext cx="113501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Ошибка классификации – несовпадение метки, назначенной классификатором с меткой, назначенной экспертом (учителем).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14184" y="2037350"/>
                <a:ext cx="5950859" cy="4050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 smtClean="0"/>
                  <a:t>Точность (правильность, аккуратность) </a:t>
                </a:r>
                <a:r>
                  <a:rPr lang="en-US" sz="2400" dirty="0" smtClean="0"/>
                  <a:t>Accuracy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𝑃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ru-RU" sz="2400" b="0" i="0" smtClean="0">
                        <a:latin typeface="Cambria Math"/>
                      </a:rPr>
                      <m:t> </m:t>
                    </m:r>
                  </m:oMath>
                </a14:m>
                <a:endParaRPr lang="en-US" sz="2400" dirty="0" smtClean="0"/>
              </a:p>
              <a:p>
                <a:endParaRPr lang="ru-RU" sz="2400" dirty="0" smtClean="0"/>
              </a:p>
              <a:p>
                <a:endParaRPr lang="en-US" sz="2400" dirty="0" smtClean="0"/>
              </a:p>
              <a:p>
                <a:r>
                  <a:rPr lang="ru-RU" sz="2400" b="0" dirty="0" smtClean="0"/>
                  <a:t>Точность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𝑃𝑟𝑒𝑐𝑖𝑠𝑖𝑜𝑛</m:t>
                    </m:r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𝑇𝑃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𝑇𝑃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𝐹𝑃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ru-RU" sz="2400" dirty="0" smtClean="0"/>
                  <a:t>Полнота </a:t>
                </a:r>
                <a:r>
                  <a:rPr lang="en-US" sz="2400" dirty="0" smtClean="0"/>
                  <a:t>Recall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𝑇𝑃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𝑇𝑃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𝐹𝑁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 smtClean="0"/>
                  <a:t>F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−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measure</m:t>
                    </m:r>
                    <m:r>
                      <a:rPr lang="en-US" sz="2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2(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𝑃𝑟𝑒𝑐𝑖𝑠𝑖𝑜𝑛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∗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𝑅𝑒𝑐𝑎𝑙𝑙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𝑃𝑟𝑒𝑐𝑖𝑠𝑖𝑜𝑛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</a:rPr>
                          <m:t>𝑅𝑒𝑐𝑎𝑙𝑙</m:t>
                        </m:r>
                      </m:den>
                    </m:f>
                  </m:oMath>
                </a14:m>
                <a:endParaRPr lang="ru-RU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84" y="2037350"/>
                <a:ext cx="5950859" cy="4050981"/>
              </a:xfrm>
              <a:prstGeom prst="rect">
                <a:avLst/>
              </a:prstGeom>
              <a:blipFill rotWithShape="0">
                <a:blip r:embed="rId2"/>
                <a:stretch>
                  <a:fillRect l="-1537" t="-1203" b="-60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10747"/>
              </p:ext>
            </p:extLst>
          </p:nvPr>
        </p:nvGraphicFramePr>
        <p:xfrm>
          <a:off x="5598543" y="3549625"/>
          <a:ext cx="6041918" cy="18501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40944"/>
                <a:gridCol w="2064373"/>
                <a:gridCol w="2036601"/>
              </a:tblGrid>
              <a:tr h="367930">
                <a:tc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Оценка эксперта</a:t>
                      </a:r>
                      <a:endParaRPr lang="ru-RU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12474">
                <a:tc>
                  <a:txBody>
                    <a:bodyPr/>
                    <a:lstStyle/>
                    <a:p>
                      <a:r>
                        <a:rPr lang="ru-RU" dirty="0" smtClean="0"/>
                        <a:t>Оценка </a:t>
                      </a:r>
                    </a:p>
                    <a:p>
                      <a:r>
                        <a:rPr lang="ru-RU" dirty="0" smtClean="0"/>
                        <a:t>классификатора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Положительная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Отрицательная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6793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Положительная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TP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FP</a:t>
                      </a:r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7420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Отрицательная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FN</a:t>
                      </a:r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r>
                        <a:rPr lang="en-US" baseline="0" dirty="0" smtClean="0"/>
                        <a:t>N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371775" y="1884705"/>
            <a:ext cx="5050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P- </a:t>
            </a:r>
            <a:r>
              <a:rPr lang="ru-RU" dirty="0" smtClean="0"/>
              <a:t>количество объектов, по которым классификатор принял правильное решение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461186" y="3180293"/>
            <a:ext cx="413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Матрица неточностей (</a:t>
            </a:r>
            <a:r>
              <a:rPr lang="en-US" dirty="0" smtClean="0"/>
              <a:t>Confusion matrix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071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192" y="0"/>
            <a:ext cx="10972800" cy="682894"/>
          </a:xfrm>
        </p:spPr>
        <p:txBody>
          <a:bodyPr>
            <a:normAutofit fontScale="90000"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Матрица</a:t>
            </a:r>
            <a:r>
              <a:rPr lang="ru-RU" dirty="0" smtClean="0"/>
              <a:t> </a:t>
            </a: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неточностей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16750" y="805459"/>
                <a:ext cx="4133012" cy="4979057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1600" dirty="0" smtClean="0"/>
                  <a:t>Precision</a:t>
                </a:r>
                <a:r>
                  <a:rPr lang="en-US" sz="1600" baseline="-25000" dirty="0" err="1" smtClean="0"/>
                  <a:t>k</a:t>
                </a:r>
                <a:r>
                  <a:rPr lang="en-US" sz="16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b="0" i="1" baseline="-25000" smtClean="0">
                            <a:latin typeface="Cambria Math" panose="02040503050406030204" pitchFamily="18" charset="0"/>
                          </a:rPr>
                          <m:t>𝑘𝑘</m:t>
                        </m:r>
                      </m:num>
                      <m:den>
                        <m:nary>
                          <m:naryPr>
                            <m:chr m:val="∑"/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sz="1600" i="1" baseline="-2500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600" b="0" i="1" baseline="-2500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nary>
                      </m:den>
                    </m:f>
                  </m:oMath>
                </a14:m>
                <a:r>
                  <a:rPr lang="en-US" sz="1600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sz="1600" dirty="0" err="1" smtClean="0"/>
                  <a:t>Recall</a:t>
                </a:r>
                <a:r>
                  <a:rPr lang="en-US" sz="1600" baseline="-25000" dirty="0" err="1" smtClean="0"/>
                  <a:t>k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baseline="-25000">
                            <a:latin typeface="Cambria Math" panose="02040503050406030204" pitchFamily="18" charset="0"/>
                          </a:rPr>
                          <m:t>𝑘𝑘</m:t>
                        </m:r>
                      </m:num>
                      <m:den>
                        <m:nary>
                          <m:naryPr>
                            <m:chr m:val="∑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sz="1600" i="1" baseline="-2500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600" b="0" i="1" baseline="-2500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nary>
                      </m:den>
                    </m:f>
                  </m:oMath>
                </a14:m>
                <a:r>
                  <a:rPr lang="en-US" sz="1600" dirty="0"/>
                  <a:t> </a:t>
                </a:r>
                <a:endParaRPr lang="ru-RU" sz="1600" dirty="0"/>
              </a:p>
              <a:p>
                <a:pPr marL="0" indent="0">
                  <a:buNone/>
                </a:pPr>
                <a:endParaRPr lang="en-US" sz="1600" dirty="0" smtClean="0"/>
              </a:p>
              <a:p>
                <a:pPr marL="0" indent="0">
                  <a:buNone/>
                </a:pPr>
                <a:r>
                  <a:rPr lang="en-US" sz="1600" b="1" dirty="0" smtClean="0"/>
                  <a:t>Macro average</a:t>
                </a:r>
                <a:r>
                  <a:rPr lang="en-US" sz="1600" dirty="0" smtClean="0"/>
                  <a:t> Precision: </a:t>
                </a:r>
                <a:r>
                  <a:rPr lang="en-US" sz="1600" dirty="0"/>
                  <a:t>=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m:rPr>
                            <m:nor/>
                          </m:rPr>
                          <a:rPr lang="en-US" sz="1600" dirty="0"/>
                          <m:t>Precision</m:t>
                        </m:r>
                        <m:r>
                          <m:rPr>
                            <m:nor/>
                          </m:rPr>
                          <a:rPr lang="en-US" sz="1600" baseline="-25000" dirty="0"/>
                          <m:t>k</m:t>
                        </m:r>
                      </m:e>
                    </m:nary>
                  </m:oMath>
                </a14:m>
                <a:endParaRPr lang="en-US" sz="1600" dirty="0"/>
              </a:p>
              <a:p>
                <a:pPr marL="0" indent="0">
                  <a:buNone/>
                </a:pPr>
                <a:endParaRPr lang="en-US" sz="1600" b="1" dirty="0" smtClean="0"/>
              </a:p>
              <a:p>
                <a:pPr marL="0" indent="0">
                  <a:buNone/>
                </a:pPr>
                <a:r>
                  <a:rPr lang="en-US" sz="1600" b="1" dirty="0" smtClean="0"/>
                  <a:t>Micro </a:t>
                </a:r>
                <a:r>
                  <a:rPr lang="en-US" sz="1600" b="1" dirty="0" smtClean="0"/>
                  <a:t>average </a:t>
                </a:r>
                <a:r>
                  <a:rPr lang="en-US" sz="1600" dirty="0" smtClean="0"/>
                  <a:t>Precision: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𝑇𝑃</m:t>
                            </m:r>
                          </m:e>
                        </m:nary>
                        <m:r>
                          <a:rPr lang="en-US" sz="1600" b="0" i="1" baseline="-25000" smtClean="0"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nary>
                          <m:naryPr>
                            <m:chr m:val="∑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𝑇𝑃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nary>
                              <m:naryPr>
                                <m:chr m:val="∑"/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𝐹𝑁</m:t>
                                </m:r>
                              </m:e>
                            </m:nary>
                          </m:e>
                        </m:nary>
                        <m:r>
                          <a:rPr lang="en-US" sz="1600" i="1" baseline="-2500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600" b="0" i="1" baseline="-25000" smtClean="0">
                            <a:latin typeface="Cambria Math" panose="02040503050406030204" pitchFamily="18" charset="0"/>
                          </a:rPr>
                          <m:t>  </m:t>
                        </m:r>
                      </m:den>
                    </m:f>
                  </m:oMath>
                </a14:m>
                <a:r>
                  <a:rPr lang="en-US" sz="1600" dirty="0"/>
                  <a:t> </a:t>
                </a:r>
                <a:endParaRPr lang="en-US" sz="1600" dirty="0" smtClean="0"/>
              </a:p>
              <a:p>
                <a:pPr marL="0" indent="0">
                  <a:buNone/>
                </a:pPr>
                <a:endParaRPr lang="en-US" sz="1600" dirty="0" smtClean="0"/>
              </a:p>
              <a:p>
                <a:pPr marL="0" indent="0">
                  <a:buNone/>
                </a:pPr>
                <a:r>
                  <a:rPr lang="ru-RU" sz="1600" dirty="0"/>
                  <a:t>Для </a:t>
                </a:r>
                <a:r>
                  <a:rPr lang="ru-RU" sz="1600" dirty="0" err="1"/>
                  <a:t>мультиклассовой</a:t>
                </a:r>
                <a:r>
                  <a:rPr lang="ru-RU" sz="1600" dirty="0"/>
                  <a:t> </a:t>
                </a:r>
                <a:r>
                  <a:rPr lang="ru-RU" sz="1600" dirty="0" smtClean="0"/>
                  <a:t>классификации</a:t>
                </a:r>
                <a:r>
                  <a:rPr lang="en-US" sz="1600" dirty="0" smtClean="0"/>
                  <a:t>:</a:t>
                </a:r>
                <a:endParaRPr lang="en-US" sz="1600" dirty="0"/>
              </a:p>
              <a:p>
                <a:pPr marL="0" indent="0">
                  <a:buNone/>
                </a:pPr>
                <a:r>
                  <a:rPr lang="en-US" sz="1600" dirty="0" smtClean="0"/>
                  <a:t>Micro-</a:t>
                </a:r>
                <a:r>
                  <a:rPr lang="en-US" sz="1600" dirty="0" err="1" smtClean="0"/>
                  <a:t>avg</a:t>
                </a:r>
                <a:r>
                  <a:rPr lang="en-US" sz="1600" dirty="0" smtClean="0"/>
                  <a:t> (F1) = Micro-</a:t>
                </a:r>
                <a:r>
                  <a:rPr lang="en-US" sz="1600" dirty="0" err="1" smtClean="0"/>
                  <a:t>avg</a:t>
                </a:r>
                <a:r>
                  <a:rPr lang="en-US" sz="1600" dirty="0" smtClean="0"/>
                  <a:t>(</a:t>
                </a:r>
                <a:r>
                  <a:rPr lang="en-US" sz="1600" dirty="0" err="1" smtClean="0"/>
                  <a:t>Pr</a:t>
                </a:r>
                <a:r>
                  <a:rPr lang="en-US" sz="1600" dirty="0" smtClean="0"/>
                  <a:t>) = Micro-</a:t>
                </a:r>
                <a:r>
                  <a:rPr lang="en-US" sz="1600" dirty="0" err="1" smtClean="0"/>
                  <a:t>avg</a:t>
                </a:r>
                <a:r>
                  <a:rPr lang="en-US" sz="1600" dirty="0" smtClean="0"/>
                  <a:t>(Rec) = accuracy</a:t>
                </a:r>
              </a:p>
              <a:p>
                <a:pPr marL="0" indent="0">
                  <a:buNone/>
                </a:pPr>
                <a:r>
                  <a:rPr lang="ru-RU" sz="1600" dirty="0" smtClean="0"/>
                  <a:t>Будут отличия для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multilabel</a:t>
                </a:r>
                <a:r>
                  <a:rPr lang="en-US" sz="1600" dirty="0" smtClean="0"/>
                  <a:t>!</a:t>
                </a:r>
              </a:p>
              <a:p>
                <a:pPr marL="0" indent="0">
                  <a:buNone/>
                </a:pPr>
                <a:endParaRPr lang="en-US" sz="1600" dirty="0"/>
              </a:p>
              <a:p>
                <a:pPr marL="0" indent="0">
                  <a:buNone/>
                </a:pPr>
                <a:r>
                  <a:rPr lang="en-US" sz="1600" b="1" dirty="0" smtClean="0"/>
                  <a:t>Weighted average </a:t>
                </a:r>
                <a:r>
                  <a:rPr lang="en-US" sz="1600" dirty="0" smtClean="0"/>
                  <a:t>Precision:</a:t>
                </a:r>
              </a:p>
              <a:p>
                <a:pPr marL="0" indent="0">
                  <a:buNone/>
                </a:pPr>
                <a:r>
                  <a:rPr lang="en-US" sz="1600" dirty="0" smtClean="0"/>
                  <a:t>=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m:rPr>
                            <m:nor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1600" dirty="0"/>
                          <m:t>Precision</m:t>
                        </m:r>
                        <m:r>
                          <m:rPr>
                            <m:nor/>
                          </m:rPr>
                          <a:rPr lang="en-US" sz="1600" baseline="-25000" dirty="0"/>
                          <m:t>k</m:t>
                        </m:r>
                        <m:r>
                          <m:rPr>
                            <m:nor/>
                          </m:rPr>
                          <a:rPr lang="en-US" sz="1600" dirty="0"/>
                          <m:t> 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 ∗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𝑠𝑢𝑝𝑝𝑜𝑟𝑡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𝑝𝑟𝑜𝑝𝑜𝑟𝑡𝑖𝑜𝑛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1600" dirty="0" smtClean="0"/>
              </a:p>
              <a:p>
                <a:pPr marL="0" indent="0">
                  <a:buNone/>
                </a:pPr>
                <a:endParaRPr lang="en-US" sz="1600" dirty="0"/>
              </a:p>
              <a:p>
                <a:pPr marL="0" indent="0">
                  <a:buNone/>
                </a:pPr>
                <a:endParaRPr lang="ru-RU" sz="1600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750" y="805459"/>
                <a:ext cx="4133012" cy="4979057"/>
              </a:xfrm>
              <a:blipFill rotWithShape="0">
                <a:blip r:embed="rId2"/>
                <a:stretch>
                  <a:fillRect l="-3245" t="-1102" r="-1475" b="-514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17</a:t>
            </a:fld>
            <a:endParaRPr lang="ru-RU"/>
          </a:p>
        </p:txBody>
      </p:sp>
      <p:pic>
        <p:nvPicPr>
          <p:cNvPr id="14338" name="Picture 2" descr="ÐÐ°ÑÑÐ¸ÑÐ° Ð½ÐµÑÐ¾ÑÐ½Ð¾ÑÑÐµÐ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762" y="682894"/>
            <a:ext cx="7153275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12854" y="5763207"/>
            <a:ext cx="3180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Несбалансированная выборка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 flipV="1">
            <a:off x="5648428" y="5530865"/>
            <a:ext cx="22610" cy="2536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46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 </a:t>
            </a:r>
            <a:r>
              <a:rPr lang="en-US" sz="32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sklearn</a:t>
            </a:r>
            <a:endParaRPr lang="ru-RU" sz="3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18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971" y="1260488"/>
            <a:ext cx="859155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426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192" y="0"/>
            <a:ext cx="10972800" cy="682894"/>
          </a:xfrm>
        </p:spPr>
        <p:txBody>
          <a:bodyPr>
            <a:norm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Несбалансированные выборки 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6749" y="1017068"/>
            <a:ext cx="11067243" cy="41674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Несбалансированная выборка (</a:t>
            </a:r>
            <a:r>
              <a:rPr lang="en-US" dirty="0"/>
              <a:t>Unbalances sample</a:t>
            </a:r>
            <a:r>
              <a:rPr lang="ru-RU" dirty="0"/>
              <a:t>) – количество объектов каждого класса очень сильно разнится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</a:p>
          <a:p>
            <a:r>
              <a:rPr lang="ru-RU" sz="2400" dirty="0" smtClean="0"/>
              <a:t>Низкая точность классификации у малых классов</a:t>
            </a:r>
          </a:p>
          <a:p>
            <a:r>
              <a:rPr lang="ru-RU" sz="2400" dirty="0" smtClean="0"/>
              <a:t>Часто классификатору бывает выгодно объекты всех малых классов приписать к самому большому и не обучаться на малых.</a:t>
            </a:r>
            <a:endParaRPr lang="en-US" sz="2400" dirty="0" smtClean="0"/>
          </a:p>
          <a:p>
            <a:endParaRPr lang="ru-RU" sz="2400" dirty="0" smtClean="0"/>
          </a:p>
          <a:p>
            <a:pPr marL="0" indent="0">
              <a:buNone/>
            </a:pPr>
            <a:r>
              <a:rPr lang="ru-RU" dirty="0" smtClean="0"/>
              <a:t> Нужно приводить к сбалансированному виду – </a:t>
            </a:r>
          </a:p>
          <a:p>
            <a:r>
              <a:rPr lang="en-US" sz="2400" dirty="0" smtClean="0"/>
              <a:t>Oversampling – </a:t>
            </a:r>
            <a:r>
              <a:rPr lang="ru-RU" sz="2400" dirty="0" smtClean="0"/>
              <a:t>дублирование объектов малых классов</a:t>
            </a:r>
            <a:endParaRPr lang="ru-RU" sz="2400" dirty="0"/>
          </a:p>
          <a:p>
            <a:r>
              <a:rPr lang="en-US" sz="2400" dirty="0" err="1"/>
              <a:t>Undersampling</a:t>
            </a:r>
            <a:r>
              <a:rPr lang="en-US" sz="2400" dirty="0"/>
              <a:t> – </a:t>
            </a:r>
            <a:r>
              <a:rPr lang="ru-RU" sz="2400" dirty="0"/>
              <a:t>удаление объектов из больших классов</a:t>
            </a:r>
          </a:p>
          <a:p>
            <a:r>
              <a:rPr lang="en-US" sz="2400" dirty="0"/>
              <a:t>SMOTE (Synthetic Minority Over-sampling Technique) – </a:t>
            </a:r>
            <a:r>
              <a:rPr lang="ru-RU" sz="2400" dirty="0"/>
              <a:t>создание искусственных объектов малых классов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19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25492" y="5103149"/>
            <a:ext cx="80540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Библиотека для работы с несбалансированными данными: </a:t>
            </a:r>
          </a:p>
          <a:p>
            <a:r>
              <a:rPr lang="en-US" sz="2400" dirty="0" smtClean="0">
                <a:hlinkClick r:id="rId2"/>
              </a:rPr>
              <a:t>https</a:t>
            </a:r>
            <a:r>
              <a:rPr lang="en-US" sz="2400" dirty="0">
                <a:hlinkClick r:id="rId2"/>
              </a:rPr>
              <a:t>://</a:t>
            </a:r>
            <a:r>
              <a:rPr lang="en-US" sz="2400" dirty="0" smtClean="0">
                <a:hlinkClick r:id="rId2"/>
              </a:rPr>
              <a:t>imbalanced-learn.org/stable/index.html</a:t>
            </a:r>
            <a:r>
              <a:rPr lang="en-US" sz="2400" dirty="0" smtClean="0"/>
              <a:t> </a:t>
            </a: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0275" y="5187992"/>
            <a:ext cx="1609725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43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-182562"/>
            <a:ext cx="10972800" cy="1143000"/>
          </a:xfrm>
        </p:spPr>
        <p:txBody>
          <a:bodyPr/>
          <a:lstStyle/>
          <a:p>
            <a:r>
              <a:rPr lang="ru-RU" dirty="0" smtClean="0"/>
              <a:t>Несбалансированные выборки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20</a:t>
            </a:fld>
            <a:endParaRPr lang="ru-RU"/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1608" t="2267" r="66500" b="2361"/>
          <a:stretch/>
        </p:blipFill>
        <p:spPr>
          <a:xfrm>
            <a:off x="224287" y="3922024"/>
            <a:ext cx="2441275" cy="2434339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1" y="960438"/>
            <a:ext cx="4430555" cy="2891574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727275" y="960438"/>
                <a:ext cx="6262778" cy="5193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Несбалансированные выборки (</a:t>
                </a:r>
                <a:r>
                  <a:rPr lang="en-US" dirty="0"/>
                  <a:t>Imbalanced </a:t>
                </a:r>
                <a:r>
                  <a:rPr lang="en-US" dirty="0" smtClean="0"/>
                  <a:t>Data</a:t>
                </a:r>
                <a:r>
                  <a:rPr lang="ru-RU" dirty="0" smtClean="0"/>
                  <a:t>) – выборки, в которых количество объектов в классах очень сильно разнится.</a:t>
                </a:r>
              </a:p>
              <a:p>
                <a:r>
                  <a:rPr lang="ru-RU" dirty="0" smtClean="0"/>
                  <a:t>Классы, </a:t>
                </a:r>
                <a:r>
                  <a:rPr lang="ru-RU" dirty="0" err="1" smtClean="0"/>
                  <a:t>бОльшие</a:t>
                </a:r>
                <a:r>
                  <a:rPr lang="ru-RU" dirty="0" smtClean="0"/>
                  <a:t> по объему – мажоритарные, классы малых объемов – миноритарные.</a:t>
                </a:r>
              </a:p>
              <a:p>
                <a:r>
                  <a:rPr lang="ru-RU" dirty="0" smtClean="0"/>
                  <a:t>Следствия: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Неравномерное обучение на разных классах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Плохое распознавание объектов малых классов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Нельзя использовать </a:t>
                </a:r>
                <a:r>
                  <a:rPr lang="en-US" dirty="0" smtClean="0"/>
                  <a:t>Accuracy. </a:t>
                </a:r>
                <a:r>
                  <a:rPr lang="ru-RU" dirty="0" smtClean="0"/>
                  <a:t>Используем </a:t>
                </a:r>
                <a:r>
                  <a:rPr lang="en-US" b="1" dirty="0" smtClean="0"/>
                  <a:t>weighted-avg.</a:t>
                </a:r>
                <a:endParaRPr lang="ru-RU" b="1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Выгоднее </a:t>
                </a:r>
                <a:r>
                  <a:rPr lang="ru-RU" dirty="0"/>
                  <a:t>отнести все объекты к мажоритарному классу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ru-RU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ru-RU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K1 = 10 </a:t>
                </a:r>
                <a:r>
                  <a:rPr lang="ru-RU" dirty="0" smtClean="0"/>
                  <a:t>объектов</a:t>
                </a:r>
                <a:r>
                  <a:rPr lang="en-US" dirty="0" smtClean="0"/>
                  <a:t>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K2 = 100</a:t>
                </a:r>
                <a:r>
                  <a:rPr lang="ru-RU" dirty="0" smtClean="0"/>
                  <a:t> объектов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ru-RU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r>
                  <a:rPr lang="ru-RU" dirty="0" smtClean="0"/>
                  <a:t> </a:t>
                </a:r>
                <a:r>
                  <a:rPr lang="en-US" dirty="0"/>
                  <a:t>Accuracy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𝑇𝑁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ru-RU">
                        <a:latin typeface="Cambria Math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ru-RU" dirty="0" smtClean="0"/>
                  <a:t>	</a:t>
                </a:r>
                <a:endParaRPr lang="ru-RU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275" y="960438"/>
                <a:ext cx="6262778" cy="5193153"/>
              </a:xfrm>
              <a:prstGeom prst="rect">
                <a:avLst/>
              </a:prstGeom>
              <a:blipFill rotWithShape="0">
                <a:blip r:embed="rId4"/>
                <a:stretch>
                  <a:fillRect l="-778" t="-7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173498"/>
              </p:ext>
            </p:extLst>
          </p:nvPr>
        </p:nvGraphicFramePr>
        <p:xfrm>
          <a:off x="7573992" y="4059314"/>
          <a:ext cx="3226280" cy="2089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4091"/>
                <a:gridCol w="983243"/>
                <a:gridCol w="958946"/>
              </a:tblGrid>
              <a:tr h="941764"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Эксперт: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Модель: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573992">
                <a:tc>
                  <a:txBody>
                    <a:bodyPr/>
                    <a:lstStyle/>
                    <a:p>
                      <a:r>
                        <a:rPr lang="en-US" dirty="0" smtClean="0"/>
                        <a:t>K1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ru-RU" dirty="0"/>
                    </a:p>
                  </a:txBody>
                  <a:tcPr/>
                </a:tc>
              </a:tr>
              <a:tr h="573992"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84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462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Oversampling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Random Over Samper </a:t>
            </a:r>
          </a:p>
          <a:p>
            <a:r>
              <a:rPr lang="en-US" dirty="0" smtClean="0"/>
              <a:t>SMOTE –</a:t>
            </a:r>
            <a:r>
              <a:rPr lang="ru-RU" dirty="0"/>
              <a:t> </a:t>
            </a:r>
            <a:r>
              <a:rPr lang="ru-RU" sz="2800" dirty="0"/>
              <a:t>Находит n ближайших соседей, для каждого миноритарного объекта. «Соединяет» их линиями и случайным образом создает новые объекты на этих линиях</a:t>
            </a:r>
            <a:r>
              <a:rPr lang="ru-RU" sz="2800" dirty="0" smtClean="0"/>
              <a:t>.</a:t>
            </a:r>
          </a:p>
          <a:p>
            <a:r>
              <a:rPr lang="en-US" dirty="0" smtClean="0"/>
              <a:t>ADASYN</a:t>
            </a:r>
            <a:r>
              <a:rPr lang="ru-RU" dirty="0"/>
              <a:t> - </a:t>
            </a:r>
            <a:r>
              <a:rPr lang="ru-RU" sz="2800" dirty="0"/>
              <a:t>вместо линейной генерации объектов, добавляется некоторый шум, позволяющий создать нелинейную зависимость между родителем и синтезированным объектом</a:t>
            </a:r>
            <a:endParaRPr lang="en-US" sz="2800" dirty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26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093" y="51768"/>
            <a:ext cx="10972800" cy="1143000"/>
          </a:xfrm>
        </p:spPr>
        <p:txBody>
          <a:bodyPr/>
          <a:lstStyle/>
          <a:p>
            <a:r>
              <a:rPr lang="en-US" dirty="0" err="1" smtClean="0"/>
              <a:t>Undersampling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291101"/>
                <a:ext cx="10972800" cy="452596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Random Under Sampler</a:t>
                </a:r>
              </a:p>
              <a:p>
                <a:r>
                  <a:rPr lang="en-US" dirty="0" err="1" smtClean="0"/>
                  <a:t>Tomek</a:t>
                </a:r>
                <a:r>
                  <a:rPr lang="en-US" dirty="0" smtClean="0"/>
                  <a:t> Links</a:t>
                </a:r>
                <a:r>
                  <a:rPr lang="ru-RU" dirty="0" smtClean="0"/>
                  <a:t> </a:t>
                </a:r>
                <a:r>
                  <a:rPr lang="ru-RU" sz="2100" dirty="0" smtClean="0"/>
                  <a:t>-</a:t>
                </a:r>
                <a:r>
                  <a:rPr lang="en-US" sz="2100" dirty="0" smtClean="0"/>
                  <a:t> </a:t>
                </a:r>
                <a:r>
                  <a:rPr lang="ru-RU" sz="2100" dirty="0" smtClean="0"/>
                  <a:t>Пара</a:t>
                </a:r>
                <a:r>
                  <a:rPr lang="ru-RU" sz="2100" dirty="0"/>
                  <a:t> (</a:t>
                </a:r>
                <a:r>
                  <a:rPr lang="ru-RU" sz="2100" dirty="0" err="1" smtClean="0"/>
                  <a:t>E</a:t>
                </a:r>
                <a:r>
                  <a:rPr lang="ru-RU" sz="1500" dirty="0" err="1" smtClean="0"/>
                  <a:t>i</a:t>
                </a:r>
                <a:r>
                  <a:rPr lang="ru-RU" sz="2100" dirty="0" err="1" smtClean="0"/>
                  <a:t>,E</a:t>
                </a:r>
                <a:r>
                  <a:rPr lang="ru-RU" sz="1500" dirty="0" err="1" smtClean="0"/>
                  <a:t>j</a:t>
                </a:r>
                <a:r>
                  <a:rPr lang="ru-RU" sz="2100" dirty="0" smtClean="0"/>
                  <a:t>)</a:t>
                </a:r>
                <a:r>
                  <a:rPr lang="en-US" sz="2100" dirty="0" smtClean="0"/>
                  <a:t> </a:t>
                </a:r>
                <a:r>
                  <a:rPr lang="ru-RU" sz="2100" dirty="0" smtClean="0"/>
                  <a:t>называется связью </a:t>
                </a:r>
                <a:r>
                  <a:rPr lang="ru-RU" sz="2100" dirty="0" err="1" smtClean="0"/>
                  <a:t>Томека</a:t>
                </a:r>
                <a:r>
                  <a:rPr lang="ru-RU" sz="2100" dirty="0" smtClean="0"/>
                  <a:t>, если</a:t>
                </a:r>
                <a14:m>
                  <m:oMath xmlns:m="http://schemas.openxmlformats.org/officeDocument/2006/math">
                    <m:r>
                      <a:rPr lang="ru-RU" sz="21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100" b="0" i="0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sz="21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ru-RU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ru-RU" sz="2100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ru-RU" sz="2100" i="1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ru-RU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ru-RU" sz="2100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e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ru-RU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ru-RU" sz="2100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ru-RU" sz="2100" i="1">
                                <a:latin typeface="Cambria Math" panose="02040503050406030204" pitchFamily="18" charset="0"/>
                              </a:rPr>
                              <m:t>&lt; </m:t>
                            </m:r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ru-RU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ru-RU" sz="2100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eqArr>
                        <m:r>
                          <a:rPr lang="ru-RU" sz="21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ru-RU" sz="2100" dirty="0" smtClean="0"/>
              </a:p>
              <a:p>
                <a:pPr marL="457200" lvl="1" indent="0">
                  <a:buNone/>
                </a:pPr>
                <a:endParaRPr lang="ru-RU" sz="2100" dirty="0" smtClean="0"/>
              </a:p>
              <a:p>
                <a:pPr marL="457200" lvl="1" indent="0">
                  <a:buNone/>
                </a:pPr>
                <a:endParaRPr lang="en-US" sz="2100" dirty="0" smtClean="0"/>
              </a:p>
              <a:p>
                <a:pPr marL="457200" lvl="1" indent="0">
                  <a:buNone/>
                </a:pPr>
                <a:endParaRPr lang="ru-RU" sz="2100" dirty="0"/>
              </a:p>
              <a:p>
                <a:pPr marL="0" indent="0">
                  <a:buNone/>
                </a:pPr>
                <a:r>
                  <a:rPr lang="ru-RU" sz="2100" dirty="0" smtClean="0"/>
                  <a:t>Объекты </a:t>
                </a:r>
                <a:r>
                  <a:rPr lang="ru-RU" sz="2100" dirty="0"/>
                  <a:t>мажоритарного класса, входящие в связи </a:t>
                </a:r>
                <a:r>
                  <a:rPr lang="ru-RU" sz="2100" dirty="0" err="1"/>
                  <a:t>Томека</a:t>
                </a:r>
                <a:r>
                  <a:rPr lang="ru-RU" sz="2100" dirty="0"/>
                  <a:t> удаляются</a:t>
                </a:r>
              </a:p>
              <a:p>
                <a:endParaRPr lang="en-US" dirty="0" smtClean="0"/>
              </a:p>
              <a:p>
                <a:r>
                  <a:rPr lang="en-US" dirty="0" err="1" smtClean="0"/>
                  <a:t>EditedNearestNeighbors</a:t>
                </a:r>
                <a:r>
                  <a:rPr lang="ru-RU" dirty="0" smtClean="0"/>
                  <a:t> - </a:t>
                </a:r>
                <a:r>
                  <a:rPr lang="ru-RU" sz="1900" dirty="0"/>
                  <a:t>Объект мажоритарного класса удаляется при условии, если не все его </a:t>
                </a:r>
                <a:r>
                  <a:rPr lang="en-US" sz="1900" dirty="0"/>
                  <a:t>k</a:t>
                </a:r>
                <a:r>
                  <a:rPr lang="ru-RU" sz="1900" dirty="0"/>
                  <a:t> ближайших соседей имеют метку мажоритарного класса.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291101"/>
                <a:ext cx="10972800" cy="4525963"/>
              </a:xfrm>
              <a:blipFill rotWithShape="0">
                <a:blip r:embed="rId2"/>
                <a:stretch>
                  <a:fillRect l="-1111" t="-2695" b="-2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7252" y="2199737"/>
            <a:ext cx="5283769" cy="155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64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184" y="103869"/>
            <a:ext cx="11745593" cy="694418"/>
          </a:xfrm>
        </p:spPr>
        <p:txBody>
          <a:bodyPr>
            <a:noAutofit/>
          </a:bodyPr>
          <a:lstStyle/>
          <a:p>
            <a:r>
              <a:rPr lang="en-US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AUC ROC</a:t>
            </a:r>
            <a:endParaRPr lang="ru-RU" sz="2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3447" y="666746"/>
            <a:ext cx="720503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ROC </a:t>
            </a:r>
            <a:r>
              <a:rPr lang="en-US" sz="2000" dirty="0"/>
              <a:t>- receiver operating characteristic</a:t>
            </a:r>
            <a:r>
              <a:rPr lang="ru-RU" sz="2000" dirty="0"/>
              <a:t>, кривая ошибок</a:t>
            </a:r>
          </a:p>
          <a:p>
            <a:r>
              <a:rPr lang="ru-RU" sz="2000" b="1" dirty="0" smtClean="0"/>
              <a:t>AUC </a:t>
            </a:r>
            <a:r>
              <a:rPr lang="ru-RU" sz="2000" b="1" dirty="0"/>
              <a:t>ROC </a:t>
            </a:r>
            <a:r>
              <a:rPr lang="en-US" sz="2000" b="1" dirty="0" smtClean="0"/>
              <a:t> </a:t>
            </a:r>
            <a:r>
              <a:rPr lang="en-US" sz="2000" dirty="0" smtClean="0"/>
              <a:t>- </a:t>
            </a:r>
            <a:r>
              <a:rPr lang="ru-RU" sz="2000" dirty="0" smtClean="0"/>
              <a:t>площадь </a:t>
            </a:r>
            <a:r>
              <a:rPr lang="ru-RU" sz="2000" dirty="0"/>
              <a:t>под кривой </a:t>
            </a:r>
            <a:r>
              <a:rPr lang="ru-RU" sz="2000" dirty="0" smtClean="0"/>
              <a:t>ошибок, </a:t>
            </a:r>
            <a:r>
              <a:rPr lang="en-US" sz="2000" dirty="0" smtClean="0"/>
              <a:t>Area Under ROC Curve – </a:t>
            </a:r>
          </a:p>
          <a:p>
            <a:r>
              <a:rPr lang="ru-RU" sz="2000" dirty="0" smtClean="0"/>
              <a:t>Зависимость доли верных </a:t>
            </a:r>
            <a:r>
              <a:rPr lang="ru-RU" sz="2000" dirty="0"/>
              <a:t>положительных классификаций от доли ложных положительных классификаций при варьировании порога решающего </a:t>
            </a:r>
            <a:r>
              <a:rPr lang="ru-RU" sz="2000" dirty="0" smtClean="0"/>
              <a:t>правила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Используется для оценки качества бинарной классификации, не чувствителен к несбалансированности.</a:t>
            </a:r>
            <a:endParaRPr lang="en-US" sz="2000" dirty="0"/>
          </a:p>
        </p:txBody>
      </p:sp>
      <p:pic>
        <p:nvPicPr>
          <p:cNvPr id="14338" name="Picture 2" descr="https://habrastorage.org/getpro/habr/post_images/800/ecb/955/800ecb9550bc7dafae14dc9f811a0a3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482" y="818334"/>
            <a:ext cx="4230529" cy="3172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3445" y="3065008"/>
            <a:ext cx="720503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AUC</a:t>
            </a:r>
            <a:r>
              <a:rPr lang="en-US" sz="2000" dirty="0" smtClean="0"/>
              <a:t> ROC</a:t>
            </a:r>
            <a:r>
              <a:rPr lang="ru-RU" sz="2000" dirty="0" smtClean="0"/>
              <a:t> </a:t>
            </a:r>
            <a:r>
              <a:rPr lang="ru-RU" sz="2000" dirty="0"/>
              <a:t>— эквивалентна вероятности, что классификатор присвоит большее значение случайно выбранному позитивному объекту, чем случайно выбранному негативному объекту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r>
              <a:rPr lang="ru-RU" sz="2000" dirty="0"/>
              <a:t>Когда </a:t>
            </a:r>
            <a:r>
              <a:rPr lang="ru-RU" sz="2000" b="1" dirty="0"/>
              <a:t>AUC = 0.5</a:t>
            </a:r>
            <a:r>
              <a:rPr lang="ru-RU" sz="2000" dirty="0"/>
              <a:t>, то данный классификатор равен случайному. </a:t>
            </a:r>
            <a:endParaRPr lang="en-US" sz="2000" dirty="0" smtClean="0"/>
          </a:p>
          <a:p>
            <a:r>
              <a:rPr lang="ru-RU" sz="2000" dirty="0" smtClean="0"/>
              <a:t>Если</a:t>
            </a:r>
            <a:r>
              <a:rPr lang="ru-RU" sz="2000" dirty="0"/>
              <a:t> </a:t>
            </a:r>
            <a:r>
              <a:rPr lang="ru-RU" sz="2000" b="1" dirty="0"/>
              <a:t>AUC &lt; 0.5</a:t>
            </a:r>
            <a:r>
              <a:rPr lang="ru-RU" sz="2000" dirty="0"/>
              <a:t>, то можно просто перевернуть выдаваемые значения классификатором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ru-RU" sz="2000" dirty="0" smtClean="0"/>
              <a:t>Визуально - чем больше график прижимается к верхнему левому углу, тем больше значение </a:t>
            </a:r>
            <a:r>
              <a:rPr lang="en-US" sz="2000" dirty="0" smtClean="0"/>
              <a:t>AUC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9516685" y="3806566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FPR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7668482" y="2052612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TPR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9022811" y="5203463"/>
                <a:ext cx="1824859" cy="61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𝐹</m:t>
                      </m:r>
                      <m:r>
                        <a:rPr lang="en-US" b="0" i="1" smtClean="0">
                          <a:latin typeface="Cambria Math"/>
                        </a:rPr>
                        <m:t>𝑃𝑅</m:t>
                      </m:r>
                      <m:r>
                        <a:rPr lang="ru-R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i="1">
                              <a:latin typeface="Cambria Math"/>
                            </a:rPr>
                            <m:t>𝐹𝑃</m:t>
                          </m:r>
                        </m:num>
                        <m:den>
                          <m:r>
                            <a:rPr lang="ru-RU" i="1">
                              <a:latin typeface="Cambria Math"/>
                            </a:rPr>
                            <m:t>𝑇𝑁</m:t>
                          </m:r>
                          <m:r>
                            <a:rPr lang="ru-RU" i="1">
                              <a:latin typeface="Cambria Math"/>
                            </a:rPr>
                            <m:t>+</m:t>
                          </m:r>
                          <m:r>
                            <a:rPr lang="ru-RU" i="1">
                              <a:latin typeface="Cambria Math"/>
                            </a:rPr>
                            <m:t>𝐹𝑃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2811" y="5203463"/>
                <a:ext cx="1824859" cy="61549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Прямоугольник 14"/>
              <p:cNvSpPr/>
              <p:nvPr/>
            </p:nvSpPr>
            <p:spPr>
              <a:xfrm>
                <a:off x="8990542" y="4398617"/>
                <a:ext cx="2267993" cy="4855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</a:rPr>
                      <m:t>𝑇</m:t>
                    </m:r>
                    <m:r>
                      <a:rPr lang="en-US" b="0" i="1" smtClean="0">
                        <a:latin typeface="Cambria Math"/>
                      </a:rPr>
                      <m:t>𝑃𝑅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  <m:r>
                          <a:rPr lang="ru-RU" i="1">
                            <a:latin typeface="Cambria Math"/>
                          </a:rPr>
                          <m:t>𝑃</m:t>
                        </m:r>
                      </m:num>
                      <m:den>
                        <m:r>
                          <a:rPr lang="ru-RU" i="1">
                            <a:latin typeface="Cambria Math"/>
                          </a:rPr>
                          <m:t>𝑇</m:t>
                        </m:r>
                        <m:r>
                          <a:rPr lang="en-US" b="0" i="1" smtClean="0">
                            <a:latin typeface="Cambria Math"/>
                          </a:rPr>
                          <m:t>𝑃</m:t>
                        </m:r>
                        <m:r>
                          <a:rPr lang="ru-RU" i="1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𝐹𝑁</m:t>
                        </m:r>
                      </m:den>
                    </m:f>
                  </m:oMath>
                </a14:m>
                <a:r>
                  <a:rPr lang="ru-RU" i="1" dirty="0" smtClean="0"/>
                  <a:t> =</a:t>
                </a:r>
                <a:r>
                  <a:rPr lang="en-US" i="1" dirty="0"/>
                  <a:t> </a:t>
                </a:r>
                <a:r>
                  <a:rPr lang="en-US" i="1" dirty="0" smtClean="0"/>
                  <a:t>Recall</a:t>
                </a:r>
                <a:endParaRPr lang="ru-RU" i="1" dirty="0"/>
              </a:p>
            </p:txBody>
          </p:sp>
        </mc:Choice>
        <mc:Fallback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0542" y="4398617"/>
                <a:ext cx="2267993" cy="485582"/>
              </a:xfrm>
              <a:prstGeom prst="rect">
                <a:avLst/>
              </a:prstGeom>
              <a:blipFill rotWithShape="0">
                <a:blip r:embed="rId4"/>
                <a:stretch>
                  <a:fillRect r="-1882" b="-88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128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862" y="112656"/>
            <a:ext cx="11344275" cy="860986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Переобучение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24</a:t>
            </a:fld>
            <a:endParaRPr lang="ru-RU"/>
          </a:p>
        </p:txBody>
      </p:sp>
      <p:pic>
        <p:nvPicPr>
          <p:cNvPr id="14338" name="Picture 2" descr="https://upload.wikimedia.org/wikipedia/commons/thumb/1/19/Overfitting.svg/1024px-Overfitting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174" y="1229497"/>
            <a:ext cx="4010025" cy="401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658225" y="98815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      </a:t>
            </a:r>
            <a:r>
              <a:rPr lang="en-US" dirty="0" err="1" smtClean="0">
                <a:solidFill>
                  <a:srgbClr val="00B050"/>
                </a:solidFill>
              </a:rPr>
              <a:t>a</a:t>
            </a:r>
            <a:r>
              <a:rPr lang="en-US" dirty="0" smtClean="0">
                <a:solidFill>
                  <a:srgbClr val="00B050"/>
                </a:solidFill>
              </a:rPr>
              <a:t>’</a:t>
            </a:r>
            <a:r>
              <a:rPr lang="en-US" dirty="0" smtClean="0"/>
              <a:t>	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64713" y="807539"/>
            <a:ext cx="48388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Качество на обучающей выборке</a:t>
            </a:r>
          </a:p>
          <a:p>
            <a:r>
              <a:rPr lang="en-US" dirty="0" smtClean="0"/>
              <a:t>Accuracy a  = 0.85</a:t>
            </a:r>
            <a:r>
              <a:rPr lang="ru-RU" dirty="0" smtClean="0"/>
              <a:t>           </a:t>
            </a:r>
          </a:p>
          <a:p>
            <a:r>
              <a:rPr lang="en-US" dirty="0" smtClean="0"/>
              <a:t>Accuracy a’ </a:t>
            </a:r>
            <a:r>
              <a:rPr lang="en-US" dirty="0"/>
              <a:t>= </a:t>
            </a:r>
            <a:r>
              <a:rPr lang="ru-RU" dirty="0" smtClean="0"/>
              <a:t>0,99</a:t>
            </a:r>
            <a:endParaRPr lang="ru-RU" dirty="0"/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2482126" y="1267189"/>
            <a:ext cx="219075" cy="5048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701201" y="1312769"/>
            <a:ext cx="2515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Какой алгоритм лучше?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61950" y="1823202"/>
            <a:ext cx="72961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Проверяем качество на тестовой выборке, которая не участвовала в процессе обучения и настройки параметров:</a:t>
            </a:r>
          </a:p>
          <a:p>
            <a:r>
              <a:rPr lang="en-US" dirty="0"/>
              <a:t>Accuracy a  = </a:t>
            </a:r>
            <a:r>
              <a:rPr lang="en-US" dirty="0" smtClean="0"/>
              <a:t>0.8</a:t>
            </a:r>
            <a:r>
              <a:rPr lang="ru-RU" dirty="0"/>
              <a:t>4</a:t>
            </a:r>
            <a:r>
              <a:rPr lang="ru-RU" dirty="0" smtClean="0"/>
              <a:t>           </a:t>
            </a:r>
            <a:endParaRPr lang="ru-RU" dirty="0"/>
          </a:p>
          <a:p>
            <a:r>
              <a:rPr lang="en-US" dirty="0"/>
              <a:t>Accuracy a’ = </a:t>
            </a:r>
            <a:r>
              <a:rPr lang="ru-RU" dirty="0" smtClean="0"/>
              <a:t>0,79</a:t>
            </a:r>
            <a:endParaRPr lang="ru-RU" dirty="0"/>
          </a:p>
          <a:p>
            <a:endParaRPr lang="ru-RU" sz="2400" dirty="0" smtClean="0"/>
          </a:p>
          <a:p>
            <a:r>
              <a:rPr lang="ru-RU" sz="2400" dirty="0" smtClean="0"/>
              <a:t>Переобучение (</a:t>
            </a:r>
            <a:r>
              <a:rPr lang="en-US" sz="2400" dirty="0" smtClean="0"/>
              <a:t>overfitting, overtraining) </a:t>
            </a:r>
            <a:r>
              <a:rPr lang="ru-RU" sz="2400" dirty="0" smtClean="0"/>
              <a:t>–</a:t>
            </a:r>
            <a:r>
              <a:rPr lang="en-US" sz="2400" dirty="0" smtClean="0"/>
              <a:t> </a:t>
            </a:r>
            <a:r>
              <a:rPr lang="ru-RU" sz="2400" dirty="0" smtClean="0"/>
              <a:t>нежелательное явление, когда качество классификации на тестовой выборке (или на реальных данных) существенно ниже, чем на обучающей выборке.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3782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6227</TotalTime>
  <Words>1296</Words>
  <Application>Microsoft Office PowerPoint</Application>
  <PresentationFormat>Широкоэкранный</PresentationFormat>
  <Paragraphs>268</Paragraphs>
  <Slides>24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Cambria Math</vt:lpstr>
      <vt:lpstr>Times New Roman</vt:lpstr>
      <vt:lpstr>Тема Office</vt:lpstr>
      <vt:lpstr>Уравнение</vt:lpstr>
      <vt:lpstr>Классификация данных. Основные понятия</vt:lpstr>
      <vt:lpstr>Предобработка данных</vt:lpstr>
      <vt:lpstr>Пропущенные значения</vt:lpstr>
      <vt:lpstr>Категориальные признаки</vt:lpstr>
      <vt:lpstr>Масштабирование признаков</vt:lpstr>
      <vt:lpstr>Меры близости и расстояния</vt:lpstr>
      <vt:lpstr>Пример обработки выборки</vt:lpstr>
      <vt:lpstr>Пример обработки выборки</vt:lpstr>
      <vt:lpstr>Задача классификации</vt:lpstr>
      <vt:lpstr>Формирование выборок</vt:lpstr>
      <vt:lpstr>Как оценить выборку?</vt:lpstr>
      <vt:lpstr>Презентация PowerPoint</vt:lpstr>
      <vt:lpstr>Свойства сформированных выборок</vt:lpstr>
      <vt:lpstr>Виды выборок</vt:lpstr>
      <vt:lpstr>Оценка качества классификации в задачах Data Mining</vt:lpstr>
      <vt:lpstr>Оценка качества классификации в задачах Text Mining (2)</vt:lpstr>
      <vt:lpstr>Матрица неточностей</vt:lpstr>
      <vt:lpstr>Пример sklearn</vt:lpstr>
      <vt:lpstr>Несбалансированные выборки </vt:lpstr>
      <vt:lpstr>Несбалансированные выборки</vt:lpstr>
      <vt:lpstr>Oversampling</vt:lpstr>
      <vt:lpstr>Undersampling</vt:lpstr>
      <vt:lpstr>AUC ROC</vt:lpstr>
      <vt:lpstr>Переобучение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Администратор</dc:creator>
  <cp:lastModifiedBy>Andrey Mm</cp:lastModifiedBy>
  <cp:revision>129</cp:revision>
  <dcterms:created xsi:type="dcterms:W3CDTF">2017-09-07T11:29:30Z</dcterms:created>
  <dcterms:modified xsi:type="dcterms:W3CDTF">2023-02-11T10:41:26Z</dcterms:modified>
</cp:coreProperties>
</file>