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13"/>
  </p:notesMasterIdLst>
  <p:sldIdLst>
    <p:sldId id="278" r:id="rId2"/>
    <p:sldId id="308" r:id="rId3"/>
    <p:sldId id="302" r:id="rId4"/>
    <p:sldId id="303" r:id="rId5"/>
    <p:sldId id="304" r:id="rId6"/>
    <p:sldId id="305" r:id="rId7"/>
    <p:sldId id="306" r:id="rId8"/>
    <p:sldId id="309" r:id="rId9"/>
    <p:sldId id="310" r:id="rId10"/>
    <p:sldId id="311" r:id="rId11"/>
    <p:sldId id="31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19.03.2024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19.03.2024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19.03.2024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Ансамблевые методы классификации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«Основы анализа текстовых данных»</a:t>
            </a:r>
          </a:p>
          <a:p>
            <a:pPr marL="0" indent="0" algn="ctr">
              <a:buNone/>
            </a:pPr>
            <a:r>
              <a:rPr lang="ru-RU" dirty="0" smtClean="0"/>
              <a:t>Кафедра управления и информатики 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2023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Коллективы решающих правил (</a:t>
            </a:r>
            <a:r>
              <a:rPr lang="en-US" dirty="0"/>
              <a:t>s</a:t>
            </a:r>
            <a:r>
              <a:rPr lang="en-US" dirty="0" smtClean="0"/>
              <a:t>tacking</a:t>
            </a:r>
            <a:r>
              <a:rPr lang="ru-RU" dirty="0" smtClean="0"/>
              <a:t>)</a:t>
            </a:r>
          </a:p>
          <a:p>
            <a:r>
              <a:rPr lang="en-US" dirty="0" smtClean="0"/>
              <a:t>Bagging</a:t>
            </a:r>
          </a:p>
          <a:p>
            <a:r>
              <a:rPr lang="en-US" dirty="0" smtClean="0"/>
              <a:t>Boosting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Ансамблевые методы классиф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54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71" y="908721"/>
            <a:ext cx="10972800" cy="792087"/>
          </a:xfrm>
        </p:spPr>
        <p:txBody>
          <a:bodyPr>
            <a:normAutofit lnSpcReduction="10000"/>
          </a:bodyPr>
          <a:lstStyle/>
          <a:p>
            <a:pPr marL="0" lvl="1" indent="0">
              <a:buNone/>
            </a:pPr>
            <a:r>
              <a:rPr lang="ru-RU" sz="2400" i="1" dirty="0"/>
              <a:t>Коллективом решающих </a:t>
            </a:r>
            <a:r>
              <a:rPr lang="ru-RU" sz="2400" i="1" dirty="0" smtClean="0"/>
              <a:t>правил (КРП)</a:t>
            </a:r>
            <a:r>
              <a:rPr lang="ru-RU" sz="2400" dirty="0" smtClean="0"/>
              <a:t> </a:t>
            </a:r>
            <a:r>
              <a:rPr lang="ru-RU" sz="2400" dirty="0"/>
              <a:t>называется совокупность методов </a:t>
            </a:r>
            <a:r>
              <a:rPr lang="ru-RU" sz="2400" dirty="0" smtClean="0"/>
              <a:t>классификации, </a:t>
            </a:r>
            <a:r>
              <a:rPr lang="ru-RU" sz="2400" dirty="0"/>
              <a:t>объединенных для выработки общего решения. </a:t>
            </a:r>
            <a:endParaRPr lang="ru-RU" sz="2400" dirty="0" smtClean="0"/>
          </a:p>
          <a:p>
            <a:pPr lvl="1"/>
            <a:endParaRPr lang="ru-RU" sz="2400" dirty="0"/>
          </a:p>
          <a:p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Коллективная классификация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05100" y="1841500"/>
            <a:ext cx="673100" cy="368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J1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705100" y="2730500"/>
            <a:ext cx="673100" cy="368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J2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05100" y="3657600"/>
            <a:ext cx="673100" cy="368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J3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466813" y="2168525"/>
            <a:ext cx="2029427" cy="1593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Голосование</a:t>
            </a:r>
            <a:r>
              <a:rPr lang="en-US" sz="2400" dirty="0" smtClean="0"/>
              <a:t> (</a:t>
            </a:r>
            <a:r>
              <a:rPr lang="ru-RU" sz="2400" dirty="0" smtClean="0"/>
              <a:t>метамодель)</a:t>
            </a:r>
            <a:endParaRPr lang="ru-RU" sz="2400" dirty="0"/>
          </a:p>
        </p:txBody>
      </p:sp>
      <p:sp>
        <p:nvSpPr>
          <p:cNvPr id="16" name="Овал 15"/>
          <p:cNvSpPr/>
          <p:nvPr/>
        </p:nvSpPr>
        <p:spPr>
          <a:xfrm>
            <a:off x="7448740" y="2431681"/>
            <a:ext cx="2544346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Коллективное решение</a:t>
            </a:r>
            <a:endParaRPr lang="ru-RU" sz="2000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505200" y="2114550"/>
            <a:ext cx="698500" cy="412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517900" y="3003550"/>
            <a:ext cx="812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3517900" y="3505200"/>
            <a:ext cx="685800" cy="4254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572498" y="2965081"/>
            <a:ext cx="483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9" t="55382" r="22764" b="25000"/>
          <a:stretch/>
        </p:blipFill>
        <p:spPr bwMode="auto">
          <a:xfrm>
            <a:off x="2616200" y="4368800"/>
            <a:ext cx="6265256" cy="2070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2" name="Нижний колонтитул 2867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14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71" y="1061121"/>
            <a:ext cx="10972800" cy="564479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ru-RU" i="1" dirty="0" smtClean="0"/>
              <a:t>Какие методы включать в коллектив?</a:t>
            </a:r>
            <a:endParaRPr lang="ru-RU" dirty="0"/>
          </a:p>
          <a:p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Коллективная классификация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99836" y="1866900"/>
            <a:ext cx="84632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Наиболее точные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Наиболее разнородные – ошибающиеся на разных объектах</a:t>
            </a:r>
          </a:p>
          <a:p>
            <a:endParaRPr lang="ru-RU" sz="2400" dirty="0"/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508000" y="3131221"/>
            <a:ext cx="10972800" cy="564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Arial" panose="020B0604020202020204" pitchFamily="34" charset="0"/>
              <a:buNone/>
            </a:pPr>
            <a:r>
              <a:rPr lang="ru-RU" i="1" dirty="0" smtClean="0"/>
              <a:t>Как померить разнородность? 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ru-RU" i="1" dirty="0" smtClean="0"/>
          </a:p>
          <a:p>
            <a:endParaRPr lang="ru-RU" sz="4000" i="1" dirty="0"/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508000" y="3771900"/>
            <a:ext cx="10972800" cy="5644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/>
            <a:r>
              <a:rPr lang="ru-RU" sz="2400" dirty="0" smtClean="0"/>
              <a:t>Использовать меры сходства (см. методы выявления информативных терминов)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8000" y="4491335"/>
            <a:ext cx="10591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Способы обеспечения дополнительной разнородности: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обучение </a:t>
            </a:r>
            <a:r>
              <a:rPr lang="ru-RU" sz="2400" i="1" dirty="0"/>
              <a:t>КРП</a:t>
            </a:r>
            <a:r>
              <a:rPr lang="ru-RU" sz="2400" dirty="0"/>
              <a:t> с помощью методов </a:t>
            </a:r>
            <a:r>
              <a:rPr lang="en-US" sz="2400" i="1" dirty="0"/>
              <a:t>bagging</a:t>
            </a:r>
            <a:r>
              <a:rPr lang="ru-RU" sz="2400" dirty="0"/>
              <a:t> и </a:t>
            </a:r>
            <a:r>
              <a:rPr lang="en-US" sz="2400" i="1" dirty="0"/>
              <a:t>boosting</a:t>
            </a:r>
            <a:r>
              <a:rPr lang="ru-RU" sz="2400" dirty="0"/>
              <a:t>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/>
              <a:t>обучение комитета классификаторов на различных независимых обучающих выборках;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02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17" grpId="0"/>
      <p:bldP spid="18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Коллективная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классификация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09600" y="1600207"/>
            <a:ext cx="10972800" cy="5714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i="1" dirty="0" smtClean="0"/>
              <a:t>Сколько методов включать в коллектив?</a:t>
            </a:r>
            <a:endParaRPr lang="ru-RU" sz="2400" i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079500" y="3050379"/>
          <a:ext cx="7140575" cy="24171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8115"/>
                <a:gridCol w="1428115"/>
                <a:gridCol w="1428115"/>
                <a:gridCol w="1428115"/>
                <a:gridCol w="1428115"/>
              </a:tblGrid>
              <a:tr h="3856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m = 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m = 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m = 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m = 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6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en-US" sz="1800" baseline="0" dirty="0" smtClean="0">
                          <a:effectLst/>
                          <a:latin typeface="Times New Roman"/>
                          <a:ea typeface="Times New Roman"/>
                        </a:rPr>
                        <a:t> = 0,6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0,648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0,682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0,710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0,733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6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en-US" sz="1800" baseline="0" dirty="0" smtClean="0">
                          <a:effectLst/>
                          <a:latin typeface="Times New Roman"/>
                          <a:ea typeface="Times New Roman"/>
                        </a:rPr>
                        <a:t> = 0,7</a:t>
                      </a: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0,784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0,837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0,874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0,901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6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en-US" sz="1800" baseline="0" dirty="0" smtClean="0">
                          <a:effectLst/>
                          <a:latin typeface="Times New Roman"/>
                          <a:ea typeface="Times New Roman"/>
                        </a:rPr>
                        <a:t> = 0,8</a:t>
                      </a: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0,896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0,942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0,966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0,980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6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en-US" sz="1800" baseline="0" dirty="0" smtClean="0">
                          <a:effectLst/>
                          <a:latin typeface="Times New Roman"/>
                          <a:ea typeface="Times New Roman"/>
                        </a:rPr>
                        <a:t> = 0,9</a:t>
                      </a: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0,972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0,991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0,997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0,999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50899" y="2380734"/>
            <a:ext cx="10125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Вероятность правильной классификации в зависимости от количества и точности методов:</a:t>
            </a:r>
            <a:endParaRPr lang="ru-RU" sz="2000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50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22300" y="274638"/>
            <a:ext cx="10972800" cy="562074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Стратегии принятия решений</a:t>
            </a:r>
          </a:p>
        </p:txBody>
      </p:sp>
      <p:pic>
        <p:nvPicPr>
          <p:cNvPr id="33802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1" t="60069" r="33992" b="27604"/>
          <a:stretch/>
        </p:blipFill>
        <p:spPr bwMode="auto">
          <a:xfrm>
            <a:off x="5410200" y="3258407"/>
            <a:ext cx="2984500" cy="13583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44500" y="921322"/>
            <a:ext cx="10972800" cy="5753100"/>
          </a:xfrm>
        </p:spPr>
        <p:txBody>
          <a:bodyPr>
            <a:normAutofit/>
          </a:bodyPr>
          <a:lstStyle/>
          <a:p>
            <a:pPr algn="just"/>
            <a:r>
              <a:rPr lang="ru-RU" sz="2400" i="1" u="sng" dirty="0"/>
              <a:t>Простое голосование</a:t>
            </a:r>
            <a:r>
              <a:rPr lang="ru-RU" sz="2400" dirty="0"/>
              <a:t> – каждый  классификатор имеет равный вес при принятии </a:t>
            </a:r>
            <a:r>
              <a:rPr lang="ru-RU" sz="2400" dirty="0" smtClean="0"/>
              <a:t>решения. </a:t>
            </a:r>
            <a:r>
              <a:rPr lang="ru-RU" sz="2400" dirty="0"/>
              <a:t>Новое наблюдение  относится к тому классу, за который проголосовало </a:t>
            </a:r>
            <a:r>
              <a:rPr lang="ru-RU" sz="2400" dirty="0" smtClean="0"/>
              <a:t>большинство </a:t>
            </a:r>
            <a:r>
              <a:rPr lang="ru-RU" sz="2400" dirty="0"/>
              <a:t>членов </a:t>
            </a:r>
            <a:r>
              <a:rPr lang="ru-RU" sz="2400" i="1" dirty="0"/>
              <a:t>КРП</a:t>
            </a:r>
            <a:endParaRPr lang="ru-RU" sz="2400" dirty="0" smtClean="0"/>
          </a:p>
          <a:p>
            <a:pPr algn="just"/>
            <a:r>
              <a:rPr lang="ru-RU" sz="2400" i="1" u="sng" dirty="0"/>
              <a:t>Взвешенное голосование</a:t>
            </a:r>
            <a:r>
              <a:rPr lang="ru-RU" sz="2400" dirty="0"/>
              <a:t> – каждому классификатору присваивается вес в зависимости от количества допускаемых </a:t>
            </a:r>
            <a:r>
              <a:rPr lang="ru-RU" sz="2400" dirty="0" smtClean="0"/>
              <a:t>ошибок        (     </a:t>
            </a:r>
            <a:r>
              <a:rPr lang="ru-RU" sz="2400" dirty="0"/>
              <a:t>–ошибка </a:t>
            </a:r>
            <a:r>
              <a:rPr lang="en-US" sz="2400" i="1" dirty="0"/>
              <a:t>p</a:t>
            </a:r>
            <a:r>
              <a:rPr lang="ru-RU" sz="2400" dirty="0"/>
              <a:t>–</a:t>
            </a:r>
            <a:r>
              <a:rPr lang="ru-RU" sz="2400" dirty="0" err="1"/>
              <a:t>го</a:t>
            </a:r>
            <a:r>
              <a:rPr lang="ru-RU" sz="2400" dirty="0"/>
              <a:t> классификатора, ). Решение об отнесении нового наблюдения  к какому-либо из классов принимается по формуле: </a:t>
            </a:r>
            <a:endParaRPr lang="ru-RU" sz="2400" dirty="0" smtClean="0"/>
          </a:p>
          <a:p>
            <a:pPr algn="just"/>
            <a:endParaRPr lang="ru-RU" sz="2400" dirty="0"/>
          </a:p>
          <a:p>
            <a:pPr algn="just">
              <a:spcBef>
                <a:spcPts val="1200"/>
              </a:spcBef>
            </a:pPr>
            <a:endParaRPr lang="ru-RU" sz="2400" dirty="0" smtClean="0"/>
          </a:p>
          <a:p>
            <a:pPr algn="just">
              <a:spcBef>
                <a:spcPts val="600"/>
              </a:spcBef>
            </a:pPr>
            <a:r>
              <a:rPr lang="ru-RU" sz="2400" i="1" u="sng" dirty="0" err="1" smtClean="0"/>
              <a:t>Метаклассификатор</a:t>
            </a:r>
            <a:r>
              <a:rPr lang="ru-RU" sz="2400" dirty="0" smtClean="0"/>
              <a:t> – на ответах исходных «простых» классификаторов обучается метамодель для предсказания итогового ответа. </a:t>
            </a:r>
            <a:endParaRPr lang="ru-RU" sz="24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078348"/>
              </p:ext>
            </p:extLst>
          </p:nvPr>
        </p:nvGraphicFramePr>
        <p:xfrm>
          <a:off x="7708900" y="2501900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8" name="Формула" r:id="rId4" imgW="266353" imgH="266353" progId="Equation.3">
                  <p:embed/>
                </p:oleObj>
              </mc:Choice>
              <mc:Fallback>
                <p:oleObj name="Формула" r:id="rId4" imgW="266353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8900" y="2501900"/>
                        <a:ext cx="419100" cy="4191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351682"/>
              </p:ext>
            </p:extLst>
          </p:nvPr>
        </p:nvGraphicFramePr>
        <p:xfrm>
          <a:off x="8972550" y="2501900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9" name="Формула" r:id="rId6" imgW="266353" imgH="266353" progId="Equation.3">
                  <p:embed/>
                </p:oleObj>
              </mc:Choice>
              <mc:Fallback>
                <p:oleObj name="Формула" r:id="rId6" imgW="266353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72550" y="2501900"/>
                        <a:ext cx="4191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898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22300" y="274638"/>
            <a:ext cx="10972800" cy="562074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Что делать, если классификаторы не пришли к решению?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55915" y="1189335"/>
            <a:ext cx="8209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Вводят понятие «Отказ от классификации» (метка «Джокер»)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5915" y="1866899"/>
            <a:ext cx="110801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Е</a:t>
            </a:r>
            <a:r>
              <a:rPr lang="ru-RU" sz="2400" dirty="0" smtClean="0"/>
              <a:t>сли </a:t>
            </a:r>
            <a:r>
              <a:rPr lang="ru-RU" sz="2400" dirty="0"/>
              <a:t>все члены комитета присваивают полностью не совпадающие метки одному и тому же </a:t>
            </a:r>
            <a:r>
              <a:rPr lang="ru-RU" sz="2400" dirty="0" smtClean="0"/>
              <a:t>объекту, </a:t>
            </a:r>
            <a:r>
              <a:rPr lang="ru-RU" sz="2400" dirty="0"/>
              <a:t>то это означает, </a:t>
            </a:r>
            <a:r>
              <a:rPr lang="ru-RU" sz="2400" dirty="0" smtClean="0"/>
              <a:t>что, </a:t>
            </a:r>
            <a:r>
              <a:rPr lang="ru-RU" sz="2400" dirty="0"/>
              <a:t>скорее всего, </a:t>
            </a:r>
            <a:r>
              <a:rPr lang="ru-RU" sz="2400" dirty="0" smtClean="0"/>
              <a:t>данный объект является </a:t>
            </a:r>
            <a:r>
              <a:rPr lang="ru-RU" sz="2400" dirty="0"/>
              <a:t>нехарактерным шумовым элементом и к нему целесообразно применить операцию “</a:t>
            </a:r>
            <a:r>
              <a:rPr lang="ru-RU" sz="2400" i="1" dirty="0"/>
              <a:t>Отказ от классификации</a:t>
            </a:r>
            <a:r>
              <a:rPr lang="ru-RU" sz="2400" dirty="0"/>
              <a:t>”.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5914" y="3603030"/>
            <a:ext cx="110801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При этом наблюдения, получившие метку “</a:t>
            </a:r>
            <a:r>
              <a:rPr lang="ru-RU" sz="2400" i="1" dirty="0"/>
              <a:t>Джокер</a:t>
            </a:r>
            <a:r>
              <a:rPr lang="ru-RU" sz="2400" dirty="0"/>
              <a:t>” не включаются в расчет общей ошибки, т.е. в этом случае общая ошибка вычисляется по формуле: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/>
          </p:nvPr>
        </p:nvGraphicFramePr>
        <p:xfrm>
          <a:off x="5054601" y="4610100"/>
          <a:ext cx="1168400" cy="728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2" name="Формула" r:id="rId3" imgW="812447" imgH="507780" progId="Equation.3">
                  <p:embed/>
                </p:oleObj>
              </mc:Choice>
              <mc:Fallback>
                <p:oleObj name="Формула" r:id="rId3" imgW="812447" imgH="507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4601" y="4610100"/>
                        <a:ext cx="1168400" cy="7285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4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81157" y="5511799"/>
            <a:ext cx="11229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(N</a:t>
            </a:r>
            <a:r>
              <a:rPr lang="en-US" i="1" baseline="30000" dirty="0" smtClean="0"/>
              <a:t>-</a:t>
            </a:r>
            <a:r>
              <a:rPr lang="en-US" i="1" dirty="0" smtClean="0"/>
              <a:t>)* </a:t>
            </a:r>
            <a:r>
              <a:rPr lang="en-US" dirty="0" smtClean="0"/>
              <a:t>- </a:t>
            </a:r>
            <a:r>
              <a:rPr lang="ru-RU" dirty="0"/>
              <a:t>число документов, отнесенных к неправильным </a:t>
            </a:r>
            <a:r>
              <a:rPr lang="ru-RU" dirty="0" smtClean="0"/>
              <a:t>классам</a:t>
            </a:r>
            <a:r>
              <a:rPr lang="en-US" dirty="0" smtClean="0"/>
              <a:t>,</a:t>
            </a:r>
            <a:r>
              <a:rPr lang="en-US" dirty="0"/>
              <a:t> </a:t>
            </a:r>
            <a:r>
              <a:rPr lang="en-US" i="1" dirty="0"/>
              <a:t>(N</a:t>
            </a:r>
            <a:r>
              <a:rPr lang="en-US" i="1" baseline="30000" dirty="0"/>
              <a:t>-</a:t>
            </a:r>
            <a:r>
              <a:rPr lang="en-US" i="1" dirty="0" smtClean="0"/>
              <a:t>)** </a:t>
            </a:r>
            <a:r>
              <a:rPr lang="en-US" dirty="0" smtClean="0"/>
              <a:t>-</a:t>
            </a:r>
            <a:r>
              <a:rPr lang="ru-RU" dirty="0" smtClean="0"/>
              <a:t> число документов, получивших метку «Джокер», </a:t>
            </a:r>
            <a:r>
              <a:rPr lang="en-US" i="1" dirty="0"/>
              <a:t>N</a:t>
            </a:r>
            <a:r>
              <a:rPr lang="ru-RU" dirty="0"/>
              <a:t> – размер экзаменационной </a:t>
            </a:r>
            <a:r>
              <a:rPr lang="ru-RU" dirty="0" smtClean="0"/>
              <a:t>выборки,</a:t>
            </a:r>
            <a:r>
              <a:rPr lang="ru-RU" i="1" dirty="0" smtClean="0"/>
              <a:t> </a:t>
            </a:r>
            <a:r>
              <a:rPr lang="en-US" i="1" dirty="0" smtClean="0"/>
              <a:t>N* = N - </a:t>
            </a:r>
            <a:r>
              <a:rPr lang="en-US" i="1" dirty="0"/>
              <a:t>(N</a:t>
            </a:r>
            <a:r>
              <a:rPr lang="en-US" i="1" baseline="30000" dirty="0"/>
              <a:t>-</a:t>
            </a:r>
            <a:r>
              <a:rPr lang="en-US" i="1" dirty="0"/>
              <a:t>)**</a:t>
            </a:r>
            <a:endParaRPr lang="ru-RU" i="1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861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22300" y="274638"/>
            <a:ext cx="10972800" cy="562074"/>
          </a:xfrm>
        </p:spPr>
        <p:txBody>
          <a:bodyPr>
            <a:noAutofit/>
          </a:bodyPr>
          <a:lstStyle/>
          <a:p>
            <a:r>
              <a:rPr lang="en-US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Bagging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2300" y="1156871"/>
            <a:ext cx="614589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Bagging – Bootstrap </a:t>
            </a:r>
            <a:r>
              <a:rPr lang="en-US" sz="2400" dirty="0" err="1" smtClean="0"/>
              <a:t>AGGregatING</a:t>
            </a:r>
            <a:r>
              <a:rPr lang="en-US" sz="2400" dirty="0" smtClean="0"/>
              <a:t> - </a:t>
            </a:r>
            <a:r>
              <a:rPr lang="ru-RU" sz="2400" dirty="0" smtClean="0"/>
              <a:t>для обучения «слабых» классификаторов используется случайная выборка с повторениями. Обучаем все классификаторы параллельно.</a:t>
            </a:r>
          </a:p>
          <a:p>
            <a:pPr algn="just"/>
            <a:r>
              <a:rPr lang="ru-RU" sz="2400" dirty="0" smtClean="0"/>
              <a:t>Результат классификации выдается на основе простого голосования каждой модели - обычно, вес каждого «слабого» классификатора одинаковый.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 smtClean="0"/>
              <a:t>Классический пример – </a:t>
            </a:r>
            <a:r>
              <a:rPr lang="en-US" sz="2400" dirty="0" smtClean="0"/>
              <a:t>bagging</a:t>
            </a:r>
            <a:r>
              <a:rPr lang="ru-RU" sz="2400" dirty="0" smtClean="0"/>
              <a:t> над деревьями решений – «Случайный лес» </a:t>
            </a:r>
          </a:p>
          <a:p>
            <a:pPr algn="just"/>
            <a:endParaRPr lang="ru-RU" sz="24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4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457" y="1341536"/>
            <a:ext cx="4461107" cy="365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3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1708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Случайный лес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Random Forest)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79400" y="755732"/>
            <a:ext cx="11633200" cy="4972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07840" tIns="4761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Пусть обучающая выборка состоит из N примеров, размерность пространства признаков равна M, и задан параметр m</a:t>
            </a:r>
          </a:p>
          <a:p>
            <a:pPr marR="0" lvl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Все деревья комитета строятся независимо друг от друга по следующей процедуре: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Сгенерируем случайную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подвыборку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с повторением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размером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из обучающей выборки. (Таким образом, некоторые примеры попадут в неё несколько раз, а в среднем </a:t>
            </a:r>
            <a:r>
              <a:rPr lang="ru-RU" sz="2000" i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000" i="1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(1</a:t>
            </a:r>
            <a:r>
              <a:rPr lang="ru-RU" sz="2000" i="1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- 1/N)</a:t>
            </a:r>
            <a:r>
              <a:rPr lang="en-US" sz="2000" i="1" baseline="30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т.е. примерно </a:t>
            </a:r>
            <a:r>
              <a:rPr lang="ru-RU" sz="2000" i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N/</a:t>
            </a:r>
            <a:r>
              <a:rPr lang="en-US" sz="2000" i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 примеров не войдут в неё вообще)</a:t>
            </a:r>
          </a:p>
          <a:p>
            <a:pPr marL="342900" marR="0" indent="-34290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Построим решающее дерево, классифицирующее примеры данной </a:t>
            </a:r>
            <a:r>
              <a:rPr lang="ru-RU" sz="2000" dirty="0" err="1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подвыборки</a:t>
            </a: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, причём в ходе создания очередного узла дерева будем выбирать признак, на основе которого производится разбиение, не из всех M признаков, а лишь из m случайно выбранных. </a:t>
            </a:r>
          </a:p>
          <a:p>
            <a:pPr marL="342900" marR="0" lvl="0" indent="-34290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Проводится построение дерева</a:t>
            </a:r>
            <a:endParaRPr lang="en-US" sz="2000" dirty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Классификация </a:t>
            </a: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объектов проводится путём голосования: каждое дерево комитета относит классифицируемый объект к одному из классов, и побеждает класс, за который проголосовало наибольшее число деревьев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000" dirty="0" smtClean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Часто используют «лес решающих пней» - деревья глубиной 1, т.е. каждое дерево проверяет только 1 признак</a:t>
            </a:r>
            <a:endParaRPr lang="ru-RU" sz="2000" dirty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1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17081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Boosting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19317" y="1031589"/>
            <a:ext cx="11263083" cy="2818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07840" tIns="4761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Хотим, чтобы каждый последующий классификатор улучшал качество классификации предыдущих </a:t>
            </a:r>
            <a:r>
              <a:rPr lang="en-US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=&gt; 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обучаем «слабые» классификаторы последовательно</a:t>
            </a:r>
            <a:r>
              <a:rPr lang="en-US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000" dirty="0" smtClean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000" dirty="0" err="1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AdaBoost</a:t>
            </a:r>
            <a:r>
              <a:rPr lang="en-US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адаптивный </a:t>
            </a:r>
            <a:r>
              <a:rPr lang="ru-RU" sz="2000" dirty="0" err="1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бустинг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– Объектам, которые неправильно проклассифицированы текущим комитетом, назначается больший вес, и последующий классификатор строится с учетом веса этих объектов.</a:t>
            </a: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000" dirty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Градиентный </a:t>
            </a:r>
            <a:r>
              <a:rPr lang="ru-RU" sz="2000" dirty="0" err="1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бустинг</a:t>
            </a: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err="1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XGBoost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CatBoost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– на каждом шаге оптимизируется функция потерь, зависящая от ответов комитетов на предыдущем шаге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2000" dirty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1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pic>
        <p:nvPicPr>
          <p:cNvPr id="50178" name="Picture 2" descr="classifie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34"/>
          <a:stretch/>
        </p:blipFill>
        <p:spPr bwMode="auto">
          <a:xfrm>
            <a:off x="14514" y="638628"/>
            <a:ext cx="9070763" cy="505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Сравнение методов на разных типах выборок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2" descr="classifie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6" t="-7" r="20517" b="7"/>
          <a:stretch/>
        </p:blipFill>
        <p:spPr bwMode="auto">
          <a:xfrm>
            <a:off x="9085277" y="638628"/>
            <a:ext cx="1529381" cy="505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70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18776</TotalTime>
  <Words>636</Words>
  <Application>Microsoft Office PowerPoint</Application>
  <PresentationFormat>Широкоэкранный</PresentationFormat>
  <Paragraphs>106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Формула</vt:lpstr>
      <vt:lpstr>Ансамблевые методы классификации</vt:lpstr>
      <vt:lpstr>Ансамблевые методы классификации</vt:lpstr>
      <vt:lpstr>Коллективная классификация</vt:lpstr>
      <vt:lpstr>Коллективная классификация</vt:lpstr>
      <vt:lpstr>Коллективная классификация (2)</vt:lpstr>
      <vt:lpstr>Стратегии принятия решений</vt:lpstr>
      <vt:lpstr>Что делать, если классификаторы не пришли к решению?</vt:lpstr>
      <vt:lpstr>Bagging</vt:lpstr>
      <vt:lpstr>Случайный лес (Random Forest)</vt:lpstr>
      <vt:lpstr>Boosting</vt:lpstr>
      <vt:lpstr>Сравнение методов на разных типах выборок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Андрей</cp:lastModifiedBy>
  <cp:revision>189</cp:revision>
  <dcterms:created xsi:type="dcterms:W3CDTF">2017-09-07T11:29:30Z</dcterms:created>
  <dcterms:modified xsi:type="dcterms:W3CDTF">2024-03-19T05:14:23Z</dcterms:modified>
</cp:coreProperties>
</file>