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4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63" r:id="rId10"/>
    <p:sldId id="271" r:id="rId11"/>
    <p:sldId id="275" r:id="rId12"/>
    <p:sldId id="265" r:id="rId13"/>
    <p:sldId id="277" r:id="rId14"/>
    <p:sldId id="266" r:id="rId15"/>
    <p:sldId id="278" r:id="rId16"/>
    <p:sldId id="269" r:id="rId17"/>
    <p:sldId id="279" r:id="rId18"/>
    <p:sldId id="267" r:id="rId19"/>
    <p:sldId id="280" r:id="rId20"/>
    <p:sldId id="281" r:id="rId21"/>
    <p:sldId id="276" r:id="rId22"/>
    <p:sldId id="27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Лист1!$F$5</c:f>
              <c:strCache>
                <c:ptCount val="1"/>
                <c:pt idx="0">
                  <c:v>y</c:v>
                </c:pt>
              </c:strCache>
            </c:strRef>
          </c:tx>
          <c:spPr>
            <a:ln w="0" cap="rnd">
              <a:solidFill>
                <a:schemeClr val="accent1"/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noFill/>
              <a:ln w="0">
                <a:solidFill>
                  <a:schemeClr val="accent1">
                    <a:alpha val="0"/>
                  </a:schemeClr>
                </a:solidFill>
              </a:ln>
              <a:effectLst/>
            </c:spPr>
          </c:marker>
          <c:val>
            <c:numRef>
              <c:f>Лист1!$F$6:$F$13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7880176"/>
        <c:axId val="567885072"/>
      </c:lineChart>
      <c:catAx>
        <c:axId val="5678801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7885072"/>
        <c:crosses val="autoZero"/>
        <c:auto val="1"/>
        <c:lblAlgn val="ctr"/>
        <c:lblOffset val="100"/>
        <c:noMultiLvlLbl val="0"/>
      </c:catAx>
      <c:valAx>
        <c:axId val="56788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788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19.02.2025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19.02.2025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1583187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Основы анализа текстовых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 Mining?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Data Mining </a:t>
            </a:r>
            <a:r>
              <a:rPr lang="ru-RU" sz="2400" dirty="0" smtClean="0"/>
              <a:t>- совокупность </a:t>
            </a:r>
            <a:r>
              <a:rPr lang="ru-RU" sz="2400" dirty="0"/>
              <a:t>методов обнаружения в данных ранее неизвестных, нетривиальных, практически полезных и доступных </a:t>
            </a:r>
            <a:r>
              <a:rPr lang="ru-RU" sz="2400" dirty="0" smtClean="0"/>
              <a:t>для интерпретации </a:t>
            </a:r>
            <a:r>
              <a:rPr lang="ru-RU" sz="2400" dirty="0"/>
              <a:t>знаний, необходимых для принятия решений в различных сферах человеческой </a:t>
            </a:r>
            <a:r>
              <a:rPr lang="ru-RU" sz="2400" dirty="0" smtClean="0"/>
              <a:t>деятельности.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50" y="5288340"/>
            <a:ext cx="1170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Основу методов </a:t>
            </a:r>
            <a:r>
              <a:rPr lang="ru-RU" sz="2400" dirty="0" err="1"/>
              <a:t>Data</a:t>
            </a:r>
            <a:r>
              <a:rPr lang="ru-RU" sz="2400" dirty="0"/>
              <a:t> </a:t>
            </a:r>
            <a:r>
              <a:rPr lang="ru-RU" sz="2400" dirty="0" err="1"/>
              <a:t>Mining</a:t>
            </a:r>
            <a:r>
              <a:rPr lang="ru-RU" sz="2400" dirty="0"/>
              <a:t> составляют всевозможные методы классификации, моделирования </a:t>
            </a:r>
            <a:r>
              <a:rPr lang="ru-RU" sz="2400" dirty="0" smtClean="0"/>
              <a:t>и прогнозирования, а также статистические методы, из которых большую часть составляют методы машинного обучения (</a:t>
            </a:r>
            <a:r>
              <a:rPr lang="en-US" sz="2400" dirty="0" smtClean="0"/>
              <a:t>Machine Learning</a:t>
            </a:r>
            <a:r>
              <a:rPr lang="ru-RU" sz="2400" dirty="0" smtClean="0"/>
              <a:t>).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1450" y="2451100"/>
            <a:ext cx="1156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Термин </a:t>
            </a:r>
            <a:r>
              <a:rPr lang="en-US" sz="2400" i="1" dirty="0" smtClean="0"/>
              <a:t>Data Mining  </a:t>
            </a:r>
            <a:r>
              <a:rPr lang="en-US" sz="2400" dirty="0" smtClean="0"/>
              <a:t>(</a:t>
            </a:r>
            <a:r>
              <a:rPr lang="ru-RU" sz="2400" dirty="0" smtClean="0"/>
              <a:t>«</a:t>
            </a:r>
            <a:r>
              <a:rPr lang="ru-RU" sz="2400" i="1" dirty="0" smtClean="0"/>
              <a:t>Добыча данных»</a:t>
            </a:r>
            <a:r>
              <a:rPr lang="en-US" sz="2400" dirty="0" smtClean="0"/>
              <a:t>) </a:t>
            </a:r>
            <a:r>
              <a:rPr lang="ru-RU" sz="2400" dirty="0" smtClean="0"/>
              <a:t>введен </a:t>
            </a:r>
            <a:r>
              <a:rPr lang="ru-RU" sz="2400" dirty="0"/>
              <a:t> </a:t>
            </a:r>
            <a:r>
              <a:rPr lang="ru-RU" sz="2400" dirty="0" smtClean="0"/>
              <a:t>Григорием </a:t>
            </a:r>
            <a:r>
              <a:rPr lang="ru-RU" sz="2400" dirty="0" err="1" smtClean="0"/>
              <a:t>Пятецким</a:t>
            </a:r>
            <a:r>
              <a:rPr lang="ru-RU" sz="2400" dirty="0" smtClean="0"/>
              <a:t>-Шапиро в 1989г:</a:t>
            </a:r>
          </a:p>
          <a:p>
            <a:r>
              <a:rPr lang="ru-RU" sz="2400" dirty="0" smtClean="0"/>
              <a:t>Имеется большая база данных, из которой хотим извлечь «Скрытые знания»: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Ранее неизвестные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Нетривиальные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Полезные для практики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Интерпретируемые 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9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/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Machine Learning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84019"/>
            <a:ext cx="10515600" cy="93900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ML - </a:t>
            </a:r>
            <a:r>
              <a:rPr lang="ru-RU" dirty="0" smtClean="0"/>
              <a:t>обширный подраздел</a:t>
            </a:r>
            <a:r>
              <a:rPr lang="en-US" dirty="0" smtClean="0"/>
              <a:t> </a:t>
            </a:r>
            <a:r>
              <a:rPr lang="ru-RU" dirty="0" smtClean="0"/>
              <a:t>искусственного </a:t>
            </a:r>
            <a:r>
              <a:rPr lang="ru-RU" dirty="0"/>
              <a:t>интеллекта, изучающий методы построения алгоритмов, способных обучаться.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587499"/>
            <a:ext cx="2946400" cy="1841500"/>
          </a:xfrm>
          <a:prstGeom prst="rect">
            <a:avLst/>
          </a:prstGeom>
        </p:spPr>
      </p:pic>
      <p:pic>
        <p:nvPicPr>
          <p:cNvPr id="1026" name="Picture 2" descr="http://cdn.wallpapersafari.com/11/66/sQyrF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79" y="3428999"/>
            <a:ext cx="2834642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keamarket.com.ua/media/catalog/product/cache/2/image/800x800/9df78eab33525d08d6e5fb8d27136e95/i/n/ingolf-krzeso__0238365_PE377893_S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91" y="3459558"/>
            <a:ext cx="199390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1000dosok.ru/s/29-09-52909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1509314"/>
            <a:ext cx="2600325" cy="195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v3toys.ru/kiwi-public-data/Kiwi_Img/A071-H11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232" y="1532203"/>
            <a:ext cx="2751335" cy="366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5metrov.ru/upload/crm/goods_item/80b/80bf8c8e60e11617bb621edceb615da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911" y="2345917"/>
            <a:ext cx="2574294" cy="257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12.insales.ru/images/products/1/4250/30027930/large_d125_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783" y="2077651"/>
            <a:ext cx="2570422" cy="28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12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 bwMode="auto">
          <a:xfrm>
            <a:off x="1032668" y="288501"/>
            <a:ext cx="8229600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Постановка задачи 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ML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032668" y="1214437"/>
            <a:ext cx="35843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b="1" dirty="0" smtClean="0"/>
              <a:t>X</a:t>
            </a:r>
            <a:r>
              <a:rPr lang="en-US" altLang="ru-RU" sz="2400" dirty="0" smtClean="0"/>
              <a:t> </a:t>
            </a:r>
            <a:r>
              <a:rPr lang="ru-RU" altLang="ru-RU" sz="2400" dirty="0"/>
              <a:t>– </a:t>
            </a:r>
            <a:r>
              <a:rPr lang="ru-RU" altLang="ru-RU" sz="2400" dirty="0" smtClean="0"/>
              <a:t>Множество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объектов</a:t>
            </a:r>
            <a:r>
              <a:rPr lang="en-US" altLang="ru-RU" sz="2400" dirty="0" smtClean="0"/>
              <a:t>;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897959" y="1171022"/>
            <a:ext cx="3405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dirty="0"/>
              <a:t>Y</a:t>
            </a:r>
            <a:r>
              <a:rPr lang="ru-RU" altLang="ru-RU" sz="2400" dirty="0" smtClean="0"/>
              <a:t>- Множество ответов</a:t>
            </a:r>
            <a:endParaRPr lang="ru-RU" altLang="ru-RU" sz="24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039018" y="1709975"/>
            <a:ext cx="97178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Имеется неизвестная целевая функция </a:t>
            </a:r>
            <a:r>
              <a:rPr lang="ru-RU" altLang="ru-RU" sz="2400" dirty="0" smtClean="0"/>
              <a:t>(</a:t>
            </a:r>
            <a:r>
              <a:rPr lang="en-US" altLang="ru-RU" sz="2400" dirty="0" smtClean="0"/>
              <a:t>target function</a:t>
            </a:r>
            <a:r>
              <a:rPr lang="ru-RU" altLang="ru-RU" sz="2400" dirty="0" smtClean="0"/>
              <a:t>) :</a:t>
            </a:r>
            <a:endParaRPr lang="ru-RU" altLang="ru-RU" sz="2400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591468" y="874712"/>
            <a:ext cx="2143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800"/>
              <a:t> </a:t>
            </a:r>
            <a:endParaRPr lang="ru-RU" altLang="ru-RU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91468" y="561975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1400">
                <a:cs typeface="Times New Roman" pitchFamily="18" charset="0"/>
              </a:rPr>
              <a:t> </a:t>
            </a:r>
            <a:endParaRPr lang="ru-RU" altLang="ru-RU">
              <a:cs typeface="Times New Roman" pitchFamily="18" charset="0"/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3984330" y="4213328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Известные ответы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922643"/>
              </p:ext>
            </p:extLst>
          </p:nvPr>
        </p:nvGraphicFramePr>
        <p:xfrm>
          <a:off x="5217176" y="2188533"/>
          <a:ext cx="1361566" cy="434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" name="Уравнение" r:id="rId3" imgW="660240" imgH="203040" progId="Equation.3">
                  <p:embed/>
                </p:oleObj>
              </mc:Choice>
              <mc:Fallback>
                <p:oleObj name="Уравнение" r:id="rId3" imgW="660240" imgH="20304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176" y="2188533"/>
                        <a:ext cx="1361566" cy="434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4"/>
          <p:cNvSpPr>
            <a:spLocks noChangeArrowheads="1"/>
          </p:cNvSpPr>
          <p:nvPr/>
        </p:nvSpPr>
        <p:spPr bwMode="auto">
          <a:xfrm>
            <a:off x="3984330" y="3602260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Выборка объектов (</a:t>
            </a:r>
            <a:r>
              <a:rPr lang="en-US" altLang="ru-RU" sz="2400" dirty="0" smtClean="0">
                <a:cs typeface="Times New Roman" pitchFamily="18" charset="0"/>
              </a:rPr>
              <a:t>dataset</a:t>
            </a:r>
            <a:r>
              <a:rPr lang="ru-RU" altLang="ru-RU" sz="2400" dirty="0" smtClean="0">
                <a:cs typeface="Times New Roman" pitchFamily="18" charset="0"/>
              </a:rPr>
              <a:t>)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sp>
        <p:nvSpPr>
          <p:cNvPr id="22" name="Rectangle 34"/>
          <p:cNvSpPr>
            <a:spLocks noChangeArrowheads="1"/>
          </p:cNvSpPr>
          <p:nvPr/>
        </p:nvSpPr>
        <p:spPr bwMode="auto">
          <a:xfrm>
            <a:off x="1151730" y="3037672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Дано: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1154111" y="5356955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Найти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352405"/>
              </p:ext>
            </p:extLst>
          </p:nvPr>
        </p:nvGraphicFramePr>
        <p:xfrm>
          <a:off x="2504692" y="5382935"/>
          <a:ext cx="1708540" cy="47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" name="Уравнение" r:id="rId5" imgW="660240" imgH="177480" progId="Equation.3">
                  <p:embed/>
                </p:oleObj>
              </mc:Choice>
              <mc:Fallback>
                <p:oleObj name="Уравнение" r:id="rId5" imgW="660240" imgH="17748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692" y="5382935"/>
                        <a:ext cx="1708540" cy="477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 flipH="1">
            <a:off x="4535702" y="5341199"/>
            <a:ext cx="711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алгоритм, решающая функция (</a:t>
            </a:r>
            <a:r>
              <a:rPr lang="en-US" sz="2400" dirty="0" smtClean="0"/>
              <a:t>decision function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приближающийся к </a:t>
            </a:r>
            <a:r>
              <a:rPr lang="en-US" sz="2400" dirty="0" smtClean="0"/>
              <a:t>y </a:t>
            </a:r>
            <a:r>
              <a:rPr lang="ru-RU" sz="2400" u="sng" dirty="0" smtClean="0"/>
              <a:t>на всем </a:t>
            </a:r>
            <a:r>
              <a:rPr lang="ru-RU" sz="2400" dirty="0" smtClean="0"/>
              <a:t>множестве </a:t>
            </a:r>
            <a:r>
              <a:rPr lang="en-US" sz="2400" dirty="0" smtClean="0"/>
              <a:t>X</a:t>
            </a:r>
            <a:endParaRPr lang="ru-RU" sz="2400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297958"/>
              </p:ext>
            </p:extLst>
          </p:nvPr>
        </p:nvGraphicFramePr>
        <p:xfrm>
          <a:off x="990600" y="3525838"/>
          <a:ext cx="28575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" name="Уравнение" r:id="rId7" imgW="1307880" imgH="533160" progId="Equation.3">
                  <p:embed/>
                </p:oleObj>
              </mc:Choice>
              <mc:Fallback>
                <p:oleObj name="Уравнение" r:id="rId7" imgW="1307880" imgH="533160" progId="Equation.3">
                  <p:embed/>
                  <p:pic>
                    <p:nvPicPr>
                      <p:cNvPr id="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25838"/>
                        <a:ext cx="28575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2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967849"/>
              </p:ext>
            </p:extLst>
          </p:nvPr>
        </p:nvGraphicFramePr>
        <p:xfrm>
          <a:off x="1245435" y="1160951"/>
          <a:ext cx="9627881" cy="5697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97644"/>
            <a:ext cx="9871671" cy="58413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78594"/>
            <a:ext cx="9872011" cy="5841507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/>
        </p:nvSpPr>
        <p:spPr bwMode="auto">
          <a:xfrm>
            <a:off x="1245435" y="294337"/>
            <a:ext cx="9616282" cy="42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Способы построения алгоритма а: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676356"/>
              </p:ext>
            </p:extLst>
          </p:nvPr>
        </p:nvGraphicFramePr>
        <p:xfrm>
          <a:off x="1268061" y="1602479"/>
          <a:ext cx="581594" cy="61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Уравнение" r:id="rId3" imgW="228600" imgH="253800" progId="Equation.3">
                  <p:embed/>
                </p:oleObj>
              </mc:Choice>
              <mc:Fallback>
                <p:oleObj name="Уравнение" r:id="rId3" imgW="228600" imgH="253800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061" y="1602479"/>
                        <a:ext cx="581594" cy="617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9778" y="1607735"/>
            <a:ext cx="4671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cs typeface="Times New Roman" panose="02020603050405020304" pitchFamily="18" charset="0"/>
              </a:rPr>
              <a:t>Признаки/свойства (</a:t>
            </a:r>
            <a:r>
              <a:rPr lang="en-US" sz="2400" dirty="0" smtClean="0">
                <a:cs typeface="Times New Roman" panose="02020603050405020304" pitchFamily="18" charset="0"/>
              </a:rPr>
              <a:t>features</a:t>
            </a:r>
            <a:r>
              <a:rPr lang="ru-RU" sz="2400" dirty="0" smtClean="0"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4482" y="2075343"/>
            <a:ext cx="1298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cs typeface="Times New Roman" panose="02020603050405020304" pitchFamily="18" charset="0"/>
              </a:rPr>
              <a:t> = 1…M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/>
        </p:nvSpPr>
        <p:spPr bwMode="auto">
          <a:xfrm>
            <a:off x="1032668" y="288501"/>
            <a:ext cx="10226592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Объекты и признаки: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2902" y="1340798"/>
            <a:ext cx="2937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Виды признаков: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Бинарный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Номинальный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Порядковый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Количественный</a:t>
            </a:r>
            <a:endParaRPr lang="en-US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81868" y="4224717"/>
            <a:ext cx="5803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Объект часто описывается в виде вектора: </a:t>
            </a:r>
            <a:endParaRPr lang="ru-RU" sz="2400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359506"/>
              </p:ext>
            </p:extLst>
          </p:nvPr>
        </p:nvGraphicFramePr>
        <p:xfrm>
          <a:off x="2634145" y="4775386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Уравнение" r:id="rId5" imgW="774360" imgH="1168200" progId="Equation.3">
                  <p:embed/>
                </p:oleObj>
              </mc:Choice>
              <mc:Fallback>
                <p:oleObj name="Уравнение" r:id="rId5" imgW="774360" imgH="116820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145" y="4775386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562390"/>
              </p:ext>
            </p:extLst>
          </p:nvPr>
        </p:nvGraphicFramePr>
        <p:xfrm>
          <a:off x="7848600" y="4932363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4932363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72902" y="4100572"/>
            <a:ext cx="3786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Выборка – в виде матрицы </a:t>
            </a:r>
          </a:p>
          <a:p>
            <a:r>
              <a:rPr lang="ru-RU" sz="2400" dirty="0" smtClean="0"/>
              <a:t>«объект-признак»: 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64407" y="2626012"/>
            <a:ext cx="5214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 и построение (формирование) признаков – </a:t>
            </a:r>
            <a:endParaRPr lang="en-US" dirty="0" smtClean="0"/>
          </a:p>
          <a:p>
            <a:r>
              <a:rPr lang="ru-RU" dirty="0" smtClean="0"/>
              <a:t>важный этап решения задачи </a:t>
            </a:r>
            <a:r>
              <a:rPr lang="en-US" dirty="0" smtClean="0"/>
              <a:t>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02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8937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</a:t>
            </a:r>
            <a:r>
              <a:rPr lang="ru-RU" sz="40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задач. Классификация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137" y="884321"/>
            <a:ext cx="10639926" cy="211244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b="1" dirty="0" smtClean="0"/>
              <a:t>Задачи классификации </a:t>
            </a:r>
            <a:r>
              <a:rPr lang="ru-RU" sz="2000" dirty="0" smtClean="0"/>
              <a:t>(</a:t>
            </a:r>
            <a:r>
              <a:rPr lang="en-US" sz="2000" dirty="0" smtClean="0"/>
              <a:t>Classification</a:t>
            </a:r>
            <a:r>
              <a:rPr lang="ru-RU" sz="2000" dirty="0" smtClean="0"/>
              <a:t>)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Y= {</a:t>
            </a:r>
            <a:r>
              <a:rPr lang="ru-RU" sz="2000" dirty="0" smtClean="0"/>
              <a:t>0</a:t>
            </a:r>
            <a:r>
              <a:rPr lang="en-US" sz="2000" dirty="0" smtClean="0"/>
              <a:t>;1} – </a:t>
            </a:r>
            <a:r>
              <a:rPr lang="ru-RU" sz="2000" dirty="0" smtClean="0"/>
              <a:t>бинарная классификация (классификация на 2 класса)</a:t>
            </a:r>
          </a:p>
          <a:p>
            <a:r>
              <a:rPr lang="en-US" sz="2000" dirty="0" smtClean="0"/>
              <a:t>Y= {1,…K} – </a:t>
            </a:r>
            <a:r>
              <a:rPr lang="ru-RU" sz="2000" dirty="0" smtClean="0"/>
              <a:t>На К непересекающихся классов</a:t>
            </a:r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</a:t>
            </a:r>
            <a:r>
              <a:rPr lang="en-US" sz="2000" baseline="30000" dirty="0" smtClean="0"/>
              <a:t>K </a:t>
            </a:r>
            <a:r>
              <a:rPr lang="en-US" sz="2000" dirty="0" smtClean="0"/>
              <a:t> - </a:t>
            </a:r>
            <a:r>
              <a:rPr lang="ru-RU" sz="2000" dirty="0" smtClean="0"/>
              <a:t>На К классов, которые могут пересекаться</a:t>
            </a:r>
            <a:endParaRPr lang="en-US" sz="2000" dirty="0" smtClean="0"/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 – </a:t>
            </a:r>
            <a:r>
              <a:rPr lang="ru-RU" sz="2000" dirty="0" err="1" smtClean="0"/>
              <a:t>одноклассовая</a:t>
            </a:r>
            <a:r>
              <a:rPr lang="ru-RU" sz="2000" dirty="0" smtClean="0"/>
              <a:t> классификация (есть один класс и «все остальное»)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baseline="30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13983" y="3684793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543323" y="4413682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543323" y="3867449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68545" y="3709456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329782" y="410073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6329782" y="3559231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329782" y="4430729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8100442" y="3097873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8100441" y="3743675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8100441" y="4413682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8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5/56/Iris_dataset_scatterplot.svg/1024px-Iris_dataset_scatterplo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17" y="243680"/>
            <a:ext cx="6324033" cy="632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600" y="35798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Пример: Задача классификации</a:t>
            </a:r>
            <a:r>
              <a:rPr lang="en-US" sz="2400" dirty="0" smtClean="0"/>
              <a:t> </a:t>
            </a:r>
            <a:r>
              <a:rPr lang="ru-RU" sz="2400" dirty="0" smtClean="0"/>
              <a:t>цветков ириса (Фишер, 1936г.)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i</a:t>
            </a:r>
            <a:r>
              <a:rPr lang="en-US" sz="2400" dirty="0" smtClean="0"/>
              <a:t> = 4</a:t>
            </a:r>
            <a:r>
              <a:rPr lang="ru-RU" sz="2400" dirty="0" smtClean="0"/>
              <a:t> признака</a:t>
            </a:r>
          </a:p>
          <a:p>
            <a:r>
              <a:rPr lang="en-US" sz="2400" dirty="0" smtClean="0"/>
              <a:t>|Y| = 3 </a:t>
            </a:r>
            <a:r>
              <a:rPr lang="ru-RU" sz="2400" dirty="0" smtClean="0"/>
              <a:t>класса</a:t>
            </a:r>
          </a:p>
          <a:p>
            <a:r>
              <a:rPr lang="ru-RU" sz="2400" dirty="0" smtClean="0"/>
              <a:t>Длина выборки </a:t>
            </a:r>
            <a:r>
              <a:rPr lang="en-US" sz="2400" dirty="0" smtClean="0"/>
              <a:t>N = 150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7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503" y="375048"/>
            <a:ext cx="10453816" cy="7864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Этап обучения и применения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7850"/>
          </a:xfrm>
        </p:spPr>
        <p:txBody>
          <a:bodyPr>
            <a:normAutofit/>
          </a:bodyPr>
          <a:lstStyle/>
          <a:p>
            <a:r>
              <a:rPr lang="ru-RU" dirty="0" smtClean="0"/>
              <a:t>Обучение. Строим алгоритм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по выборке: 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129851"/>
              </p:ext>
            </p:extLst>
          </p:nvPr>
        </p:nvGraphicFramePr>
        <p:xfrm>
          <a:off x="3867150" y="2301082"/>
          <a:ext cx="3621087" cy="159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" name="Уравнение" r:id="rId3" imgW="1892160" imgH="838080" progId="Equation.3">
                  <p:embed/>
                </p:oleObj>
              </mc:Choice>
              <mc:Fallback>
                <p:oleObj name="Уравнение" r:id="rId3" imgW="18921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2301082"/>
                        <a:ext cx="3621087" cy="159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894223"/>
              </p:ext>
            </p:extLst>
          </p:nvPr>
        </p:nvGraphicFramePr>
        <p:xfrm>
          <a:off x="3915569" y="4750594"/>
          <a:ext cx="2989262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5" name="Уравнение" r:id="rId5" imgW="1562040" imgH="838080" progId="Equation.3">
                  <p:embed/>
                </p:oleObj>
              </mc:Choice>
              <mc:Fallback>
                <p:oleObj name="Уравнение" r:id="rId5" imgW="1562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5569" y="4750594"/>
                        <a:ext cx="2989262" cy="159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808038" y="4122737"/>
            <a:ext cx="10515600" cy="57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Применение. Алгоритм </a:t>
            </a:r>
            <a:r>
              <a:rPr lang="ru-RU" i="1" dirty="0" smtClean="0"/>
              <a:t>а</a:t>
            </a:r>
            <a:r>
              <a:rPr lang="ru-RU" dirty="0" smtClean="0"/>
              <a:t> для новых объектов выдает ответы: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67150" y="2388395"/>
            <a:ext cx="3086100" cy="1528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64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</a:t>
            </a:r>
            <a:r>
              <a:rPr lang="ru-RU" sz="36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Регрессия и ранжирование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2. </a:t>
            </a:r>
            <a:r>
              <a:rPr lang="ru-RU" b="1" dirty="0" smtClean="0"/>
              <a:t>Задачи восстановления регрессии </a:t>
            </a:r>
            <a:r>
              <a:rPr lang="ru-RU" dirty="0" smtClean="0"/>
              <a:t>(</a:t>
            </a:r>
            <a:r>
              <a:rPr lang="en-US" dirty="0" smtClean="0"/>
              <a:t>Regression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en-US" dirty="0" smtClean="0"/>
              <a:t>Y = </a:t>
            </a:r>
            <a:r>
              <a:rPr lang="en-US" b="1" dirty="0" smtClean="0"/>
              <a:t>R</a:t>
            </a:r>
          </a:p>
          <a:p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3. </a:t>
            </a:r>
            <a:r>
              <a:rPr lang="ru-RU" b="1" dirty="0" smtClean="0"/>
              <a:t>Задачи ранжирования </a:t>
            </a:r>
            <a:r>
              <a:rPr lang="ru-RU" dirty="0" smtClean="0"/>
              <a:t>(</a:t>
            </a:r>
            <a:r>
              <a:rPr lang="en-US" dirty="0" smtClean="0"/>
              <a:t>ranking</a:t>
            </a:r>
            <a:r>
              <a:rPr lang="ru-RU" dirty="0" smtClean="0"/>
              <a:t>)</a:t>
            </a:r>
            <a:r>
              <a:rPr lang="en-US" dirty="0" smtClean="0"/>
              <a:t>:</a:t>
            </a:r>
          </a:p>
          <a:p>
            <a:r>
              <a:rPr lang="en-US" dirty="0" smtClean="0"/>
              <a:t>Y-</a:t>
            </a:r>
            <a:r>
              <a:rPr lang="ru-RU" dirty="0" smtClean="0"/>
              <a:t> конечное упорядоченное множество</a:t>
            </a:r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9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1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Кластеризация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/>
              <a:t>4</a:t>
            </a:r>
            <a:r>
              <a:rPr lang="en-US" b="1" dirty="0" smtClean="0"/>
              <a:t>.</a:t>
            </a:r>
            <a:r>
              <a:rPr lang="ru-RU" b="1" dirty="0" smtClean="0"/>
              <a:t> Кластеризация (</a:t>
            </a:r>
            <a:r>
              <a:rPr lang="en-US" b="1" dirty="0" smtClean="0"/>
              <a:t>clustering) – </a:t>
            </a:r>
            <a:r>
              <a:rPr lang="ru-RU" b="1" u="sng" dirty="0" smtClean="0"/>
              <a:t>обучение без учителя </a:t>
            </a:r>
            <a:r>
              <a:rPr lang="ru-RU" b="1" dirty="0" smtClean="0"/>
              <a:t>(</a:t>
            </a:r>
            <a:r>
              <a:rPr lang="en-US" b="1" dirty="0" smtClean="0"/>
              <a:t>unsupervised learning</a:t>
            </a:r>
            <a:r>
              <a:rPr lang="ru-RU" b="1" dirty="0" smtClean="0"/>
              <a:t>)</a:t>
            </a:r>
            <a:endParaRPr lang="en-US" dirty="0" smtClean="0"/>
          </a:p>
          <a:p>
            <a:r>
              <a:rPr lang="en-US" dirty="0" smtClean="0"/>
              <a:t>Y – </a:t>
            </a:r>
            <a:r>
              <a:rPr lang="ru-RU" dirty="0" smtClean="0"/>
              <a:t>не задается. </a:t>
            </a:r>
            <a:r>
              <a:rPr lang="ru-RU" dirty="0"/>
              <a:t> В этом случае </a:t>
            </a:r>
            <a:r>
              <a:rPr lang="ru-RU" dirty="0" smtClean="0"/>
              <a:t>требуется </a:t>
            </a:r>
            <a:r>
              <a:rPr lang="ru-RU" dirty="0"/>
              <a:t>искать зависимости между </a:t>
            </a:r>
            <a:r>
              <a:rPr lang="ru-RU" dirty="0" smtClean="0"/>
              <a:t>объектами</a:t>
            </a:r>
            <a:endParaRPr lang="en-US" b="1" dirty="0" smtClean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63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Кредитный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скоринг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заявка на получение кредита</a:t>
            </a:r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6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Кредитный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скоринг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заявка на получение кредита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en-US" dirty="0" smtClean="0"/>
              <a:t>good, bad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пол, наличие телефона,…</a:t>
            </a:r>
          </a:p>
          <a:p>
            <a:pPr lvl="1"/>
            <a:r>
              <a:rPr lang="ru-RU" dirty="0" smtClean="0"/>
              <a:t>Номинальные: место работы, профессия, место жительства,…</a:t>
            </a:r>
          </a:p>
          <a:p>
            <a:pPr lvl="1"/>
            <a:r>
              <a:rPr lang="ru-RU" dirty="0" smtClean="0"/>
              <a:t>Порядковые:  должность, образование,…</a:t>
            </a:r>
          </a:p>
          <a:p>
            <a:pPr lvl="1"/>
            <a:r>
              <a:rPr lang="ru-RU" dirty="0" smtClean="0"/>
              <a:t>Количественные: возраст, зарплата, стаж работы, сумма кредита,…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Вероятны пропуски данных</a:t>
            </a:r>
          </a:p>
          <a:p>
            <a:pPr marL="684000" lvl="2"/>
            <a:r>
              <a:rPr lang="ru-RU" sz="2400" dirty="0" smtClean="0"/>
              <a:t>Возможна недостоверность данных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</a:t>
            </a:r>
            <a:r>
              <a:rPr lang="ru-RU" sz="2400" dirty="0"/>
              <a:t>оценить вероятность </a:t>
            </a:r>
            <a:r>
              <a:rPr lang="ru-RU" sz="2400" dirty="0" smtClean="0"/>
              <a:t>дефолта </a:t>
            </a:r>
            <a:r>
              <a:rPr lang="en-US" sz="2400" i="1" dirty="0" smtClean="0"/>
              <a:t>P(bad)</a:t>
            </a:r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45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Предсказание оттока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абонент в определенный момент времени</a:t>
            </a:r>
          </a:p>
          <a:p>
            <a:pPr marL="684000" lvl="2"/>
            <a:endParaRPr lang="ru-RU" sz="2400" dirty="0" smtClean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29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Предсказание оттока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абонент в определенный момент времени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уйдет или не уйдет в следующем месяце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включенные услуги, корпоративный клиент…</a:t>
            </a:r>
          </a:p>
          <a:p>
            <a:pPr lvl="1"/>
            <a:r>
              <a:rPr lang="ru-RU" dirty="0" smtClean="0"/>
              <a:t>Номинальные: тарифный план, регион проживания,…</a:t>
            </a:r>
          </a:p>
          <a:p>
            <a:pPr lvl="1"/>
            <a:r>
              <a:rPr lang="ru-RU" dirty="0" smtClean="0"/>
              <a:t>Количественные: длительность разговоров (входящих, исходящих, СМС, трафик), сумма оплаты, частота оплаты,…</a:t>
            </a:r>
          </a:p>
          <a:p>
            <a:pPr marL="0" lvl="1"/>
            <a:r>
              <a:rPr lang="ru-RU" sz="2800" b="1" dirty="0" smtClean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Сверхбольшие выборки</a:t>
            </a:r>
          </a:p>
          <a:p>
            <a:pPr marL="684000" lvl="2"/>
            <a:r>
              <a:rPr lang="ru-RU" sz="2400" dirty="0" smtClean="0"/>
              <a:t>Непонятно, какие признаки вычислять по «сырым данным»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оценить вероятность ухода </a:t>
            </a:r>
            <a:endParaRPr lang="en-US" sz="2400" i="1" dirty="0" smtClean="0"/>
          </a:p>
          <a:p>
            <a:pPr marL="684000" lvl="2"/>
            <a:endParaRPr lang="ru-RU" sz="2400" dirty="0" smtClean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3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Задача ранжирования поисковой выдачи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пара </a:t>
            </a:r>
            <a:r>
              <a:rPr lang="en-US" dirty="0" smtClean="0"/>
              <a:t>&lt;</a:t>
            </a:r>
            <a:r>
              <a:rPr lang="ru-RU" dirty="0" smtClean="0"/>
              <a:t>запрос, документ</a:t>
            </a:r>
            <a:r>
              <a:rPr lang="en-US" dirty="0" smtClean="0"/>
              <a:t>&gt;</a:t>
            </a:r>
            <a:endParaRPr lang="ru-RU" dirty="0" smtClean="0"/>
          </a:p>
          <a:p>
            <a:pPr marL="684000" lvl="2"/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1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Задача ранжирования поисковой выдачи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пара </a:t>
            </a:r>
            <a:r>
              <a:rPr lang="en-US" dirty="0" smtClean="0"/>
              <a:t>&lt;</a:t>
            </a:r>
            <a:r>
              <a:rPr lang="ru-RU" dirty="0" smtClean="0"/>
              <a:t>запрос, документ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ru-RU" dirty="0" err="1" smtClean="0"/>
              <a:t>релевантен</a:t>
            </a:r>
            <a:r>
              <a:rPr lang="ru-RU" dirty="0" smtClean="0"/>
              <a:t> или не </a:t>
            </a:r>
            <a:r>
              <a:rPr lang="ru-RU" dirty="0" err="1" smtClean="0"/>
              <a:t>релевантен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Количественные: частота слов запроса в документе, число ссылок на документ, число кликов на документ,…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Оптимизируется не число ошибок, а качество ранжирования</a:t>
            </a:r>
          </a:p>
          <a:p>
            <a:pPr marL="684000" lvl="2"/>
            <a:r>
              <a:rPr lang="ru-RU" sz="2400" dirty="0" smtClean="0"/>
              <a:t>Сверхбольшие выборки </a:t>
            </a:r>
          </a:p>
          <a:p>
            <a:pPr marL="684000" lvl="2"/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2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Категоризация текстовых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Рубрики тематического каталога</a:t>
            </a:r>
          </a:p>
          <a:p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39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Категоризация текстовых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Рубрики тематического каталога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Номинальные: автор, год, издание,…</a:t>
            </a:r>
          </a:p>
          <a:p>
            <a:pPr lvl="1"/>
            <a:r>
              <a:rPr lang="ru-RU" dirty="0" smtClean="0"/>
              <a:t>Количественные: Частота появления терминов в документе, в названии, в </a:t>
            </a:r>
            <a:r>
              <a:rPr lang="ru-RU" dirty="0" err="1" smtClean="0"/>
              <a:t>в</a:t>
            </a:r>
            <a:r>
              <a:rPr lang="ru-RU" dirty="0" smtClean="0"/>
              <a:t> ключевых словах,…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Очень большое количество признаков (слов, словоформ)</a:t>
            </a:r>
          </a:p>
          <a:p>
            <a:pPr marL="684000" lvl="2"/>
            <a:r>
              <a:rPr lang="ru-RU" sz="2400" dirty="0" smtClean="0"/>
              <a:t>Документ написан на естественном языке (ЕЯ)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Документ может относиться к нескольким рубрикам</a:t>
            </a:r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14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Генерация текстовых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96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Генерация текстовых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все</a:t>
            </a:r>
            <a:r>
              <a:rPr lang="ru-RU" dirty="0"/>
              <a:t>в</a:t>
            </a:r>
            <a:r>
              <a:rPr lang="ru-RU" dirty="0" smtClean="0"/>
              <a:t>озможные </a:t>
            </a:r>
            <a:r>
              <a:rPr lang="ru-RU" dirty="0" err="1" smtClean="0"/>
              <a:t>токены</a:t>
            </a:r>
            <a:r>
              <a:rPr lang="ru-RU" dirty="0" smtClean="0"/>
              <a:t> (буквы</a:t>
            </a:r>
            <a:r>
              <a:rPr lang="en-US" dirty="0" smtClean="0"/>
              <a:t>/</a:t>
            </a:r>
            <a:r>
              <a:rPr lang="ru-RU" dirty="0" smtClean="0"/>
              <a:t>слова</a:t>
            </a:r>
            <a:r>
              <a:rPr lang="en-US" dirty="0" smtClean="0"/>
              <a:t>/..</a:t>
            </a:r>
            <a:r>
              <a:rPr lang="ru-RU" dirty="0" smtClean="0"/>
              <a:t>.)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Количественные: Частота появления терминов в документе, контекст слова,…</a:t>
            </a:r>
          </a:p>
          <a:p>
            <a:pPr marL="0" lvl="1"/>
            <a:r>
              <a:rPr lang="ru-RU" sz="2800" b="1" dirty="0" smtClean="0"/>
              <a:t>Особенности </a:t>
            </a:r>
            <a:r>
              <a:rPr lang="ru-RU" sz="2800" b="1" dirty="0"/>
              <a:t>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Очень большое количество признаков (слов, словоформ)</a:t>
            </a:r>
          </a:p>
          <a:p>
            <a:pPr marL="684000" lvl="2"/>
            <a:r>
              <a:rPr lang="ru-RU" sz="2400" dirty="0" smtClean="0"/>
              <a:t>Требуется анализ контекста</a:t>
            </a:r>
          </a:p>
          <a:p>
            <a:pPr marL="684000" lvl="2"/>
            <a:r>
              <a:rPr lang="ru-RU" sz="2400" dirty="0" smtClean="0"/>
              <a:t>Как посчитать качество сгенерированного текста?</a:t>
            </a:r>
          </a:p>
          <a:p>
            <a:pPr marL="684000" lvl="2"/>
            <a:r>
              <a:rPr lang="ru-RU" sz="2400" dirty="0" smtClean="0"/>
              <a:t>Выдача ложных фактов</a:t>
            </a:r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3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5059"/>
            <a:ext cx="10515600" cy="5031904"/>
          </a:xfrm>
        </p:spPr>
        <p:txBody>
          <a:bodyPr>
            <a:normAutofit/>
          </a:bodyPr>
          <a:lstStyle/>
          <a:p>
            <a:r>
              <a:rPr lang="ru-RU" b="1" dirty="0" smtClean="0"/>
              <a:t>Категоризация текстов</a:t>
            </a:r>
            <a:r>
              <a:rPr lang="ru-RU" dirty="0" smtClean="0"/>
              <a:t> (</a:t>
            </a:r>
            <a:r>
              <a:rPr lang="en-US" i="1" dirty="0" smtClean="0"/>
              <a:t>classification</a:t>
            </a:r>
            <a:r>
              <a:rPr lang="ru-RU" dirty="0" smtClean="0"/>
              <a:t>) – </a:t>
            </a:r>
          </a:p>
          <a:p>
            <a:pPr lvl="1"/>
            <a:r>
              <a:rPr lang="ru-RU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dirty="0" smtClean="0"/>
          </a:p>
          <a:p>
            <a:r>
              <a:rPr lang="ru-RU" b="1" dirty="0" smtClean="0"/>
              <a:t>Извлечение информации</a:t>
            </a:r>
            <a:r>
              <a:rPr lang="en-US" dirty="0" smtClean="0"/>
              <a:t> (</a:t>
            </a:r>
            <a:r>
              <a:rPr lang="en-US" i="1" dirty="0" smtClean="0"/>
              <a:t>information extraction</a:t>
            </a:r>
            <a:r>
              <a:rPr lang="en-US" dirty="0" smtClean="0"/>
              <a:t>) –</a:t>
            </a:r>
          </a:p>
          <a:p>
            <a:pPr lvl="1"/>
            <a:r>
              <a:rPr lang="ru-RU" dirty="0" smtClean="0"/>
              <a:t>это </a:t>
            </a:r>
            <a:r>
              <a:rPr lang="ru-RU" dirty="0"/>
              <a:t>задача автоматического извлечения (построения) структурированных </a:t>
            </a:r>
            <a:r>
              <a:rPr lang="ru-RU" dirty="0" smtClean="0"/>
              <a:t>данных</a:t>
            </a:r>
            <a:r>
              <a:rPr lang="en-US" dirty="0" smtClean="0"/>
              <a:t> </a:t>
            </a:r>
            <a:r>
              <a:rPr lang="ru-RU" dirty="0" smtClean="0"/>
              <a:t> из</a:t>
            </a:r>
            <a:r>
              <a:rPr lang="ru-RU" dirty="0"/>
              <a:t> </a:t>
            </a:r>
            <a:r>
              <a:rPr lang="ru-RU" dirty="0" smtClean="0"/>
              <a:t>неструктурированных или</a:t>
            </a:r>
            <a:r>
              <a:rPr lang="ru-RU" dirty="0"/>
              <a:t> </a:t>
            </a:r>
            <a:r>
              <a:rPr lang="ru-RU" dirty="0" smtClean="0"/>
              <a:t>слабоструктурированных</a:t>
            </a:r>
            <a:r>
              <a:rPr lang="ru-RU" dirty="0"/>
              <a:t> </a:t>
            </a:r>
            <a:r>
              <a:rPr lang="ru-RU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dirty="0" err="1" smtClean="0"/>
              <a:t>автореферирование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b="1" dirty="0" smtClean="0"/>
              <a:t>Информационный поиск </a:t>
            </a:r>
            <a:r>
              <a:rPr lang="ru-RU" dirty="0" smtClean="0"/>
              <a:t>(</a:t>
            </a:r>
            <a:r>
              <a:rPr lang="en-US" i="1" dirty="0"/>
              <a:t>information retrieval</a:t>
            </a:r>
            <a:r>
              <a:rPr lang="ru-RU" dirty="0" smtClean="0"/>
              <a:t>) –</a:t>
            </a:r>
          </a:p>
          <a:p>
            <a:pPr lvl="1"/>
            <a:r>
              <a:rPr lang="ru-RU" dirty="0" smtClean="0"/>
              <a:t>процесс</a:t>
            </a:r>
            <a:r>
              <a:rPr lang="ru-RU" dirty="0"/>
              <a:t> поиска </a:t>
            </a:r>
            <a:r>
              <a:rPr lang="ru-RU" i="1" dirty="0"/>
              <a:t>неструктурированной</a:t>
            </a:r>
            <a:r>
              <a:rPr lang="ru-RU" dirty="0"/>
              <a:t> документальной информации, удовлетворяющей информационные </a:t>
            </a:r>
            <a:r>
              <a:rPr lang="ru-RU" dirty="0" smtClean="0"/>
              <a:t>потребности (</a:t>
            </a:r>
            <a:r>
              <a:rPr lang="ru-RU" dirty="0"/>
              <a:t>процесс выявления в некотором множестве документов </a:t>
            </a:r>
            <a:r>
              <a:rPr lang="ru-RU" dirty="0" smtClean="0"/>
              <a:t>всех </a:t>
            </a:r>
            <a:r>
              <a:rPr lang="ru-RU" dirty="0"/>
              <a:t>тех, которые посвящены указанной </a:t>
            </a:r>
            <a:r>
              <a:rPr lang="ru-RU" dirty="0" smtClean="0"/>
              <a:t>теме)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2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7863</TotalTime>
  <Words>984</Words>
  <Application>Microsoft Office PowerPoint</Application>
  <PresentationFormat>Широкоэкранный</PresentationFormat>
  <Paragraphs>186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Уравнение</vt:lpstr>
      <vt:lpstr>Основы анализа текстовых данных</vt:lpstr>
      <vt:lpstr>Что такое Data Mining?</vt:lpstr>
      <vt:lpstr>Что такое Machine Learning?</vt:lpstr>
      <vt:lpstr>Презентация PowerPoint</vt:lpstr>
      <vt:lpstr>Презентация PowerPoint</vt:lpstr>
      <vt:lpstr>Презентация PowerPoint</vt:lpstr>
      <vt:lpstr>Типы задач. Классификация</vt:lpstr>
      <vt:lpstr>Презентация PowerPoint</vt:lpstr>
      <vt:lpstr>Этап обучения и применения</vt:lpstr>
      <vt:lpstr>Типы задач. Регрессия и ранжирование</vt:lpstr>
      <vt:lpstr>Типы задач. Кластеризация</vt:lpstr>
      <vt:lpstr>Кредитный скоринг</vt:lpstr>
      <vt:lpstr>Кредитный скоринг</vt:lpstr>
      <vt:lpstr>Предсказание оттока клиентов</vt:lpstr>
      <vt:lpstr>Предсказание оттока клиентов</vt:lpstr>
      <vt:lpstr>Задача ранжирования поисковой выдачи</vt:lpstr>
      <vt:lpstr>Задача ранжирования поисковой выдачи</vt:lpstr>
      <vt:lpstr>Категоризация текстовых документов</vt:lpstr>
      <vt:lpstr>Категоризация текстовых документов</vt:lpstr>
      <vt:lpstr>Генерация текстовых документов</vt:lpstr>
      <vt:lpstr>Генерация текстовых документов</vt:lpstr>
      <vt:lpstr>Text Mining – интеллектуальный анализ текстов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64</cp:revision>
  <dcterms:created xsi:type="dcterms:W3CDTF">2017-09-04T06:40:48Z</dcterms:created>
  <dcterms:modified xsi:type="dcterms:W3CDTF">2025-02-19T06:34:16Z</dcterms:modified>
</cp:coreProperties>
</file>