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4" r:id="rId3"/>
    <p:sldId id="282" r:id="rId4"/>
    <p:sldId id="283" r:id="rId5"/>
    <p:sldId id="284" r:id="rId6"/>
    <p:sldId id="275" r:id="rId7"/>
    <p:sldId id="276" r:id="rId8"/>
    <p:sldId id="277" r:id="rId9"/>
    <p:sldId id="278" r:id="rId10"/>
    <p:sldId id="279" r:id="rId11"/>
    <p:sldId id="285" r:id="rId12"/>
    <p:sldId id="286" r:id="rId13"/>
    <p:sldId id="287" r:id="rId14"/>
    <p:sldId id="281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94660"/>
  </p:normalViewPr>
  <p:slideViewPr>
    <p:cSldViewPr snapToGrid="0">
      <p:cViewPr>
        <p:scale>
          <a:sx n="88" d="100"/>
          <a:sy n="88" d="100"/>
        </p:scale>
        <p:origin x="173" y="1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6353E-8CD1-4817-B75B-1469A61703F7}" type="datetimeFigureOut">
              <a:rPr lang="ru-RU" smtClean="0"/>
              <a:t>05.03.2024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60CB9-7502-4BFD-AEAF-C4D1C46BE9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70581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6353E-8CD1-4817-B75B-1469A61703F7}" type="datetimeFigureOut">
              <a:rPr lang="ru-RU" smtClean="0"/>
              <a:t>05.03.2024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60CB9-7502-4BFD-AEAF-C4D1C46BE9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2889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6353E-8CD1-4817-B75B-1469A61703F7}" type="datetimeFigureOut">
              <a:rPr lang="ru-RU" smtClean="0"/>
              <a:t>05.03.2024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60CB9-7502-4BFD-AEAF-C4D1C46BE9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12586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6353E-8CD1-4817-B75B-1469A61703F7}" type="datetimeFigureOut">
              <a:rPr lang="ru-RU" smtClean="0"/>
              <a:t>05.03.2024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60CB9-7502-4BFD-AEAF-C4D1C46BE9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13196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6353E-8CD1-4817-B75B-1469A61703F7}" type="datetimeFigureOut">
              <a:rPr lang="ru-RU" smtClean="0"/>
              <a:t>05.03.2024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60CB9-7502-4BFD-AEAF-C4D1C46BE9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10455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6353E-8CD1-4817-B75B-1469A61703F7}" type="datetimeFigureOut">
              <a:rPr lang="ru-RU" smtClean="0"/>
              <a:t>05.03.2024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60CB9-7502-4BFD-AEAF-C4D1C46BE9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5995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6353E-8CD1-4817-B75B-1469A61703F7}" type="datetimeFigureOut">
              <a:rPr lang="ru-RU" smtClean="0"/>
              <a:t>05.03.2024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60CB9-7502-4BFD-AEAF-C4D1C46BE9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59482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6353E-8CD1-4817-B75B-1469A61703F7}" type="datetimeFigureOut">
              <a:rPr lang="ru-RU" smtClean="0"/>
              <a:t>05.03.2024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60CB9-7502-4BFD-AEAF-C4D1C46BE9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60561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6353E-8CD1-4817-B75B-1469A61703F7}" type="datetimeFigureOut">
              <a:rPr lang="ru-RU" smtClean="0"/>
              <a:t>05.03.2024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60CB9-7502-4BFD-AEAF-C4D1C46BE9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33231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6353E-8CD1-4817-B75B-1469A61703F7}" type="datetimeFigureOut">
              <a:rPr lang="ru-RU" smtClean="0"/>
              <a:t>05.03.2024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60CB9-7502-4BFD-AEAF-C4D1C46BE9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83191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6353E-8CD1-4817-B75B-1469A61703F7}" type="datetimeFigureOut">
              <a:rPr lang="ru-RU" smtClean="0"/>
              <a:t>05.03.2024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60CB9-7502-4BFD-AEAF-C4D1C46BE9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80461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26353E-8CD1-4817-B75B-1469A61703F7}" type="datetimeFigureOut">
              <a:rPr lang="ru-RU" smtClean="0"/>
              <a:t>05.03.2024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A60CB9-7502-4BFD-AEAF-C4D1C46BE9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43024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jalammar.github.io/illustrated-word2vec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jalammar.github.io/illustrated-word2vec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jalammar.github.io/illustrated-word2vec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nlp.stanford.edu/projects/glove/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nlp.stanford.edu/projects/glove/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github.com/facebookresearch/fastText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609600" y="274642"/>
            <a:ext cx="10972800" cy="158318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800" i="1" dirty="0" smtClean="0">
                <a:solidFill>
                  <a:srgbClr val="0070C0"/>
                </a:solidFill>
              </a:rPr>
              <a:t>Векторное представление слов</a:t>
            </a:r>
          </a:p>
          <a:p>
            <a:endParaRPr lang="ru-RU" sz="4800" i="1" dirty="0">
              <a:solidFill>
                <a:srgbClr val="0070C0"/>
              </a:solidFill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609600" y="3556004"/>
            <a:ext cx="10972800" cy="25701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Курс «Интеллектуальные информационные системы»</a:t>
            </a:r>
          </a:p>
          <a:p>
            <a:r>
              <a:rPr lang="ru-RU" dirty="0" smtClean="0"/>
              <a:t>Кафедра управления и интеллектуальных технологий </a:t>
            </a:r>
          </a:p>
          <a:p>
            <a:r>
              <a:rPr lang="ru-RU" dirty="0" smtClean="0"/>
              <a:t>НИУ «МЭИ»</a:t>
            </a:r>
          </a:p>
          <a:p>
            <a:r>
              <a:rPr lang="ru-RU" dirty="0" smtClean="0"/>
              <a:t>Весна 2023 г.</a:t>
            </a:r>
            <a:endParaRPr lang="ru-RU" dirty="0"/>
          </a:p>
        </p:txBody>
      </p:sp>
      <p:sp>
        <p:nvSpPr>
          <p:cNvPr id="6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165600" y="6356363"/>
            <a:ext cx="3860800" cy="365125"/>
          </a:xfrm>
        </p:spPr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737600" y="6356363"/>
            <a:ext cx="2844800" cy="365125"/>
          </a:xfrm>
        </p:spPr>
        <p:txBody>
          <a:bodyPr/>
          <a:lstStyle/>
          <a:p>
            <a:fld id="{42B5FB3D-FCB6-4F02-96CD-8C0D52B29842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5255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Векторное представление слова</a:t>
            </a:r>
            <a:r>
              <a:rPr lang="ru-RU" dirty="0" smtClean="0"/>
              <a:t>	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или </a:t>
            </a:r>
            <a:r>
              <a:rPr lang="en-US" dirty="0" smtClean="0"/>
              <a:t>word embedding – </a:t>
            </a:r>
            <a:r>
              <a:rPr lang="ru-RU" dirty="0" smtClean="0"/>
              <a:t>как из слова получить вектор?</a:t>
            </a:r>
          </a:p>
          <a:p>
            <a:r>
              <a:rPr lang="ru-RU" sz="2400" dirty="0" smtClean="0"/>
              <a:t>Взять вектор размерностью = длине словаря, каждое слово в словаре – вектор, состоящий из 0 и одной 1 на соответствующей позиции (</a:t>
            </a:r>
            <a:r>
              <a:rPr lang="en-US" sz="2400" dirty="0" smtClean="0"/>
              <a:t>one-hot encoding, OHE)</a:t>
            </a:r>
            <a:endParaRPr lang="ru-RU" sz="2400" dirty="0" smtClean="0"/>
          </a:p>
          <a:p>
            <a:pPr marL="0" indent="0">
              <a:buNone/>
            </a:pPr>
            <a:r>
              <a:rPr lang="en-US" sz="2400" dirty="0" smtClean="0"/>
              <a:t>‘</a:t>
            </a:r>
            <a:r>
              <a:rPr lang="ru-RU" sz="2400" dirty="0" smtClean="0"/>
              <a:t>стол</a:t>
            </a:r>
            <a:r>
              <a:rPr lang="en-US" sz="2400" dirty="0" smtClean="0"/>
              <a:t>’</a:t>
            </a:r>
            <a:r>
              <a:rPr lang="ru-RU" sz="2400" dirty="0" smtClean="0"/>
              <a:t> = </a:t>
            </a:r>
            <a:r>
              <a:rPr lang="en-US" sz="2400" dirty="0" smtClean="0"/>
              <a:t>[0,0,0,0,0,1,0,0,0,0,0,0,0,0,0]</a:t>
            </a:r>
          </a:p>
          <a:p>
            <a:pPr marL="0" indent="0">
              <a:buNone/>
            </a:pPr>
            <a:r>
              <a:rPr lang="en-US" sz="2400" dirty="0" smtClean="0"/>
              <a:t>‘</a:t>
            </a:r>
            <a:r>
              <a:rPr lang="ru-RU" sz="2400" dirty="0" smtClean="0"/>
              <a:t>стул</a:t>
            </a:r>
            <a:r>
              <a:rPr lang="en-US" sz="2400" dirty="0"/>
              <a:t>’</a:t>
            </a:r>
            <a:r>
              <a:rPr lang="ru-RU" sz="2400" dirty="0"/>
              <a:t> = </a:t>
            </a:r>
            <a:r>
              <a:rPr lang="en-US" sz="2400" dirty="0"/>
              <a:t>[</a:t>
            </a:r>
            <a:r>
              <a:rPr lang="en-US" sz="2400" dirty="0" smtClean="0"/>
              <a:t>0,0,0,0,0,</a:t>
            </a:r>
            <a:r>
              <a:rPr lang="ru-RU" sz="2400" dirty="0" smtClean="0"/>
              <a:t>0</a:t>
            </a:r>
            <a:r>
              <a:rPr lang="en-US" sz="2400" dirty="0" smtClean="0"/>
              <a:t>,0,0,0,0,0,0,</a:t>
            </a:r>
            <a:r>
              <a:rPr lang="ru-RU" sz="2400" dirty="0" smtClean="0"/>
              <a:t>1</a:t>
            </a:r>
            <a:r>
              <a:rPr lang="en-US" sz="2400" dirty="0" smtClean="0"/>
              <a:t>,0,0]  -</a:t>
            </a:r>
            <a:r>
              <a:rPr lang="en-US" sz="1800" dirty="0" smtClean="0"/>
              <a:t> </a:t>
            </a:r>
            <a:r>
              <a:rPr lang="ru-RU" sz="1800" dirty="0" smtClean="0"/>
              <a:t>не обладает свойством семантической близости</a:t>
            </a:r>
          </a:p>
          <a:p>
            <a:pPr marL="0" indent="0">
              <a:buNone/>
            </a:pPr>
            <a:r>
              <a:rPr lang="ru-RU" sz="1800" dirty="0" smtClean="0"/>
              <a:t>По сути – получили обычный «мешок слов»</a:t>
            </a:r>
          </a:p>
          <a:p>
            <a:r>
              <a:rPr lang="ru-RU" sz="2400" dirty="0" smtClean="0"/>
              <a:t>Хорошо бы, чтобы близкие друг к другу с семантической точки зрения слова имели бы близкие вектора.</a:t>
            </a:r>
          </a:p>
          <a:p>
            <a:pPr marL="0" indent="0">
              <a:buNone/>
            </a:pPr>
            <a:r>
              <a:rPr lang="ru-RU" sz="2400" dirty="0" smtClean="0"/>
              <a:t>Нужен вектор в «пространстве смыслов».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788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Векторное представление слова</a:t>
            </a:r>
            <a:r>
              <a:rPr lang="ru-RU" dirty="0" smtClean="0"/>
              <a:t>	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6036202"/>
            <a:ext cx="10515600" cy="284163"/>
          </a:xfrm>
        </p:spPr>
        <p:txBody>
          <a:bodyPr/>
          <a:lstStyle/>
          <a:p>
            <a:pPr marL="0" indent="0">
              <a:buNone/>
            </a:pPr>
            <a:r>
              <a:rPr lang="ru-RU" sz="1400" dirty="0" smtClean="0"/>
              <a:t>На основе материала </a:t>
            </a:r>
            <a:r>
              <a:rPr lang="en-US" sz="1400" dirty="0" smtClean="0">
                <a:hlinkClick r:id="rId2"/>
              </a:rPr>
              <a:t>https</a:t>
            </a:r>
            <a:r>
              <a:rPr lang="en-US" sz="1400" dirty="0">
                <a:hlinkClick r:id="rId2"/>
              </a:rPr>
              <a:t>://jalammar.github.io/illustrated-word2vec</a:t>
            </a:r>
            <a:r>
              <a:rPr lang="en-US" sz="1400" dirty="0" smtClean="0">
                <a:hlinkClick r:id="rId2"/>
              </a:rPr>
              <a:t>/</a:t>
            </a:r>
            <a:r>
              <a:rPr lang="ru-RU" sz="1400" dirty="0" smtClean="0"/>
              <a:t> </a:t>
            </a:r>
            <a:endParaRPr lang="ru-RU" sz="140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3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532466"/>
            <a:ext cx="3824182" cy="204893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1570" y="1532466"/>
            <a:ext cx="3971925" cy="25908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81112" y="4315341"/>
            <a:ext cx="4814888" cy="152878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976499" y="4810507"/>
            <a:ext cx="48669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Можем сравнить двух людей по характерам. </a:t>
            </a:r>
          </a:p>
          <a:p>
            <a:r>
              <a:rPr lang="ru-RU" dirty="0" smtClean="0"/>
              <a:t>Чем больше измерений – тем точнее результат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65478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1800" y="136525"/>
            <a:ext cx="10515600" cy="1325563"/>
          </a:xfrm>
        </p:spPr>
        <p:txBody>
          <a:bodyPr>
            <a:normAutofit/>
          </a:bodyPr>
          <a:lstStyle/>
          <a:p>
            <a:r>
              <a:rPr lang="ru-RU" sz="36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Векторное представление слова	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6036202"/>
            <a:ext cx="10515600" cy="284163"/>
          </a:xfrm>
        </p:spPr>
        <p:txBody>
          <a:bodyPr/>
          <a:lstStyle/>
          <a:p>
            <a:pPr marL="0" indent="0">
              <a:buNone/>
            </a:pPr>
            <a:r>
              <a:rPr lang="ru-RU" sz="1400" dirty="0" smtClean="0"/>
              <a:t>На основе материала </a:t>
            </a:r>
            <a:r>
              <a:rPr lang="en-US" sz="1400" dirty="0" smtClean="0">
                <a:hlinkClick r:id="rId2"/>
              </a:rPr>
              <a:t>https</a:t>
            </a:r>
            <a:r>
              <a:rPr lang="en-US" sz="1400" dirty="0">
                <a:hlinkClick r:id="rId2"/>
              </a:rPr>
              <a:t>://jalammar.github.io/illustrated-word2vec</a:t>
            </a:r>
            <a:r>
              <a:rPr lang="en-US" sz="1400" dirty="0" smtClean="0">
                <a:hlinkClick r:id="rId2"/>
              </a:rPr>
              <a:t>/</a:t>
            </a:r>
            <a:r>
              <a:rPr lang="ru-RU" sz="1400" dirty="0" smtClean="0"/>
              <a:t> </a:t>
            </a:r>
            <a:endParaRPr lang="ru-RU" sz="140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4</a:t>
            </a:fld>
            <a:endParaRPr lang="ru-RU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0262" y="1263427"/>
            <a:ext cx="7991475" cy="4505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332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Векторное представление слова	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6036202"/>
            <a:ext cx="10515600" cy="284163"/>
          </a:xfrm>
        </p:spPr>
        <p:txBody>
          <a:bodyPr/>
          <a:lstStyle/>
          <a:p>
            <a:pPr marL="0" indent="0">
              <a:buNone/>
            </a:pPr>
            <a:r>
              <a:rPr lang="ru-RU" sz="1400" dirty="0" smtClean="0"/>
              <a:t>На основе материала </a:t>
            </a:r>
            <a:r>
              <a:rPr lang="en-US" sz="1400" dirty="0" smtClean="0">
                <a:hlinkClick r:id="rId2"/>
              </a:rPr>
              <a:t>https</a:t>
            </a:r>
            <a:r>
              <a:rPr lang="en-US" sz="1400" dirty="0">
                <a:hlinkClick r:id="rId2"/>
              </a:rPr>
              <a:t>://jalammar.github.io/illustrated-word2vec</a:t>
            </a:r>
            <a:r>
              <a:rPr lang="en-US" sz="1400" dirty="0" smtClean="0">
                <a:hlinkClick r:id="rId2"/>
              </a:rPr>
              <a:t>/</a:t>
            </a:r>
            <a:r>
              <a:rPr lang="ru-RU" sz="1400" dirty="0" smtClean="0"/>
              <a:t> </a:t>
            </a:r>
            <a:endParaRPr lang="ru-RU" sz="140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5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3866" y="1726673"/>
            <a:ext cx="7724775" cy="3739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8777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46744" y="103869"/>
            <a:ext cx="11713034" cy="694418"/>
          </a:xfrm>
        </p:spPr>
        <p:txBody>
          <a:bodyPr>
            <a:noAutofit/>
          </a:bodyPr>
          <a:lstStyle/>
          <a:p>
            <a:r>
              <a:rPr lang="en-US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Word2Vec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6</a:t>
            </a:fld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555951" y="798287"/>
            <a:ext cx="11094620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/>
              <a:t>Word2vec</a:t>
            </a:r>
            <a:r>
              <a:rPr lang="ru-RU" dirty="0"/>
              <a:t> — программный инструмент анализа семантики естественных языков, представляющий собой технологию, которая основана на дистрибутивной семантике и векторном представлении слов. Этот инструмент был разработан группой исследователей Google в 2013 году. Работу над проектом возглавил </a:t>
            </a:r>
            <a:r>
              <a:rPr lang="ru-RU" dirty="0" err="1"/>
              <a:t>Томаш</a:t>
            </a:r>
            <a:r>
              <a:rPr lang="ru-RU" dirty="0"/>
              <a:t> </a:t>
            </a:r>
            <a:r>
              <a:rPr lang="ru-RU" dirty="0" err="1" smtClean="0"/>
              <a:t>Миколов</a:t>
            </a:r>
            <a:endParaRPr lang="en-US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400" dirty="0"/>
              <a:t>Tomas </a:t>
            </a:r>
            <a:r>
              <a:rPr lang="en-US" sz="1400" dirty="0" err="1"/>
              <a:t>Mikolov</a:t>
            </a:r>
            <a:r>
              <a:rPr lang="en-US" sz="1400" dirty="0"/>
              <a:t>, Kai Chen, Greg </a:t>
            </a:r>
            <a:r>
              <a:rPr lang="en-US" sz="1400" dirty="0" err="1"/>
              <a:t>Corrado</a:t>
            </a:r>
            <a:r>
              <a:rPr lang="en-US" sz="1400" dirty="0"/>
              <a:t>, and Jeffrey Dean. Efficient Estimation of Word Representations in Vector Space // In Proceedings of Workshop at ICLR, </a:t>
            </a:r>
            <a:r>
              <a:rPr lang="en-US" sz="1400" dirty="0" smtClean="0"/>
              <a:t>2013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sz="1400" dirty="0"/>
          </a:p>
          <a:p>
            <a:pPr algn="just"/>
            <a:r>
              <a:rPr lang="ru-RU" dirty="0"/>
              <a:t>Работа этой технологии осуществляется следующим образом: word2vec принимает большой текстовый корпус в качестве входных данных и сопоставляет каждому слову вектор, выдавая координаты слов на выходе. Сначала он создает словарь, «обучаясь» на входных текстовых данных, а затем вычисляет векторное представление слов. Векторное представление основывается на контекстной близости: слова, встречающиеся в тексте рядом с </a:t>
            </a:r>
            <a:r>
              <a:rPr lang="ru-RU" dirty="0" smtClean="0"/>
              <a:t>другими словами </a:t>
            </a:r>
            <a:r>
              <a:rPr lang="ru-RU" dirty="0"/>
              <a:t>(а следовательно, имеющие схожий смысл), в векторном представлении будут иметь близкие координаты </a:t>
            </a:r>
            <a:r>
              <a:rPr lang="ru-RU" dirty="0" smtClean="0"/>
              <a:t>векторов-слов</a:t>
            </a:r>
            <a:r>
              <a:rPr lang="en-US" dirty="0" smtClean="0"/>
              <a:t>.</a:t>
            </a:r>
          </a:p>
          <a:p>
            <a:pPr algn="just"/>
            <a:r>
              <a:rPr lang="ru-RU" dirty="0" smtClean="0"/>
              <a:t>Более </a:t>
            </a:r>
            <a:r>
              <a:rPr lang="ru-RU" dirty="0"/>
              <a:t>формально задача стоит так: максимизация косинусной близости между векторами слов (скалярное произведение векторов), которые появляются рядом друг с другом, и минимизация косинусной близости между векторами слов, которые не появляются друг рядом с другом. Рядом друг с другом в данном случае значит в близких контекстах</a:t>
            </a:r>
            <a:r>
              <a:rPr lang="ru-RU" dirty="0" smtClean="0"/>
              <a:t>.</a:t>
            </a:r>
          </a:p>
          <a:p>
            <a:pPr algn="just"/>
            <a:endParaRPr lang="ru-RU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dirty="0" smtClean="0"/>
              <a:t>Контекст</a:t>
            </a:r>
            <a:r>
              <a:rPr lang="ru-RU" sz="1600" dirty="0"/>
              <a:t> </a:t>
            </a:r>
            <a:r>
              <a:rPr lang="ru-RU" sz="1600" dirty="0" smtClean="0"/>
              <a:t>- в широком смысле – среда, в которой существует объект.</a:t>
            </a:r>
            <a:endParaRPr lang="ru-RU" sz="1600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1852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46744" y="103869"/>
            <a:ext cx="11713034" cy="694418"/>
          </a:xfrm>
        </p:spPr>
        <p:txBody>
          <a:bodyPr>
            <a:noAutofit/>
          </a:bodyPr>
          <a:lstStyle/>
          <a:p>
            <a:r>
              <a:rPr lang="en-US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Word2Vec – </a:t>
            </a:r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как работает?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7</a:t>
            </a:fld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658172" y="970993"/>
            <a:ext cx="721743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Читается корпус, и рассчитывается встречаемость каждого слова в корпусе (т.е. количество раз, когда слово встретилось в корпусе — и так для каждого слова)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Массив слов сортируется по частоте (слова сохраняются в хэш-таблице), и удаляются редкие </a:t>
            </a:r>
            <a:r>
              <a:rPr lang="ru-RU" dirty="0" smtClean="0"/>
              <a:t>слова</a:t>
            </a:r>
            <a:endParaRPr lang="ru-RU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Строится дерево Хаффмана. Дерево Хаффмана (</a:t>
            </a:r>
            <a:r>
              <a:rPr lang="ru-RU" dirty="0" err="1"/>
              <a:t>Huffman</a:t>
            </a:r>
            <a:r>
              <a:rPr lang="ru-RU" dirty="0"/>
              <a:t> </a:t>
            </a:r>
            <a:r>
              <a:rPr lang="ru-RU" dirty="0" err="1"/>
              <a:t>Binary</a:t>
            </a:r>
            <a:r>
              <a:rPr lang="ru-RU" dirty="0"/>
              <a:t> </a:t>
            </a:r>
            <a:r>
              <a:rPr lang="ru-RU" dirty="0" err="1"/>
              <a:t>Tree</a:t>
            </a:r>
            <a:r>
              <a:rPr lang="ru-RU" dirty="0"/>
              <a:t>) часто применяется для кодирования словаря — это значительно снижает вычислительную и временную сложность алгоритма.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Из корпуса читается т.н. </a:t>
            </a:r>
            <a:r>
              <a:rPr lang="ru-RU" dirty="0" err="1"/>
              <a:t>субпредложение</a:t>
            </a:r>
            <a:r>
              <a:rPr lang="ru-RU" dirty="0"/>
              <a:t> (</a:t>
            </a:r>
            <a:r>
              <a:rPr lang="ru-RU" dirty="0" err="1"/>
              <a:t>sub-sentence</a:t>
            </a:r>
            <a:r>
              <a:rPr lang="ru-RU" dirty="0"/>
              <a:t>) и проводится </a:t>
            </a:r>
            <a:r>
              <a:rPr lang="ru-RU" dirty="0" err="1"/>
              <a:t>субсэмплирование</a:t>
            </a:r>
            <a:r>
              <a:rPr lang="ru-RU" dirty="0"/>
              <a:t> наиболее частотных слов (</a:t>
            </a:r>
            <a:r>
              <a:rPr lang="ru-RU" dirty="0" err="1"/>
              <a:t>sub-sampling</a:t>
            </a:r>
            <a:r>
              <a:rPr lang="ru-RU" dirty="0"/>
              <a:t>). </a:t>
            </a:r>
            <a:r>
              <a:rPr lang="ru-RU" dirty="0" err="1"/>
              <a:t>Субпредложение</a:t>
            </a:r>
            <a:r>
              <a:rPr lang="ru-RU" dirty="0"/>
              <a:t> — это некий базовый элемент корпуса, обычно — просто предложение, но это может быть и абзац, например, или даже целая статья. </a:t>
            </a:r>
            <a:r>
              <a:rPr lang="ru-RU" dirty="0" err="1"/>
              <a:t>Субсэмплирование</a:t>
            </a:r>
            <a:r>
              <a:rPr lang="ru-RU" dirty="0"/>
              <a:t> — это процесс изъятия наиболее частотных слов из анализа, что ускоряет процесс обучения алгоритма и способствует значительному увеличению качества </a:t>
            </a:r>
            <a:r>
              <a:rPr lang="ru-RU"/>
              <a:t>получающейся </a:t>
            </a:r>
            <a:r>
              <a:rPr lang="ru-RU" smtClean="0"/>
              <a:t>модели.</a:t>
            </a:r>
            <a:endParaRPr lang="ru-RU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4564" y="1375956"/>
            <a:ext cx="3537663" cy="3879637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8778789" y="939417"/>
            <a:ext cx="20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Дерево Хаффмана </a:t>
            </a:r>
          </a:p>
        </p:txBody>
      </p:sp>
    </p:spTree>
    <p:extLst>
      <p:ext uri="{BB962C8B-B14F-4D97-AF65-F5344CB8AC3E}">
        <p14:creationId xmlns:p14="http://schemas.microsoft.com/office/powerpoint/2010/main" val="163482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46744" y="103869"/>
            <a:ext cx="11713034" cy="694418"/>
          </a:xfrm>
        </p:spPr>
        <p:txBody>
          <a:bodyPr>
            <a:noAutofit/>
          </a:bodyPr>
          <a:lstStyle/>
          <a:p>
            <a:r>
              <a:rPr lang="en-US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Word2Vec – </a:t>
            </a:r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как работает?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8</a:t>
            </a:fld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674418" y="987239"/>
            <a:ext cx="1051256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000" dirty="0" smtClean="0"/>
              <a:t>По </a:t>
            </a:r>
            <a:r>
              <a:rPr lang="ru-RU" sz="2000" dirty="0" err="1"/>
              <a:t>субпредложению</a:t>
            </a:r>
            <a:r>
              <a:rPr lang="ru-RU" sz="2000" dirty="0"/>
              <a:t> проходим окном (размер окна задается алгоритму в качестве параметра). В данном случае под окном подразумевается максимальная дистанция между текущим и предсказываемым словом в предложении. То есть, если окно равно трем, то для предложения </a:t>
            </a:r>
            <a:r>
              <a:rPr lang="ru-RU" sz="2000" dirty="0" smtClean="0"/>
              <a:t>«</a:t>
            </a:r>
            <a:r>
              <a:rPr lang="en-US" sz="2000" dirty="0" smtClean="0"/>
              <a:t>The quick brown fox jumps over the lazy dog</a:t>
            </a:r>
            <a:r>
              <a:rPr lang="ru-RU" sz="2000" dirty="0" smtClean="0"/>
              <a:t>» </a:t>
            </a:r>
            <a:r>
              <a:rPr lang="ru-RU" sz="2000" dirty="0"/>
              <a:t>анализ </a:t>
            </a:r>
            <a:r>
              <a:rPr lang="ru-RU" sz="2000" dirty="0" smtClean="0"/>
              <a:t>будет </a:t>
            </a:r>
            <a:r>
              <a:rPr lang="ru-RU" sz="2000" dirty="0"/>
              <a:t>проходит внутри блока в три слова — для </a:t>
            </a:r>
            <a:r>
              <a:rPr lang="ru-RU" sz="2000" dirty="0" smtClean="0"/>
              <a:t>«</a:t>
            </a:r>
            <a:r>
              <a:rPr lang="en-US" sz="2000" dirty="0" smtClean="0"/>
              <a:t>The quick brown</a:t>
            </a:r>
            <a:r>
              <a:rPr lang="ru-RU" sz="2000" dirty="0" smtClean="0"/>
              <a:t>», «</a:t>
            </a:r>
            <a:r>
              <a:rPr lang="en-US" sz="2000" dirty="0" smtClean="0"/>
              <a:t>quick brown fox</a:t>
            </a:r>
            <a:r>
              <a:rPr lang="ru-RU" sz="2000" dirty="0" smtClean="0"/>
              <a:t>», «</a:t>
            </a:r>
            <a:r>
              <a:rPr lang="en-US" sz="2000" dirty="0" smtClean="0"/>
              <a:t>brown fox</a:t>
            </a:r>
            <a:r>
              <a:rPr lang="ru-RU" sz="2000" dirty="0" smtClean="0"/>
              <a:t> </a:t>
            </a:r>
            <a:r>
              <a:rPr lang="en-US" sz="2000" dirty="0" smtClean="0"/>
              <a:t>jumps</a:t>
            </a:r>
            <a:r>
              <a:rPr lang="ru-RU" sz="2000" dirty="0" smtClean="0"/>
              <a:t>» </a:t>
            </a:r>
            <a:r>
              <a:rPr lang="ru-RU" sz="2000" dirty="0"/>
              <a:t>и т.д. Окно по умолчанию равно пяти, рекомендуемым значением является десять</a:t>
            </a:r>
            <a:r>
              <a:rPr lang="ru-RU" sz="2000" dirty="0" smtClean="0"/>
              <a:t>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sz="20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000" dirty="0"/>
              <a:t>Применяется </a:t>
            </a:r>
            <a:r>
              <a:rPr lang="ru-RU" sz="2000" dirty="0" err="1"/>
              <a:t>нейросеть</a:t>
            </a:r>
            <a:r>
              <a:rPr lang="ru-RU" sz="2000" dirty="0"/>
              <a:t> прямого распространения (</a:t>
            </a:r>
            <a:r>
              <a:rPr lang="ru-RU" sz="2000" dirty="0" err="1"/>
              <a:t>Feedforward</a:t>
            </a:r>
            <a:r>
              <a:rPr lang="ru-RU" sz="2000" dirty="0"/>
              <a:t> </a:t>
            </a:r>
            <a:r>
              <a:rPr lang="ru-RU" sz="2000" dirty="0" err="1"/>
              <a:t>Neural</a:t>
            </a:r>
            <a:r>
              <a:rPr lang="ru-RU" sz="2000" dirty="0"/>
              <a:t> </a:t>
            </a:r>
            <a:r>
              <a:rPr lang="ru-RU" sz="2000" dirty="0" err="1" smtClean="0"/>
              <a:t>Network</a:t>
            </a:r>
            <a:r>
              <a:rPr lang="ru-RU" sz="2000" dirty="0" smtClean="0"/>
              <a:t>) для получения векторных представлений слов.</a:t>
            </a:r>
            <a:endParaRPr lang="ru-RU" sz="2000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0669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46744" y="103869"/>
            <a:ext cx="11713034" cy="694418"/>
          </a:xfrm>
        </p:spPr>
        <p:txBody>
          <a:bodyPr>
            <a:noAutofit/>
          </a:bodyPr>
          <a:lstStyle/>
          <a:p>
            <a:r>
              <a:rPr lang="en-US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Word2Vec (2)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9</a:t>
            </a:fld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649705" y="962526"/>
            <a:ext cx="110946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Существует две архитектуры </a:t>
            </a:r>
            <a:r>
              <a:rPr lang="ru-RU" dirty="0" err="1" smtClean="0"/>
              <a:t>нейросети</a:t>
            </a:r>
            <a:r>
              <a:rPr lang="ru-RU" dirty="0" smtClean="0"/>
              <a:t> - </a:t>
            </a:r>
            <a:r>
              <a:rPr lang="en-US" dirty="0" smtClean="0"/>
              <a:t>CBOW (Continuous Bag Of Words) </a:t>
            </a:r>
            <a:r>
              <a:rPr lang="ru-RU" dirty="0" smtClean="0"/>
              <a:t>и </a:t>
            </a:r>
            <a:r>
              <a:rPr lang="en-US" dirty="0" smtClean="0"/>
              <a:t>Skip-gram,</a:t>
            </a:r>
            <a:r>
              <a:rPr lang="ru-RU" dirty="0" smtClean="0"/>
              <a:t> </a:t>
            </a:r>
            <a:r>
              <a:rPr lang="ru-RU" dirty="0"/>
              <a:t>которые описывают, как именно </a:t>
            </a:r>
            <a:r>
              <a:rPr lang="ru-RU" dirty="0" err="1"/>
              <a:t>нейросеть</a:t>
            </a:r>
            <a:r>
              <a:rPr lang="ru-RU" dirty="0"/>
              <a:t> «учится» на данных и «запоминает» представления </a:t>
            </a:r>
            <a:r>
              <a:rPr lang="ru-RU" dirty="0" smtClean="0"/>
              <a:t>слов. </a:t>
            </a:r>
            <a:r>
              <a:rPr lang="ru-RU" dirty="0"/>
              <a:t>Принципы у обоих архитектур разные. Принцип работы CBOW — предсказывание слова при данном контексте, а </a:t>
            </a:r>
            <a:r>
              <a:rPr lang="en-US" dirty="0" smtClean="0"/>
              <a:t>S</a:t>
            </a:r>
            <a:r>
              <a:rPr lang="ru-RU" dirty="0" err="1" smtClean="0"/>
              <a:t>kip-gram</a:t>
            </a:r>
            <a:r>
              <a:rPr lang="ru-RU" dirty="0" smtClean="0"/>
              <a:t> </a:t>
            </a:r>
            <a:r>
              <a:rPr lang="ru-RU" dirty="0"/>
              <a:t>наоборот — предсказывается контекст при данном слове.</a:t>
            </a: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50178" name="Picture 2" descr="word2ve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3274" y="2350783"/>
            <a:ext cx="6896013" cy="4055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993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46744" y="103869"/>
            <a:ext cx="11713034" cy="694418"/>
          </a:xfrm>
        </p:spPr>
        <p:txBody>
          <a:bodyPr>
            <a:noAutofit/>
          </a:bodyPr>
          <a:lstStyle/>
          <a:p>
            <a:r>
              <a:rPr lang="en-US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Skip-gram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10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51202" name="Picture 2" descr="Training Dat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2344" y="744518"/>
            <a:ext cx="6898604" cy="4118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48281" y="902155"/>
            <a:ext cx="5461687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/>
              <a:t>Мы обучим нейронную сеть следующим действиям. </a:t>
            </a:r>
            <a:r>
              <a:rPr lang="ru-RU" sz="1600" dirty="0" smtClean="0"/>
              <a:t>Возьмем определенное </a:t>
            </a:r>
            <a:r>
              <a:rPr lang="ru-RU" sz="1600" dirty="0"/>
              <a:t>слово в середине предложения </a:t>
            </a:r>
            <a:r>
              <a:rPr lang="ru-RU" sz="1600" dirty="0" smtClean="0"/>
              <a:t>(вводное слово, </a:t>
            </a:r>
            <a:r>
              <a:rPr lang="en-US" sz="1600" dirty="0" smtClean="0"/>
              <a:t>input word</a:t>
            </a:r>
            <a:r>
              <a:rPr lang="ru-RU" sz="1600" dirty="0" smtClean="0"/>
              <a:t>). Настроенная сеть должна выдать для каждого слова </a:t>
            </a:r>
            <a:r>
              <a:rPr lang="ru-RU" sz="1600" dirty="0"/>
              <a:t>в нашем словаре</a:t>
            </a:r>
            <a:r>
              <a:rPr lang="ru-RU" sz="1600" dirty="0" smtClean="0"/>
              <a:t> </a:t>
            </a:r>
            <a:r>
              <a:rPr lang="ru-RU" sz="1600" dirty="0"/>
              <a:t>вероятности того, что </a:t>
            </a:r>
            <a:r>
              <a:rPr lang="ru-RU" sz="1600" dirty="0" smtClean="0"/>
              <a:t>оно будет находиться «рядом» с вводным. </a:t>
            </a:r>
          </a:p>
          <a:p>
            <a:pPr algn="just"/>
            <a:endParaRPr lang="ru-RU" sz="1600" dirty="0" smtClean="0"/>
          </a:p>
          <a:p>
            <a:pPr algn="just"/>
            <a:r>
              <a:rPr lang="ru-RU" sz="1600" b="1" dirty="0" smtClean="0"/>
              <a:t>Полученная вероятность показывает то, насколько вероятно каждое слово из словаря будет находится в пределах размера окна с </a:t>
            </a:r>
            <a:r>
              <a:rPr lang="ru-RU" sz="1600" b="1" dirty="0"/>
              <a:t>вводным словом</a:t>
            </a:r>
            <a:r>
              <a:rPr lang="ru-RU" sz="1600" dirty="0"/>
              <a:t>. </a:t>
            </a:r>
            <a:endParaRPr lang="ru-RU" sz="1600" dirty="0" smtClean="0"/>
          </a:p>
          <a:p>
            <a:pPr algn="just"/>
            <a:endParaRPr lang="ru-RU" sz="1600" dirty="0" smtClean="0"/>
          </a:p>
          <a:p>
            <a:pPr algn="just"/>
            <a:r>
              <a:rPr lang="ru-RU" sz="1600" dirty="0" smtClean="0"/>
              <a:t>Например</a:t>
            </a:r>
            <a:r>
              <a:rPr lang="ru-RU" sz="1600" dirty="0"/>
              <a:t>, если вы задали обученной сети входное слово </a:t>
            </a:r>
            <a:r>
              <a:rPr lang="ru-RU" sz="1600" dirty="0" smtClean="0"/>
              <a:t>“моторное", </a:t>
            </a:r>
            <a:r>
              <a:rPr lang="ru-RU" sz="1600" dirty="0"/>
              <a:t>то для таких слов, как </a:t>
            </a:r>
            <a:r>
              <a:rPr lang="ru-RU" sz="1600" dirty="0" smtClean="0"/>
              <a:t>“масло” </a:t>
            </a:r>
            <a:r>
              <a:rPr lang="ru-RU" sz="1600" dirty="0"/>
              <a:t>и </a:t>
            </a:r>
            <a:r>
              <a:rPr lang="ru-RU" sz="1600" dirty="0" smtClean="0"/>
              <a:t>“двигатель”, полученная вероятность будет </a:t>
            </a:r>
            <a:r>
              <a:rPr lang="ru-RU" sz="1600" dirty="0"/>
              <a:t>намного выше, чем для несвязанных слов, </a:t>
            </a:r>
            <a:r>
              <a:rPr lang="ru-RU" sz="1600" dirty="0" smtClean="0"/>
              <a:t>например, “яблоко” </a:t>
            </a:r>
            <a:r>
              <a:rPr lang="ru-RU" sz="1600" dirty="0"/>
              <a:t>и </a:t>
            </a:r>
            <a:r>
              <a:rPr lang="ru-RU" sz="1600" dirty="0" smtClean="0"/>
              <a:t>“стул”.</a:t>
            </a:r>
          </a:p>
          <a:p>
            <a:pPr algn="just"/>
            <a:endParaRPr lang="ru-RU" sz="1600" dirty="0" smtClean="0"/>
          </a:p>
          <a:p>
            <a:pPr algn="just"/>
            <a:r>
              <a:rPr lang="ru-RU" sz="1600" dirty="0" smtClean="0"/>
              <a:t>Обучать сеть мы будем, подавая пары слов из обучающей выборки. </a:t>
            </a:r>
          </a:p>
          <a:p>
            <a:pPr algn="just"/>
            <a:r>
              <a:rPr lang="ru-RU" sz="1600" dirty="0" smtClean="0"/>
              <a:t>В приведенном примере показаны некоторые примеры таких обучающих пар. Слово, выделенной синим является вводных словом, размер окна = 2  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157556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46744" y="103869"/>
            <a:ext cx="11713034" cy="694418"/>
          </a:xfrm>
        </p:spPr>
        <p:txBody>
          <a:bodyPr>
            <a:noAutofit/>
          </a:bodyPr>
          <a:lstStyle/>
          <a:p>
            <a:r>
              <a:rPr lang="en-US" sz="3600" i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GloVe</a:t>
            </a:r>
            <a:r>
              <a:rPr lang="en-US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– Global Vectors for Word Representation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11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246744" y="6017796"/>
            <a:ext cx="546168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600" dirty="0">
                <a:hlinkClick r:id="rId2"/>
              </a:rPr>
              <a:t>https://nlp.stanford.edu/projects/glove</a:t>
            </a:r>
            <a:r>
              <a:rPr lang="en-US" sz="1600" dirty="0" smtClean="0">
                <a:hlinkClick r:id="rId2"/>
              </a:rPr>
              <a:t>/</a:t>
            </a:r>
            <a:r>
              <a:rPr lang="en-US" sz="1600" dirty="0" smtClean="0"/>
              <a:t> </a:t>
            </a:r>
            <a:endParaRPr lang="ru-RU" sz="1600" dirty="0"/>
          </a:p>
        </p:txBody>
      </p:sp>
      <p:sp>
        <p:nvSpPr>
          <p:cNvPr id="2" name="TextBox 1"/>
          <p:cNvSpPr txBox="1"/>
          <p:nvPr/>
        </p:nvSpPr>
        <p:spPr>
          <a:xfrm>
            <a:off x="387773" y="1281126"/>
            <a:ext cx="11260183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ru-RU" dirty="0" smtClean="0"/>
              <a:t>Обучение </a:t>
            </a:r>
            <a:r>
              <a:rPr lang="ru-RU" dirty="0"/>
              <a:t>модели на отдельном локальном контексте плохо использует глобальную статистику корпуса. Первый шаг для преодоления этого ограничения — создание глобальной матрицы </a:t>
            </a:r>
            <a:r>
              <a:rPr lang="ru-RU" b="1" dirty="0"/>
              <a:t>X</a:t>
            </a:r>
            <a:r>
              <a:rPr lang="ru-RU" dirty="0"/>
              <a:t>, где каждый элемент </a:t>
            </a:r>
            <a:r>
              <a:rPr lang="ru-RU" b="1" dirty="0" err="1"/>
              <a:t>i,j</a:t>
            </a:r>
            <a:r>
              <a:rPr lang="ru-RU" dirty="0"/>
              <a:t> подсчитывает количество упоминаний слова </a:t>
            </a:r>
            <a:r>
              <a:rPr lang="ru-RU" b="1" dirty="0"/>
              <a:t>j</a:t>
            </a:r>
            <a:r>
              <a:rPr lang="ru-RU" dirty="0"/>
              <a:t> в контексте слова </a:t>
            </a:r>
            <a:r>
              <a:rPr lang="ru-RU" b="1" dirty="0"/>
              <a:t>i</a:t>
            </a:r>
            <a:r>
              <a:rPr lang="ru-RU" dirty="0"/>
              <a:t>. </a:t>
            </a:r>
            <a:endParaRPr lang="en-US" dirty="0" smtClean="0"/>
          </a:p>
          <a:p>
            <a:pPr marL="342900" indent="-342900">
              <a:buAutoNum type="arabicParenR"/>
            </a:pPr>
            <a:endParaRPr lang="en-US" dirty="0" smtClean="0"/>
          </a:p>
          <a:p>
            <a:r>
              <a:rPr lang="ru-RU" dirty="0" smtClean="0"/>
              <a:t>2</a:t>
            </a:r>
            <a:r>
              <a:rPr lang="ru-RU" dirty="0" smtClean="0"/>
              <a:t>) Требуется матрица </a:t>
            </a:r>
            <a:r>
              <a:rPr lang="ru-RU" dirty="0"/>
              <a:t>совместного </a:t>
            </a:r>
            <a:r>
              <a:rPr lang="ru-RU" dirty="0" smtClean="0"/>
              <a:t>вхождения </a:t>
            </a:r>
            <a:r>
              <a:rPr lang="en-US" dirty="0" smtClean="0"/>
              <a:t>[M x M]</a:t>
            </a:r>
            <a:r>
              <a:rPr lang="ru-RU" dirty="0" smtClean="0"/>
              <a:t>, </a:t>
            </a:r>
            <a:r>
              <a:rPr lang="ru-RU" dirty="0"/>
              <a:t>откуда можно напрямую извлекать определённые аспекты значений</a:t>
            </a:r>
            <a:r>
              <a:rPr lang="ru-RU" dirty="0" smtClean="0"/>
              <a:t>.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I love NLP</a:t>
            </a:r>
          </a:p>
          <a:p>
            <a:r>
              <a:rPr lang="en-US" dirty="0" smtClean="0"/>
              <a:t>I love training models</a:t>
            </a:r>
            <a:endParaRPr lang="ru-RU" dirty="0"/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2928657"/>
              </p:ext>
            </p:extLst>
          </p:nvPr>
        </p:nvGraphicFramePr>
        <p:xfrm>
          <a:off x="2226668" y="3897498"/>
          <a:ext cx="6963525" cy="195681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21536"/>
                <a:gridCol w="996127"/>
                <a:gridCol w="1161173"/>
                <a:gridCol w="1161173"/>
                <a:gridCol w="1162343"/>
                <a:gridCol w="1161173"/>
              </a:tblGrid>
              <a:tr h="31604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418" marR="12641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I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418" marR="12641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Love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418" marR="12641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NLP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418" marR="12641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Training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418" marR="12641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models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418" marR="126418" marT="0" marB="0"/>
                </a:tc>
              </a:tr>
              <a:tr h="31604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I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418" marR="12641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-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418" marR="12641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2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418" marR="12641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418" marR="12641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418" marR="12641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418" marR="126418" marT="0" marB="0"/>
                </a:tc>
              </a:tr>
              <a:tr h="31604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Love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418" marR="12641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2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418" marR="12641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-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418" marR="12641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418" marR="12641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418" marR="12641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418" marR="126418" marT="0" marB="0"/>
                </a:tc>
              </a:tr>
              <a:tr h="31604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NLP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418" marR="12641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418" marR="12641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418" marR="12641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-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418" marR="12641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418" marR="12641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418" marR="126418" marT="0" marB="0"/>
                </a:tc>
              </a:tr>
              <a:tr h="31604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Training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418" marR="12641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418" marR="12641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418" marR="12641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418" marR="12641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-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418" marR="12641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418" marR="126418" marT="0" marB="0"/>
                </a:tc>
              </a:tr>
              <a:tr h="31604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models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418" marR="12641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418" marR="12641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418" marR="12641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418" marR="12641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418" marR="12641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-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418" marR="126418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63423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46744" y="103869"/>
            <a:ext cx="11713034" cy="694418"/>
          </a:xfrm>
        </p:spPr>
        <p:txBody>
          <a:bodyPr>
            <a:noAutofit/>
          </a:bodyPr>
          <a:lstStyle/>
          <a:p>
            <a:r>
              <a:rPr lang="en-US" sz="3600" i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GloVe</a:t>
            </a:r>
            <a:r>
              <a:rPr lang="en-US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– Global Vectors for Word Representation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12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246744" y="6017796"/>
            <a:ext cx="546168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600" dirty="0">
                <a:hlinkClick r:id="rId2"/>
              </a:rPr>
              <a:t>https://nlp.stanford.edu/projects/glove</a:t>
            </a:r>
            <a:r>
              <a:rPr lang="en-US" sz="1600" dirty="0" smtClean="0">
                <a:hlinkClick r:id="rId2"/>
              </a:rPr>
              <a:t>/</a:t>
            </a:r>
            <a:r>
              <a:rPr lang="en-US" sz="1600" dirty="0" smtClean="0"/>
              <a:t> </a:t>
            </a:r>
            <a:endParaRPr lang="ru-RU" sz="1600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1175" y="1448065"/>
            <a:ext cx="8324850" cy="17907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71998" y="3843323"/>
            <a:ext cx="114545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Таблица вероятности встретить целевые слова </a:t>
            </a:r>
            <a:r>
              <a:rPr lang="en-US" dirty="0" smtClean="0"/>
              <a:t>ice, steam </a:t>
            </a:r>
            <a:r>
              <a:rPr lang="ru-RU" dirty="0" smtClean="0"/>
              <a:t>с остальными. Оба </a:t>
            </a:r>
            <a:r>
              <a:rPr lang="ru-RU" dirty="0" err="1" smtClean="0"/>
              <a:t>совстречаются</a:t>
            </a:r>
            <a:r>
              <a:rPr lang="ru-RU" dirty="0" smtClean="0"/>
              <a:t> часто с общим словом </a:t>
            </a:r>
            <a:r>
              <a:rPr lang="en-US" dirty="0" smtClean="0"/>
              <a:t>water, </a:t>
            </a:r>
            <a:r>
              <a:rPr lang="ru-RU" dirty="0" smtClean="0"/>
              <a:t>и со своими свойствами </a:t>
            </a:r>
            <a:r>
              <a:rPr lang="en-US" dirty="0" smtClean="0"/>
              <a:t>solid </a:t>
            </a:r>
            <a:r>
              <a:rPr lang="ru-RU" dirty="0" smtClean="0"/>
              <a:t>и </a:t>
            </a:r>
            <a:r>
              <a:rPr lang="en-US" dirty="0" smtClean="0"/>
              <a:t>gas. </a:t>
            </a:r>
          </a:p>
          <a:p>
            <a:r>
              <a:rPr lang="ru-RU" dirty="0" smtClean="0"/>
              <a:t>Цель </a:t>
            </a:r>
            <a:r>
              <a:rPr lang="en-US" dirty="0" err="1" smtClean="0"/>
              <a:t>GloVe</a:t>
            </a:r>
            <a:r>
              <a:rPr lang="en-US" dirty="0" smtClean="0"/>
              <a:t> – </a:t>
            </a:r>
            <a:r>
              <a:rPr lang="ru-RU" dirty="0" smtClean="0"/>
              <a:t>получить вектора слов, чтобы их скалярные произведения равнялись логарифму вероятности </a:t>
            </a:r>
            <a:r>
              <a:rPr lang="ru-RU" dirty="0" err="1" smtClean="0"/>
              <a:t>совстречаемости</a:t>
            </a:r>
            <a:r>
              <a:rPr lang="ru-RU" dirty="0" smtClean="0"/>
              <a:t> слов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30661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46744" y="103869"/>
            <a:ext cx="11713034" cy="694418"/>
          </a:xfrm>
        </p:spPr>
        <p:txBody>
          <a:bodyPr>
            <a:noAutofit/>
          </a:bodyPr>
          <a:lstStyle/>
          <a:p>
            <a:r>
              <a:rPr lang="en-US" sz="3600" i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FastText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13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246744" y="6017796"/>
            <a:ext cx="546168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600" dirty="0">
                <a:hlinkClick r:id="rId2"/>
              </a:rPr>
              <a:t>https://</a:t>
            </a:r>
            <a:r>
              <a:rPr lang="en-US" sz="1600" dirty="0" smtClean="0">
                <a:hlinkClick r:id="rId2"/>
              </a:rPr>
              <a:t>github.com/facebookresearch/fastText</a:t>
            </a:r>
            <a:r>
              <a:rPr lang="en-US" sz="1600" dirty="0" smtClean="0"/>
              <a:t> </a:t>
            </a:r>
            <a:endParaRPr lang="ru-RU" sz="16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753533" y="1076382"/>
            <a:ext cx="10397067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b="1" dirty="0" err="1" smtClean="0">
                <a:solidFill>
                  <a:srgbClr val="111111"/>
                </a:solidFill>
                <a:latin typeface="-apple-system"/>
              </a:rPr>
              <a:t>F</a:t>
            </a:r>
            <a:r>
              <a:rPr lang="ru-RU" b="1" dirty="0" err="1" smtClean="0">
                <a:solidFill>
                  <a:srgbClr val="111111"/>
                </a:solidFill>
                <a:latin typeface="-apple-system"/>
              </a:rPr>
              <a:t>astText</a:t>
            </a:r>
            <a:r>
              <a:rPr lang="ru-RU" dirty="0">
                <a:solidFill>
                  <a:srgbClr val="111111"/>
                </a:solidFill>
                <a:latin typeface="-apple-system"/>
              </a:rPr>
              <a:t> исправляет совершенно другой недостаток Word2Vec: если обучение модели начинается с прямого кодирования одного D-мерного вектора, то игнорируется внутренняя структура слов. </a:t>
            </a:r>
            <a:endParaRPr lang="en-US" dirty="0" smtClean="0">
              <a:solidFill>
                <a:srgbClr val="111111"/>
              </a:solidFill>
              <a:latin typeface="-apple-system"/>
            </a:endParaRPr>
          </a:p>
          <a:p>
            <a:pPr algn="just"/>
            <a:r>
              <a:rPr lang="ru-RU" dirty="0" smtClean="0">
                <a:solidFill>
                  <a:srgbClr val="111111"/>
                </a:solidFill>
                <a:latin typeface="-apple-system"/>
              </a:rPr>
              <a:t>Вместо </a:t>
            </a:r>
            <a:r>
              <a:rPr lang="ru-RU" dirty="0">
                <a:solidFill>
                  <a:srgbClr val="111111"/>
                </a:solidFill>
                <a:latin typeface="-apple-system"/>
              </a:rPr>
              <a:t>прямого кодирования </a:t>
            </a:r>
            <a:r>
              <a:rPr lang="ru-RU" dirty="0" smtClean="0">
                <a:solidFill>
                  <a:srgbClr val="111111"/>
                </a:solidFill>
                <a:latin typeface="-apple-system"/>
              </a:rPr>
              <a:t>слов</a:t>
            </a:r>
            <a:r>
              <a:rPr lang="ru-RU" dirty="0">
                <a:solidFill>
                  <a:srgbClr val="111111"/>
                </a:solidFill>
                <a:latin typeface="-apple-system"/>
              </a:rPr>
              <a:t>, изучающих словесные представления, </a:t>
            </a:r>
            <a:r>
              <a:rPr lang="ru-RU" dirty="0" err="1">
                <a:solidFill>
                  <a:srgbClr val="111111"/>
                </a:solidFill>
                <a:latin typeface="-apple-system"/>
              </a:rPr>
              <a:t>fastText</a:t>
            </a:r>
            <a:r>
              <a:rPr lang="ru-RU" dirty="0">
                <a:solidFill>
                  <a:srgbClr val="111111"/>
                </a:solidFill>
                <a:latin typeface="-apple-system"/>
              </a:rPr>
              <a:t> предлагает изучать N-граммы символов и представлять слова как сумму векторов N-грамм. </a:t>
            </a:r>
            <a:endParaRPr lang="en-US" dirty="0" smtClean="0">
              <a:solidFill>
                <a:srgbClr val="111111"/>
              </a:solidFill>
              <a:latin typeface="-apple-system"/>
            </a:endParaRPr>
          </a:p>
          <a:p>
            <a:pPr algn="just"/>
            <a:r>
              <a:rPr lang="ru-RU" dirty="0" smtClean="0">
                <a:solidFill>
                  <a:srgbClr val="111111"/>
                </a:solidFill>
                <a:latin typeface="-apple-system"/>
              </a:rPr>
              <a:t>Например</a:t>
            </a:r>
            <a:r>
              <a:rPr lang="ru-RU" dirty="0">
                <a:solidFill>
                  <a:srgbClr val="111111"/>
                </a:solidFill>
                <a:latin typeface="-apple-system"/>
              </a:rPr>
              <a:t>, при </a:t>
            </a:r>
            <a:r>
              <a:rPr lang="ru-RU" dirty="0" smtClean="0">
                <a:solidFill>
                  <a:srgbClr val="111111"/>
                </a:solidFill>
                <a:latin typeface="-apple-system"/>
              </a:rPr>
              <a:t>N=3</a:t>
            </a:r>
            <a:r>
              <a:rPr lang="en-US" dirty="0" smtClean="0">
                <a:solidFill>
                  <a:srgbClr val="111111"/>
                </a:solidFill>
                <a:latin typeface="-apple-system"/>
              </a:rPr>
              <a:t>:</a:t>
            </a:r>
          </a:p>
          <a:p>
            <a:pPr algn="just"/>
            <a:r>
              <a:rPr lang="ru-RU" dirty="0" smtClean="0">
                <a:solidFill>
                  <a:srgbClr val="111111"/>
                </a:solidFill>
                <a:latin typeface="-apple-system"/>
              </a:rPr>
              <a:t>«</a:t>
            </a:r>
            <a:r>
              <a:rPr lang="ru-RU" dirty="0" err="1" smtClean="0">
                <a:solidFill>
                  <a:srgbClr val="111111"/>
                </a:solidFill>
                <a:latin typeface="-apple-system"/>
              </a:rPr>
              <a:t>flower</a:t>
            </a:r>
            <a:r>
              <a:rPr lang="ru-RU" dirty="0">
                <a:solidFill>
                  <a:srgbClr val="111111"/>
                </a:solidFill>
                <a:latin typeface="-apple-system"/>
              </a:rPr>
              <a:t>» </a:t>
            </a:r>
            <a:r>
              <a:rPr lang="en-US" dirty="0" smtClean="0">
                <a:solidFill>
                  <a:srgbClr val="111111"/>
                </a:solidFill>
                <a:latin typeface="-apple-system"/>
              </a:rPr>
              <a:t>-&gt; </a:t>
            </a:r>
            <a:r>
              <a:rPr lang="ru-RU" dirty="0" smtClean="0">
                <a:solidFill>
                  <a:srgbClr val="111111"/>
                </a:solidFill>
                <a:latin typeface="-apple-system"/>
              </a:rPr>
              <a:t> </a:t>
            </a:r>
            <a:r>
              <a:rPr lang="ru-RU" dirty="0">
                <a:solidFill>
                  <a:srgbClr val="111111"/>
                </a:solidFill>
                <a:latin typeface="-apple-system"/>
              </a:rPr>
              <a:t>[&lt;</a:t>
            </a:r>
            <a:r>
              <a:rPr lang="ru-RU" dirty="0" err="1">
                <a:solidFill>
                  <a:srgbClr val="111111"/>
                </a:solidFill>
                <a:latin typeface="-apple-system"/>
              </a:rPr>
              <a:t>fl</a:t>
            </a:r>
            <a:r>
              <a:rPr lang="ru-RU" dirty="0">
                <a:solidFill>
                  <a:srgbClr val="111111"/>
                </a:solidFill>
                <a:latin typeface="-apple-system"/>
              </a:rPr>
              <a:t>, </a:t>
            </a:r>
            <a:r>
              <a:rPr lang="ru-RU" dirty="0" err="1">
                <a:solidFill>
                  <a:srgbClr val="111111"/>
                </a:solidFill>
                <a:latin typeface="-apple-system"/>
              </a:rPr>
              <a:t>flo</a:t>
            </a:r>
            <a:r>
              <a:rPr lang="ru-RU" dirty="0">
                <a:solidFill>
                  <a:srgbClr val="111111"/>
                </a:solidFill>
                <a:latin typeface="-apple-system"/>
              </a:rPr>
              <a:t>, </a:t>
            </a:r>
            <a:r>
              <a:rPr lang="ru-RU" dirty="0" err="1" smtClean="0">
                <a:solidFill>
                  <a:srgbClr val="111111"/>
                </a:solidFill>
                <a:latin typeface="-apple-system"/>
              </a:rPr>
              <a:t>low</a:t>
            </a:r>
            <a:r>
              <a:rPr lang="ru-RU" dirty="0" smtClean="0">
                <a:solidFill>
                  <a:srgbClr val="111111"/>
                </a:solidFill>
                <a:latin typeface="-apple-system"/>
              </a:rPr>
              <a:t>,</a:t>
            </a:r>
            <a:r>
              <a:rPr lang="en-US" dirty="0" smtClean="0">
                <a:solidFill>
                  <a:srgbClr val="111111"/>
                </a:solidFill>
                <a:latin typeface="-apple-system"/>
              </a:rPr>
              <a:t> owe,</a:t>
            </a:r>
            <a:r>
              <a:rPr lang="ru-RU" dirty="0" smtClean="0">
                <a:solidFill>
                  <a:srgbClr val="111111"/>
                </a:solidFill>
                <a:latin typeface="-apple-system"/>
              </a:rPr>
              <a:t> </a:t>
            </a:r>
            <a:r>
              <a:rPr lang="ru-RU" dirty="0" err="1">
                <a:solidFill>
                  <a:srgbClr val="111111"/>
                </a:solidFill>
                <a:latin typeface="-apple-system"/>
              </a:rPr>
              <a:t>wer</a:t>
            </a:r>
            <a:r>
              <a:rPr lang="ru-RU" dirty="0">
                <a:solidFill>
                  <a:srgbClr val="111111"/>
                </a:solidFill>
                <a:latin typeface="-apple-system"/>
              </a:rPr>
              <a:t>, </a:t>
            </a:r>
            <a:r>
              <a:rPr lang="ru-RU" dirty="0" err="1">
                <a:solidFill>
                  <a:srgbClr val="111111"/>
                </a:solidFill>
                <a:latin typeface="-apple-system"/>
              </a:rPr>
              <a:t>er</a:t>
            </a:r>
            <a:r>
              <a:rPr lang="ru-RU" dirty="0">
                <a:solidFill>
                  <a:srgbClr val="111111"/>
                </a:solidFill>
                <a:latin typeface="-apple-system"/>
              </a:rPr>
              <a:t>&gt;] плюс специальная последовательность &lt;</a:t>
            </a:r>
            <a:r>
              <a:rPr lang="ru-RU" dirty="0" err="1">
                <a:solidFill>
                  <a:srgbClr val="111111"/>
                </a:solidFill>
                <a:latin typeface="-apple-system"/>
              </a:rPr>
              <a:t>flower</a:t>
            </a:r>
            <a:r>
              <a:rPr lang="ru-RU" dirty="0">
                <a:solidFill>
                  <a:srgbClr val="111111"/>
                </a:solidFill>
                <a:latin typeface="-apple-system"/>
              </a:rPr>
              <a:t>&gt;. </a:t>
            </a:r>
            <a:endParaRPr lang="en-US" dirty="0" smtClean="0">
              <a:solidFill>
                <a:srgbClr val="111111"/>
              </a:solidFill>
              <a:latin typeface="-apple-system"/>
            </a:endParaRPr>
          </a:p>
          <a:p>
            <a:pPr algn="just"/>
            <a:endParaRPr lang="en-US" dirty="0">
              <a:solidFill>
                <a:srgbClr val="111111"/>
              </a:solidFill>
              <a:latin typeface="-apple-system"/>
            </a:endParaRPr>
          </a:p>
          <a:p>
            <a:pPr algn="just"/>
            <a:r>
              <a:rPr lang="ru-RU" dirty="0" smtClean="0">
                <a:solidFill>
                  <a:srgbClr val="111111"/>
                </a:solidFill>
                <a:latin typeface="-apple-system"/>
              </a:rPr>
              <a:t>Таким </a:t>
            </a:r>
            <a:r>
              <a:rPr lang="ru-RU" dirty="0">
                <a:solidFill>
                  <a:srgbClr val="111111"/>
                </a:solidFill>
                <a:latin typeface="-apple-system"/>
              </a:rPr>
              <a:t>образом, слово представлено его индексом в словаре слов и набором N-грамм, которые оно </a:t>
            </a:r>
            <a:r>
              <a:rPr lang="ru-RU" dirty="0" smtClean="0">
                <a:solidFill>
                  <a:srgbClr val="111111"/>
                </a:solidFill>
                <a:latin typeface="-apple-system"/>
              </a:rPr>
              <a:t>содержит. </a:t>
            </a:r>
            <a:endParaRPr lang="en-US" dirty="0" smtClean="0">
              <a:solidFill>
                <a:srgbClr val="111111"/>
              </a:solidFill>
              <a:latin typeface="-apple-system"/>
            </a:endParaRPr>
          </a:p>
          <a:p>
            <a:pPr algn="just"/>
            <a:r>
              <a:rPr lang="ru-RU" dirty="0" smtClean="0">
                <a:solidFill>
                  <a:srgbClr val="111111"/>
                </a:solidFill>
                <a:latin typeface="-apple-system"/>
              </a:rPr>
              <a:t>Это </a:t>
            </a:r>
            <a:r>
              <a:rPr lang="ru-RU" dirty="0">
                <a:solidFill>
                  <a:srgbClr val="111111"/>
                </a:solidFill>
                <a:latin typeface="-apple-system"/>
              </a:rPr>
              <a:t>простое улучшение позволяет разделить </a:t>
            </a:r>
            <a:r>
              <a:rPr lang="ru-RU" dirty="0" smtClean="0">
                <a:solidFill>
                  <a:srgbClr val="111111"/>
                </a:solidFill>
                <a:latin typeface="-apple-system"/>
              </a:rPr>
              <a:t>N-</a:t>
            </a:r>
            <a:r>
              <a:rPr lang="ru-RU" dirty="0" err="1" smtClean="0">
                <a:solidFill>
                  <a:srgbClr val="111111"/>
                </a:solidFill>
                <a:latin typeface="-apple-system"/>
              </a:rPr>
              <a:t>граммные</a:t>
            </a:r>
            <a:r>
              <a:rPr lang="ru-RU" dirty="0" smtClean="0">
                <a:solidFill>
                  <a:srgbClr val="111111"/>
                </a:solidFill>
                <a:latin typeface="-apple-system"/>
              </a:rPr>
              <a:t> </a:t>
            </a:r>
            <a:r>
              <a:rPr lang="ru-RU" dirty="0">
                <a:solidFill>
                  <a:srgbClr val="111111"/>
                </a:solidFill>
                <a:latin typeface="-apple-system"/>
              </a:rPr>
              <a:t>представления между словами и вычислить векторные представления слов, которых не было в корпусе обучения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20727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39483" y="56889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Примеры использования библиотеки </a:t>
            </a:r>
            <a:r>
              <a:rPr lang="en-US" sz="3600" i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gensim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14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AutoShape 2" descr="\begin{equation*} \frac{(w_{v} \times w_{c})}{\sum(w_{c1} \times w_{v})} \end{equation*}"/>
          <p:cNvSpPr>
            <a:spLocks noChangeAspect="1" noChangeArrowheads="1"/>
          </p:cNvSpPr>
          <p:nvPr/>
        </p:nvSpPr>
        <p:spPr bwMode="auto">
          <a:xfrm>
            <a:off x="85725" y="77788"/>
            <a:ext cx="971550" cy="400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AutoShape 4" descr="\begin{equation*} \frac{(w_{v} \times w_{c})}{\sum(w_{c1} \times w_{v})} \end{equation*}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9" name="AutoShape 11" descr="w_{c}"/>
          <p:cNvSpPr>
            <a:spLocks noChangeAspect="1" noChangeArrowheads="1"/>
          </p:cNvSpPr>
          <p:nvPr/>
        </p:nvSpPr>
        <p:spPr bwMode="auto">
          <a:xfrm>
            <a:off x="3228975" y="376514"/>
            <a:ext cx="180975" cy="104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" name="AutoShape 12" descr="w_{v}"/>
          <p:cNvSpPr>
            <a:spLocks noChangeAspect="1" noChangeArrowheads="1"/>
          </p:cNvSpPr>
          <p:nvPr/>
        </p:nvSpPr>
        <p:spPr bwMode="auto">
          <a:xfrm>
            <a:off x="4470400" y="376514"/>
            <a:ext cx="190500" cy="104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1" name="AutoShape 13" descr="w_{c1}"/>
          <p:cNvSpPr>
            <a:spLocks noChangeAspect="1" noChangeArrowheads="1"/>
          </p:cNvSpPr>
          <p:nvPr/>
        </p:nvSpPr>
        <p:spPr bwMode="auto">
          <a:xfrm>
            <a:off x="7883525" y="376514"/>
            <a:ext cx="238125" cy="11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" name="AutoShape 14" descr="w_{v}"/>
          <p:cNvSpPr>
            <a:spLocks noChangeAspect="1" noChangeArrowheads="1"/>
          </p:cNvSpPr>
          <p:nvPr/>
        </p:nvSpPr>
        <p:spPr bwMode="auto">
          <a:xfrm>
            <a:off x="9128125" y="376514"/>
            <a:ext cx="190500" cy="104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5298" name="Picture 2" descr="https://cdn-images-1.medium.com/max/1200/1*mhFUguFBoAng8x1_AFqAzw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045" r="38670"/>
          <a:stretch/>
        </p:blipFill>
        <p:spPr bwMode="auto">
          <a:xfrm>
            <a:off x="5052710" y="4555417"/>
            <a:ext cx="3081895" cy="1688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300" name="Picture 4" descr="https://cdn-images-1.medium.com/max/1200/1*m9AZmudvSoCy3m251JqNUQ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1522" y="2189782"/>
            <a:ext cx="6331982" cy="1730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302" name="Picture 6" descr="https://cdn-images-1.medium.com/max/1200/1*f8WbL9IBegLzrVBtIgQ9TA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988"/>
          <a:stretch/>
        </p:blipFill>
        <p:spPr bwMode="auto">
          <a:xfrm>
            <a:off x="412836" y="2189781"/>
            <a:ext cx="4000414" cy="2415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https://cdn-images-1.medium.com/max/1200/1*mhFUguFBoAng8x1_AFqAzw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670" b="76710"/>
          <a:stretch/>
        </p:blipFill>
        <p:spPr bwMode="auto">
          <a:xfrm>
            <a:off x="5064594" y="3939277"/>
            <a:ext cx="3081895" cy="634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5"/>
          <a:srcRect l="25428" t="52153" r="40338" b="33938"/>
          <a:stretch/>
        </p:blipFill>
        <p:spPr>
          <a:xfrm>
            <a:off x="318782" y="763398"/>
            <a:ext cx="6082019" cy="1348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046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226</TotalTime>
  <Words>705</Words>
  <Application>Microsoft Office PowerPoint</Application>
  <PresentationFormat>Широкоэкранный</PresentationFormat>
  <Paragraphs>136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-apple-system</vt:lpstr>
      <vt:lpstr>Arial</vt:lpstr>
      <vt:lpstr>Calibri</vt:lpstr>
      <vt:lpstr>Calibri Light</vt:lpstr>
      <vt:lpstr>Times New Roman</vt:lpstr>
      <vt:lpstr>Тема Office</vt:lpstr>
      <vt:lpstr>Презентация PowerPoint</vt:lpstr>
      <vt:lpstr>Векторное представление слова </vt:lpstr>
      <vt:lpstr>Векторное представление слова </vt:lpstr>
      <vt:lpstr>Векторное представление слова </vt:lpstr>
      <vt:lpstr>Векторное представление слова </vt:lpstr>
      <vt:lpstr>Word2Vec</vt:lpstr>
      <vt:lpstr>Word2Vec – как работает?</vt:lpstr>
      <vt:lpstr>Word2Vec – как работает?</vt:lpstr>
      <vt:lpstr>Word2Vec (2)</vt:lpstr>
      <vt:lpstr>Skip-gram</vt:lpstr>
      <vt:lpstr>GloVe – Global Vectors for Word Representation</vt:lpstr>
      <vt:lpstr>GloVe – Global Vectors for Word Representation</vt:lpstr>
      <vt:lpstr>FastText</vt:lpstr>
      <vt:lpstr>Примеры использования библиотеки gensim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Andrey Mm</dc:creator>
  <cp:lastModifiedBy>Андрей</cp:lastModifiedBy>
  <cp:revision>13</cp:revision>
  <dcterms:created xsi:type="dcterms:W3CDTF">2021-09-22T06:08:40Z</dcterms:created>
  <dcterms:modified xsi:type="dcterms:W3CDTF">2024-03-05T06:12:47Z</dcterms:modified>
</cp:coreProperties>
</file>