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90" d="100"/>
          <a:sy n="90" d="100"/>
        </p:scale>
        <p:origin x="7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1F4A-ACC5-4D19-BB24-E21B2CD1C237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3CA16-F769-4529-8022-0B17A00CE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58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1F4A-ACC5-4D19-BB24-E21B2CD1C237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3CA16-F769-4529-8022-0B17A00CE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45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1F4A-ACC5-4D19-BB24-E21B2CD1C237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3CA16-F769-4529-8022-0B17A00CE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23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1F4A-ACC5-4D19-BB24-E21B2CD1C237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3CA16-F769-4529-8022-0B17A00CE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356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1F4A-ACC5-4D19-BB24-E21B2CD1C237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3CA16-F769-4529-8022-0B17A00CE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108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1F4A-ACC5-4D19-BB24-E21B2CD1C237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3CA16-F769-4529-8022-0B17A00CE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888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1F4A-ACC5-4D19-BB24-E21B2CD1C237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3CA16-F769-4529-8022-0B17A00CE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30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1F4A-ACC5-4D19-BB24-E21B2CD1C237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3CA16-F769-4529-8022-0B17A00CE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932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1F4A-ACC5-4D19-BB24-E21B2CD1C237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3CA16-F769-4529-8022-0B17A00CE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567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1F4A-ACC5-4D19-BB24-E21B2CD1C237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3CA16-F769-4529-8022-0B17A00CE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852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1F4A-ACC5-4D19-BB24-E21B2CD1C237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3CA16-F769-4529-8022-0B17A00CE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908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A1F4A-ACC5-4D19-BB24-E21B2CD1C237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3CA16-F769-4529-8022-0B17A00CE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567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arxiv.org/abs/2201.11903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rivategpt.dev/overview/welcome/introduction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Применение </a:t>
            </a:r>
            <a:r>
              <a:rPr lang="en-US" dirty="0" smtClean="0"/>
              <a:t>LLM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75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2400" y="267230"/>
            <a:ext cx="9144000" cy="520170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Промптинг</a:t>
            </a:r>
            <a:r>
              <a:rPr lang="ru-RU" sz="2000" dirty="0" smtClean="0"/>
              <a:t> – как найти общий язык с моделью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13" y="1151465"/>
            <a:ext cx="11348120" cy="444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35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2400" y="267230"/>
            <a:ext cx="9144000" cy="520170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Промптинг</a:t>
            </a:r>
            <a:r>
              <a:rPr lang="ru-RU" sz="2000" dirty="0" smtClean="0"/>
              <a:t> – как найти общий язык с моделью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629" y="910166"/>
            <a:ext cx="10201275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53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2400" y="267230"/>
            <a:ext cx="9144000" cy="520170"/>
          </a:xfrm>
        </p:spPr>
        <p:txBody>
          <a:bodyPr>
            <a:noAutofit/>
          </a:bodyPr>
          <a:lstStyle/>
          <a:p>
            <a:r>
              <a:rPr lang="en-US" sz="2000" dirty="0" smtClean="0"/>
              <a:t>Zero shot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286"/>
          <a:stretch/>
        </p:blipFill>
        <p:spPr>
          <a:xfrm>
            <a:off x="584200" y="931333"/>
            <a:ext cx="11183408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9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2400" y="267230"/>
            <a:ext cx="9144000" cy="520170"/>
          </a:xfrm>
        </p:spPr>
        <p:txBody>
          <a:bodyPr>
            <a:noAutofit/>
          </a:bodyPr>
          <a:lstStyle/>
          <a:p>
            <a:r>
              <a:rPr lang="en-US" sz="2000" dirty="0" smtClean="0"/>
              <a:t>Few shot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20" y="1228181"/>
            <a:ext cx="11058525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65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2400" y="267230"/>
            <a:ext cx="9144000" cy="520170"/>
          </a:xfrm>
        </p:spPr>
        <p:txBody>
          <a:bodyPr>
            <a:noAutofit/>
          </a:bodyPr>
          <a:lstStyle/>
          <a:p>
            <a:r>
              <a:rPr lang="en-US" sz="2000" dirty="0" smtClean="0"/>
              <a:t>Chain of thoughts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0894" y="861573"/>
            <a:ext cx="5457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Chain-of-Thought Prompting Elicits Reasoning in Large Language Models</a:t>
            </a:r>
            <a:br>
              <a:rPr lang="en-US" sz="1400" dirty="0" smtClean="0"/>
            </a:br>
            <a:r>
              <a:rPr lang="ru-RU" sz="1400" dirty="0" smtClean="0">
                <a:hlinkClick r:id="rId2"/>
              </a:rPr>
              <a:t>https://arxiv.org/abs/2201.11903</a:t>
            </a:r>
            <a:r>
              <a:rPr lang="en-US" sz="1400" dirty="0" smtClean="0"/>
              <a:t> 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694267" y="190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32" y="1458966"/>
            <a:ext cx="8920692" cy="507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13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2400" y="267230"/>
            <a:ext cx="9144000" cy="520170"/>
          </a:xfrm>
        </p:spPr>
        <p:txBody>
          <a:bodyPr>
            <a:noAutofit/>
          </a:bodyPr>
          <a:lstStyle/>
          <a:p>
            <a:r>
              <a:rPr lang="en-US" sz="2000" dirty="0" smtClean="0"/>
              <a:t>Chain of thoughts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94267" y="190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98" y="875492"/>
            <a:ext cx="10538188" cy="488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95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2400" y="267230"/>
            <a:ext cx="9144000" cy="520170"/>
          </a:xfrm>
        </p:spPr>
        <p:txBody>
          <a:bodyPr>
            <a:noAutofit/>
          </a:bodyPr>
          <a:lstStyle/>
          <a:p>
            <a:r>
              <a:rPr lang="en-US" sz="2800" dirty="0" smtClean="0"/>
              <a:t>RAG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94267" y="190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13268" y="1066800"/>
            <a:ext cx="115042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Проблемы </a:t>
            </a:r>
            <a:r>
              <a:rPr lang="ru-RU" dirty="0" err="1" smtClean="0"/>
              <a:t>предобученных</a:t>
            </a:r>
            <a:r>
              <a:rPr lang="ru-RU" dirty="0" smtClean="0"/>
              <a:t> </a:t>
            </a:r>
            <a:r>
              <a:rPr lang="en-US" dirty="0" smtClean="0"/>
              <a:t>LLM</a:t>
            </a:r>
            <a:r>
              <a:rPr lang="ru-RU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Обучены кем-то на каких-то данных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Устаревают в момент завершения обучения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Галлюцинируют – выдают ложную, выдуманную информацию за действительную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Могут не знать специфики и предметной области вашей задачи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ru-RU" dirty="0" smtClean="0"/>
              <a:t>RAG </a:t>
            </a:r>
            <a:r>
              <a:rPr lang="ru-RU" dirty="0"/>
              <a:t>(</a:t>
            </a:r>
            <a:r>
              <a:rPr lang="ru-RU" dirty="0" err="1"/>
              <a:t>Retrieval-Augmented</a:t>
            </a:r>
            <a:r>
              <a:rPr lang="ru-RU" dirty="0"/>
              <a:t> </a:t>
            </a:r>
            <a:r>
              <a:rPr lang="ru-RU" dirty="0" err="1"/>
              <a:t>Generation</a:t>
            </a:r>
            <a:r>
              <a:rPr lang="ru-RU" dirty="0"/>
              <a:t>) — это метод улучшения производительности больших языковых моделей путем интеграции внешних источников информации, таких как базы данных, веб-сайты или другие хранилища данных, непосредственно во время процесса генерации текста. Основная идея заключается в том, чтобы обеспечить модели доступ к актуальной и точной информации, повышая таким образом качество и точность её ответов.</a:t>
            </a:r>
          </a:p>
        </p:txBody>
      </p:sp>
    </p:spTree>
    <p:extLst>
      <p:ext uri="{BB962C8B-B14F-4D97-AF65-F5344CB8AC3E}">
        <p14:creationId xmlns:p14="http://schemas.microsoft.com/office/powerpoint/2010/main" val="313101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2400" y="267230"/>
            <a:ext cx="9144000" cy="520170"/>
          </a:xfrm>
        </p:spPr>
        <p:txBody>
          <a:bodyPr>
            <a:noAutofit/>
          </a:bodyPr>
          <a:lstStyle/>
          <a:p>
            <a:r>
              <a:rPr lang="en-US" sz="2800" dirty="0" smtClean="0"/>
              <a:t>RAG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94267" y="190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694341" y="3998395"/>
            <a:ext cx="2349408" cy="140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/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8" y="787400"/>
            <a:ext cx="7350492" cy="433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39025" y="1092224"/>
            <a:ext cx="38957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 smtClean="0"/>
              <a:t>В хранилище знаний помещаются документы, по которым нужно вести поиск.</a:t>
            </a:r>
          </a:p>
          <a:p>
            <a:pPr marL="342900" indent="-342900">
              <a:buAutoNum type="arabicParenR"/>
            </a:pPr>
            <a:r>
              <a:rPr lang="ru-RU" dirty="0" smtClean="0"/>
              <a:t>Запрос пользователя передается в хранилище знаний, где ищутся наиболее схожие документы. </a:t>
            </a:r>
            <a:r>
              <a:rPr lang="en-US" b="1" dirty="0" err="1" smtClean="0"/>
              <a:t>Retreive</a:t>
            </a:r>
            <a:r>
              <a:rPr lang="en-US" b="1" dirty="0" smtClean="0"/>
              <a:t>-</a:t>
            </a:r>
            <a:r>
              <a:rPr lang="ru-RU" dirty="0" smtClean="0"/>
              <a:t>часть</a:t>
            </a:r>
          </a:p>
          <a:p>
            <a:pPr marL="342900" indent="-342900">
              <a:buAutoNum type="arabicParenR"/>
            </a:pPr>
            <a:r>
              <a:rPr lang="ru-RU" dirty="0" smtClean="0"/>
              <a:t>На вход </a:t>
            </a:r>
            <a:r>
              <a:rPr lang="en-US" dirty="0" smtClean="0"/>
              <a:t>LLM </a:t>
            </a:r>
            <a:r>
              <a:rPr lang="ru-RU" dirty="0" smtClean="0"/>
              <a:t>передается и сам запрос, и найденные документы. </a:t>
            </a:r>
            <a:r>
              <a:rPr lang="en-US" b="1" dirty="0" smtClean="0"/>
              <a:t>Augmentation-</a:t>
            </a:r>
            <a:r>
              <a:rPr lang="ru-RU" dirty="0" smtClean="0"/>
              <a:t>часть</a:t>
            </a:r>
          </a:p>
          <a:p>
            <a:pPr marL="342900" indent="-342900">
              <a:buAutoNum type="arabicParenR"/>
            </a:pPr>
            <a:r>
              <a:rPr lang="ru-RU" dirty="0" smtClean="0"/>
              <a:t>В </a:t>
            </a:r>
            <a:r>
              <a:rPr lang="ru-RU" dirty="0" err="1" smtClean="0"/>
              <a:t>промпте</a:t>
            </a:r>
            <a:r>
              <a:rPr lang="ru-RU" dirty="0" smtClean="0"/>
              <a:t> к </a:t>
            </a:r>
            <a:r>
              <a:rPr lang="en-US" dirty="0" smtClean="0"/>
              <a:t>LLM </a:t>
            </a:r>
            <a:r>
              <a:rPr lang="ru-RU" dirty="0" smtClean="0"/>
              <a:t>указывается, что отвечать нужно строго в соответствии с представленными документами. </a:t>
            </a:r>
            <a:r>
              <a:rPr lang="en-US" b="1" dirty="0" smtClean="0"/>
              <a:t>Generation-</a:t>
            </a:r>
            <a:r>
              <a:rPr lang="ru-RU" dirty="0" smtClean="0"/>
              <a:t>часть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04974" y="5639340"/>
            <a:ext cx="10877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Успех </a:t>
            </a:r>
            <a:r>
              <a:rPr lang="en-US" sz="2400" dirty="0" smtClean="0">
                <a:solidFill>
                  <a:srgbClr val="FF0000"/>
                </a:solidFill>
              </a:rPr>
              <a:t>RAG </a:t>
            </a:r>
            <a:r>
              <a:rPr lang="ru-RU" sz="2400" dirty="0" smtClean="0">
                <a:solidFill>
                  <a:srgbClr val="FF0000"/>
                </a:solidFill>
              </a:rPr>
              <a:t>на 90% зависит от качества </a:t>
            </a:r>
            <a:r>
              <a:rPr lang="en-US" sz="2400" dirty="0" err="1" smtClean="0">
                <a:solidFill>
                  <a:srgbClr val="FF0000"/>
                </a:solidFill>
              </a:rPr>
              <a:t>Retreive</a:t>
            </a:r>
            <a:r>
              <a:rPr lang="en-US" sz="2400" dirty="0" smtClean="0">
                <a:solidFill>
                  <a:srgbClr val="FF0000"/>
                </a:solidFill>
              </a:rPr>
              <a:t>-</a:t>
            </a:r>
            <a:r>
              <a:rPr lang="ru-RU" sz="2400" dirty="0" smtClean="0">
                <a:solidFill>
                  <a:srgbClr val="FF0000"/>
                </a:solidFill>
              </a:rPr>
              <a:t>части и полноты базы знаний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94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2400" y="267230"/>
            <a:ext cx="9144000" cy="520170"/>
          </a:xfrm>
        </p:spPr>
        <p:txBody>
          <a:bodyPr>
            <a:noAutofit/>
          </a:bodyPr>
          <a:lstStyle/>
          <a:p>
            <a:r>
              <a:rPr lang="en-US" sz="2800" dirty="0" smtClean="0"/>
              <a:t>RAG</a:t>
            </a:r>
            <a:r>
              <a:rPr lang="ru-RU" sz="2800" dirty="0" smtClean="0"/>
              <a:t> – легко на словах…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94267" y="190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694341" y="3998395"/>
            <a:ext cx="2349408" cy="140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22792" y="915569"/>
            <a:ext cx="1167870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 smtClean="0"/>
              <a:t>Хранилище данных – векторное хранилище, где хранятся </a:t>
            </a:r>
            <a:r>
              <a:rPr lang="ru-RU" dirty="0" err="1" smtClean="0"/>
              <a:t>эмбеддинги</a:t>
            </a:r>
            <a:r>
              <a:rPr lang="ru-RU" dirty="0" smtClean="0"/>
              <a:t> кусков документов.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На какие куски разбивать? (например, на 500 ± </a:t>
            </a:r>
            <a:r>
              <a:rPr lang="ru-RU" dirty="0" err="1" smtClean="0">
                <a:solidFill>
                  <a:srgbClr val="FF0000"/>
                </a:solidFill>
              </a:rPr>
              <a:t>токенов</a:t>
            </a:r>
            <a:r>
              <a:rPr lang="ru-RU" dirty="0" smtClean="0">
                <a:solidFill>
                  <a:srgbClr val="FF0000"/>
                </a:solidFill>
              </a:rPr>
              <a:t>) А разбивать ли вообще?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Какую модель использовать для получения </a:t>
            </a:r>
            <a:r>
              <a:rPr lang="ru-RU" dirty="0" err="1" smtClean="0">
                <a:solidFill>
                  <a:srgbClr val="FF0000"/>
                </a:solidFill>
              </a:rPr>
              <a:t>эмбеддингов</a:t>
            </a:r>
            <a:r>
              <a:rPr lang="ru-RU" dirty="0" smtClean="0">
                <a:solidFill>
                  <a:srgbClr val="FF0000"/>
                </a:solidFill>
              </a:rPr>
              <a:t>?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Чувствительность к сравнению текстов разной длины</a:t>
            </a: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  <a:p>
            <a:r>
              <a:rPr lang="ru-RU" dirty="0" smtClean="0"/>
              <a:t>2) Для работы с </a:t>
            </a:r>
            <a:r>
              <a:rPr lang="ru-RU" dirty="0" err="1" smtClean="0"/>
              <a:t>разномодальными</a:t>
            </a:r>
            <a:r>
              <a:rPr lang="ru-RU" dirty="0" smtClean="0"/>
              <a:t> данными (текст, изображения, аудио,…) требуются разные агенты </a:t>
            </a:r>
            <a:r>
              <a:rPr lang="en-US" dirty="0" err="1" smtClean="0"/>
              <a:t>Retreive</a:t>
            </a:r>
            <a:r>
              <a:rPr lang="en-US" dirty="0" smtClean="0"/>
              <a:t>-</a:t>
            </a:r>
            <a:r>
              <a:rPr lang="ru-RU" dirty="0" smtClean="0"/>
              <a:t>части, т.к. поиск по таким данным скорее всего должен быть разным.</a:t>
            </a:r>
          </a:p>
          <a:p>
            <a:endParaRPr lang="ru-RU" dirty="0"/>
          </a:p>
          <a:p>
            <a:r>
              <a:rPr lang="ru-RU" dirty="0" smtClean="0"/>
              <a:t>3) Запрос пользователя может требовать дополнительной обработки. В том числе, с применением </a:t>
            </a:r>
            <a:r>
              <a:rPr lang="en-US" dirty="0" smtClean="0"/>
              <a:t>LLM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4) Результаты </a:t>
            </a:r>
            <a:r>
              <a:rPr lang="en-US" dirty="0" smtClean="0"/>
              <a:t>retrieve-</a:t>
            </a:r>
            <a:r>
              <a:rPr lang="ru-RU" dirty="0" smtClean="0"/>
              <a:t>части могут дополнительно обрабатываться с помощью </a:t>
            </a:r>
            <a:r>
              <a:rPr lang="en-US" dirty="0" smtClean="0"/>
              <a:t>LLM</a:t>
            </a:r>
            <a:r>
              <a:rPr lang="ru-RU" dirty="0" smtClean="0"/>
              <a:t>, например – </a:t>
            </a:r>
            <a:r>
              <a:rPr lang="ru-RU" dirty="0" err="1" smtClean="0"/>
              <a:t>суммаризироваться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5) Требуются хитрые </a:t>
            </a:r>
            <a:r>
              <a:rPr lang="ru-RU" dirty="0" err="1" smtClean="0"/>
              <a:t>промпты</a:t>
            </a:r>
            <a:r>
              <a:rPr lang="ru-RU" dirty="0" smtClean="0"/>
              <a:t> для запроса </a:t>
            </a:r>
            <a:r>
              <a:rPr lang="en-US" dirty="0" smtClean="0"/>
              <a:t>Generate</a:t>
            </a:r>
            <a:r>
              <a:rPr lang="ru-RU" dirty="0" smtClean="0"/>
              <a:t>-части</a:t>
            </a:r>
          </a:p>
          <a:p>
            <a:endParaRPr lang="ru-RU" dirty="0"/>
          </a:p>
          <a:p>
            <a:r>
              <a:rPr lang="ru-RU" dirty="0" smtClean="0"/>
              <a:t>6) Как оценить итоговое качество системы? </a:t>
            </a:r>
            <a:r>
              <a:rPr lang="en-US" dirty="0" smtClean="0"/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Сравнивать схожести </a:t>
            </a:r>
            <a:r>
              <a:rPr lang="ru-RU" dirty="0" err="1" smtClean="0">
                <a:solidFill>
                  <a:srgbClr val="FF0000"/>
                </a:solidFill>
              </a:rPr>
              <a:t>эмбеддинга</a:t>
            </a:r>
            <a:r>
              <a:rPr lang="ru-RU" dirty="0" smtClean="0">
                <a:solidFill>
                  <a:srgbClr val="FF0000"/>
                </a:solidFill>
              </a:rPr>
              <a:t> текста, сгенерированного системой с </a:t>
            </a:r>
            <a:r>
              <a:rPr lang="ru-RU" dirty="0" err="1" smtClean="0">
                <a:solidFill>
                  <a:srgbClr val="FF0000"/>
                </a:solidFill>
              </a:rPr>
              <a:t>эмбеддингом</a:t>
            </a:r>
            <a:r>
              <a:rPr lang="ru-RU" dirty="0" smtClean="0">
                <a:solidFill>
                  <a:srgbClr val="FF0000"/>
                </a:solidFill>
              </a:rPr>
              <a:t> правильного ответа эксперта.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LLM as a judge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862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2400" y="267230"/>
            <a:ext cx="9144000" cy="520170"/>
          </a:xfrm>
        </p:spPr>
        <p:txBody>
          <a:bodyPr>
            <a:noAutofit/>
          </a:bodyPr>
          <a:lstStyle/>
          <a:p>
            <a:r>
              <a:rPr lang="en-US" sz="2800" dirty="0" smtClean="0"/>
              <a:t>RAG</a:t>
            </a:r>
            <a:r>
              <a:rPr lang="ru-RU" sz="2800" dirty="0" smtClean="0"/>
              <a:t> – легко на словах…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94267" y="190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694341" y="3998395"/>
            <a:ext cx="2349408" cy="140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876300"/>
            <a:ext cx="11354816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905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2400" y="267230"/>
            <a:ext cx="9144000" cy="520170"/>
          </a:xfrm>
        </p:spPr>
        <p:txBody>
          <a:bodyPr>
            <a:noAutofit/>
          </a:bodyPr>
          <a:lstStyle/>
          <a:p>
            <a:r>
              <a:rPr lang="en-US" sz="2800" dirty="0" smtClean="0"/>
              <a:t>RAG</a:t>
            </a:r>
            <a:r>
              <a:rPr lang="ru-RU" sz="2800" dirty="0" smtClean="0"/>
              <a:t> – легко на словах…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94267" y="190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694341" y="3998395"/>
            <a:ext cx="2349408" cy="140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05"/>
          <a:stretch/>
        </p:blipFill>
        <p:spPr bwMode="auto">
          <a:xfrm>
            <a:off x="786632" y="724869"/>
            <a:ext cx="5309368" cy="614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06343" y="1328056"/>
            <a:ext cx="42780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Существуют готовые </a:t>
            </a:r>
            <a:r>
              <a:rPr lang="ru-RU" dirty="0" err="1" smtClean="0"/>
              <a:t>фреймворки</a:t>
            </a:r>
            <a:r>
              <a:rPr lang="ru-RU" dirty="0" smtClean="0"/>
              <a:t>, разворачивающие </a:t>
            </a:r>
            <a:r>
              <a:rPr lang="en-US" dirty="0" smtClean="0"/>
              <a:t>RAG</a:t>
            </a:r>
            <a:r>
              <a:rPr lang="ru-RU" dirty="0" smtClean="0"/>
              <a:t>, например </a:t>
            </a:r>
            <a:r>
              <a:rPr lang="en-US" dirty="0" err="1" smtClean="0"/>
              <a:t>PrivatGPT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https://docs.privategpt.dev/overview/welcome/introduction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ru-RU" dirty="0" smtClean="0"/>
              <a:t>Но подходят только для простых задач.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275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2400" y="267230"/>
            <a:ext cx="9144000" cy="520170"/>
          </a:xfrm>
        </p:spPr>
        <p:txBody>
          <a:bodyPr>
            <a:noAutofit/>
          </a:bodyPr>
          <a:lstStyle/>
          <a:p>
            <a:r>
              <a:rPr lang="en-US" sz="2800" dirty="0" smtClean="0"/>
              <a:t>RAG</a:t>
            </a:r>
            <a:r>
              <a:rPr lang="ru-RU" sz="2800" dirty="0" smtClean="0"/>
              <a:t> – джентельменский набор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94267" y="190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62" y="982011"/>
            <a:ext cx="3697769" cy="142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70400" y="123101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0" dirty="0" err="1" smtClean="0">
                <a:solidFill>
                  <a:srgbClr val="333333"/>
                </a:solidFill>
                <a:effectLst/>
                <a:latin typeface="YS Text"/>
              </a:rPr>
              <a:t>фреймворк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YS Text"/>
              </a:rPr>
              <a:t> с открытым исходным кодом для разработки приложений на основе больших языковых моделей (LLM)</a:t>
            </a:r>
            <a:endParaRPr lang="ru-RU" dirty="0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98" y="2597952"/>
            <a:ext cx="3202299" cy="8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70400" y="253657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0" dirty="0" err="1" smtClean="0">
                <a:solidFill>
                  <a:srgbClr val="333333"/>
                </a:solidFill>
                <a:effectLst/>
                <a:latin typeface="YS Text"/>
              </a:rPr>
              <a:t>фреймворк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YS Text"/>
              </a:rPr>
              <a:t>, который позволяет загружать, запускать и управлять большими языковыми моделями (LLM) локально, на компьютере</a:t>
            </a:r>
            <a:endParaRPr lang="ru-RU" dirty="0"/>
          </a:p>
        </p:txBody>
      </p:sp>
      <p:pic>
        <p:nvPicPr>
          <p:cNvPr id="5124" name="Picture 4" descr="https://avatars.mds.yandex.net/i?id=9858d75f134d164d903f179b003d79074767b395-13290936-images-thumbs&amp;n=1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6" t="36106" r="28771"/>
          <a:stretch/>
        </p:blipFill>
        <p:spPr bwMode="auto">
          <a:xfrm>
            <a:off x="1975408" y="4302156"/>
            <a:ext cx="2416628" cy="67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avatars.mds.yandex.net/i?id=2bbf4551363b3bb77900b5d1edbe4d92a62f8769-12884996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67" y="4977686"/>
            <a:ext cx="3400321" cy="114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470400" y="462816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0" dirty="0" smtClean="0">
                <a:solidFill>
                  <a:srgbClr val="333333"/>
                </a:solidFill>
                <a:effectLst/>
                <a:latin typeface="YS Text"/>
              </a:rPr>
              <a:t>Векторные базы данных.</a:t>
            </a:r>
          </a:p>
          <a:p>
            <a:r>
              <a:rPr lang="ru-RU" b="1" i="0" dirty="0" smtClean="0">
                <a:solidFill>
                  <a:srgbClr val="333333"/>
                </a:solidFill>
                <a:effectLst/>
                <a:latin typeface="YS Text"/>
              </a:rPr>
              <a:t>Оптимальное хранение, управление и поиск векторов-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YS Text"/>
              </a:rPr>
              <a:t>эмбеддингов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YS Text"/>
              </a:rPr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9955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18608</TotalTime>
  <Words>434</Words>
  <Application>Microsoft Office PowerPoint</Application>
  <PresentationFormat>Широкоэкранный</PresentationFormat>
  <Paragraphs>53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YS Text</vt:lpstr>
      <vt:lpstr>Тема Office</vt:lpstr>
      <vt:lpstr>Применение LLM</vt:lpstr>
      <vt:lpstr>Промптинг – как найти общий язык с моделью</vt:lpstr>
      <vt:lpstr>Промптинг – как найти общий язык с моделью</vt:lpstr>
      <vt:lpstr>Zero shot</vt:lpstr>
      <vt:lpstr>Few shot</vt:lpstr>
      <vt:lpstr>Chain of thoughts</vt:lpstr>
      <vt:lpstr>Chain of thoughts</vt:lpstr>
      <vt:lpstr>RAG</vt:lpstr>
      <vt:lpstr>RAG</vt:lpstr>
      <vt:lpstr>RAG – легко на словах…</vt:lpstr>
      <vt:lpstr>RAG – легко на словах…</vt:lpstr>
      <vt:lpstr>RAG – легко на словах…</vt:lpstr>
      <vt:lpstr>RAG – джентельменский набор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LLM</dc:title>
  <dc:creator>Андрей</dc:creator>
  <cp:lastModifiedBy>Андрей</cp:lastModifiedBy>
  <cp:revision>8</cp:revision>
  <dcterms:created xsi:type="dcterms:W3CDTF">2025-04-23T15:04:19Z</dcterms:created>
  <dcterms:modified xsi:type="dcterms:W3CDTF">2025-05-07T11:49:55Z</dcterms:modified>
</cp:coreProperties>
</file>