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4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306" r:id="rId12"/>
    <p:sldId id="291" r:id="rId13"/>
    <p:sldId id="292" r:id="rId14"/>
    <p:sldId id="294" r:id="rId15"/>
    <p:sldId id="293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31" autoAdjust="0"/>
    <p:restoredTop sz="94660"/>
  </p:normalViewPr>
  <p:slideViewPr>
    <p:cSldViewPr snapToGrid="0">
      <p:cViewPr>
        <p:scale>
          <a:sx n="66" d="100"/>
          <a:sy n="66" d="100"/>
        </p:scale>
        <p:origin x="1310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Работа с графами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Что такое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065402" y="1484851"/>
            <a:ext cx="63924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G(V,E)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V</a:t>
            </a:r>
            <a:r>
              <a:rPr lang="ru-RU" sz="2000" dirty="0" smtClean="0"/>
              <a:t> </a:t>
            </a:r>
            <a:r>
              <a:rPr lang="en-US" sz="2000" dirty="0" smtClean="0"/>
              <a:t>- </a:t>
            </a:r>
            <a:r>
              <a:rPr lang="ru-RU" sz="2000" dirty="0" smtClean="0"/>
              <a:t>множество вершин (узлов, </a:t>
            </a:r>
            <a:r>
              <a:rPr lang="en-US" sz="2000" dirty="0" smtClean="0"/>
              <a:t>nodes)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</a:t>
            </a:r>
            <a:r>
              <a:rPr lang="ru-RU" sz="2000" dirty="0" smtClean="0"/>
              <a:t> – множество ребер</a:t>
            </a:r>
            <a:r>
              <a:rPr lang="en-US" sz="2000" dirty="0" smtClean="0"/>
              <a:t> (edges, links)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V,E </a:t>
            </a:r>
            <a:r>
              <a:rPr lang="ru-RU" sz="2000" dirty="0" smtClean="0"/>
              <a:t>могут содержать дополнительную информацию, например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W(</a:t>
            </a:r>
            <a:r>
              <a:rPr lang="en-US" sz="2000" dirty="0" err="1" smtClean="0"/>
              <a:t>vi,vj</a:t>
            </a:r>
            <a:r>
              <a:rPr lang="en-US" sz="2000" dirty="0" smtClean="0"/>
              <a:t>) –</a:t>
            </a:r>
            <a:r>
              <a:rPr lang="ru-RU" sz="2000" dirty="0" smtClean="0"/>
              <a:t> вес ребра – стоимость прохода по ребру</a:t>
            </a:r>
          </a:p>
          <a:p>
            <a:endParaRPr lang="ru-RU" sz="2000" dirty="0"/>
          </a:p>
          <a:p>
            <a:r>
              <a:rPr lang="en-US" sz="2000" dirty="0" smtClean="0"/>
              <a:t>V = {A, B, C, D, E}</a:t>
            </a:r>
          </a:p>
          <a:p>
            <a:r>
              <a:rPr lang="en-US" sz="2000" dirty="0" smtClean="0"/>
              <a:t>E = {[A,B], [B,C], [A,E], [C,E], [C,D], [D,E]}</a:t>
            </a:r>
          </a:p>
          <a:p>
            <a:r>
              <a:rPr lang="en-US" sz="2000" dirty="0" smtClean="0"/>
              <a:t>W</a:t>
            </a:r>
            <a:r>
              <a:rPr lang="en-US" sz="1200" dirty="0" smtClean="0"/>
              <a:t>AB </a:t>
            </a:r>
            <a:r>
              <a:rPr lang="en-US" sz="2000" dirty="0" smtClean="0"/>
              <a:t>= 50, W</a:t>
            </a:r>
            <a:r>
              <a:rPr lang="en-US" sz="1200" dirty="0" smtClean="0"/>
              <a:t>BC </a:t>
            </a:r>
            <a:r>
              <a:rPr lang="en-US" sz="2000" dirty="0"/>
              <a:t>= </a:t>
            </a:r>
            <a:r>
              <a:rPr lang="en-US" sz="2000" dirty="0" smtClean="0"/>
              <a:t>90, W</a:t>
            </a:r>
            <a:r>
              <a:rPr lang="en-US" sz="1200" dirty="0" smtClean="0"/>
              <a:t>AE </a:t>
            </a:r>
            <a:r>
              <a:rPr lang="en-US" sz="2000" dirty="0"/>
              <a:t>= </a:t>
            </a:r>
            <a:r>
              <a:rPr lang="en-US" sz="2000" dirty="0" smtClean="0"/>
              <a:t>90, W</a:t>
            </a:r>
            <a:r>
              <a:rPr lang="en-US" sz="1200" dirty="0" smtClean="0"/>
              <a:t>CE </a:t>
            </a:r>
            <a:r>
              <a:rPr lang="en-US" sz="2000" dirty="0"/>
              <a:t>= </a:t>
            </a:r>
            <a:r>
              <a:rPr lang="en-US" sz="2000" dirty="0" smtClean="0"/>
              <a:t>60, W</a:t>
            </a:r>
            <a:r>
              <a:rPr lang="en-US" sz="1200" dirty="0" smtClean="0"/>
              <a:t>CD </a:t>
            </a:r>
            <a:r>
              <a:rPr lang="en-US" sz="2000" dirty="0"/>
              <a:t>= </a:t>
            </a:r>
            <a:r>
              <a:rPr lang="en-US" sz="2000" dirty="0" smtClean="0"/>
              <a:t>80, W</a:t>
            </a:r>
            <a:r>
              <a:rPr lang="en-US" sz="1200" dirty="0" smtClean="0"/>
              <a:t>DE </a:t>
            </a:r>
            <a:r>
              <a:rPr lang="en-US" sz="2000" dirty="0"/>
              <a:t>= </a:t>
            </a:r>
            <a:r>
              <a:rPr lang="en-US" sz="2000" dirty="0" smtClean="0"/>
              <a:t>70</a:t>
            </a: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426" y="1147380"/>
            <a:ext cx="3972449" cy="400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2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460" y="1222880"/>
            <a:ext cx="3972449" cy="40056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052" y="1222880"/>
            <a:ext cx="4358080" cy="40018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6624" y="5613205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Ориентированный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679032" y="5623643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Неориентированный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03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6624" y="5613205"/>
            <a:ext cx="126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Несвязный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679032" y="5623643"/>
            <a:ext cx="965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Полный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483" y="1256466"/>
            <a:ext cx="3962400" cy="37909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1308853"/>
            <a:ext cx="40195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1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65343" y="5277925"/>
            <a:ext cx="141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Двудольный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255" y="1104550"/>
            <a:ext cx="42481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65343" y="5277925"/>
            <a:ext cx="917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Дерево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501" y="1062575"/>
            <a:ext cx="68580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5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графы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811" y="1128360"/>
            <a:ext cx="5795657" cy="40023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66283" y="5236236"/>
            <a:ext cx="163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Структура 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17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графы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66283" y="5545415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Социальный граф</a:t>
            </a:r>
            <a:endParaRPr lang="ru-RU" dirty="0"/>
          </a:p>
        </p:txBody>
      </p:sp>
      <p:pic>
        <p:nvPicPr>
          <p:cNvPr id="2050" name="Picture 2" descr="https://sachingkulkarni.com/wp-content/uploads/2012/01/Social-Grap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964" y="1059001"/>
            <a:ext cx="4629271" cy="426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54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графы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66283" y="5545415"/>
            <a:ext cx="2395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Построение маршрута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87" y="1419225"/>
            <a:ext cx="652462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25833" y="1504356"/>
            <a:ext cx="465302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Минимальное </a:t>
            </a:r>
            <a:r>
              <a:rPr lang="ru-RU" sz="2400" b="1" dirty="0" err="1"/>
              <a:t>остовное</a:t>
            </a:r>
            <a:r>
              <a:rPr lang="ru-RU" sz="2400" b="1" dirty="0"/>
              <a:t> дерево</a:t>
            </a:r>
            <a:r>
              <a:rPr lang="ru-RU" sz="2400" dirty="0"/>
              <a:t> </a:t>
            </a:r>
            <a:r>
              <a:rPr lang="en-US" sz="2400" dirty="0" smtClean="0"/>
              <a:t> (</a:t>
            </a:r>
            <a:r>
              <a:rPr lang="en-US" sz="2400" b="1" dirty="0" smtClean="0"/>
              <a:t>minimum </a:t>
            </a:r>
            <a:r>
              <a:rPr lang="en-US" sz="2400" b="1" dirty="0"/>
              <a:t>spanning </a:t>
            </a:r>
            <a:r>
              <a:rPr lang="en-US" sz="2400" b="1" dirty="0" smtClean="0"/>
              <a:t>tree)</a:t>
            </a:r>
          </a:p>
          <a:p>
            <a:endParaRPr lang="en-US" b="1" dirty="0"/>
          </a:p>
          <a:p>
            <a:r>
              <a:rPr lang="ru-RU" sz="2000" dirty="0"/>
              <a:t>Е</a:t>
            </a:r>
            <a:r>
              <a:rPr lang="ru-RU" sz="2000" dirty="0" smtClean="0"/>
              <a:t>сть</a:t>
            </a:r>
            <a:r>
              <a:rPr lang="ru-RU" sz="2000" dirty="0"/>
              <a:t> </a:t>
            </a:r>
            <a:r>
              <a:rPr lang="ru-RU" sz="2000" i="1" dirty="0"/>
              <a:t>n</a:t>
            </a:r>
            <a:r>
              <a:rPr lang="ru-RU" sz="2000" dirty="0"/>
              <a:t> городов, которые необходимо соединить дорогами так, чтобы можно было добраться из любого города в любой другой </a:t>
            </a:r>
            <a:endParaRPr lang="ru-RU" sz="2000" dirty="0"/>
          </a:p>
        </p:txBody>
      </p:sp>
      <p:pic>
        <p:nvPicPr>
          <p:cNvPr id="1026" name="Picture 2" descr="https://upload.wikimedia.org/wikipedia/commons/thumb/d/d2/Minimum_spanning_tree.svg/1200px-Minimum_spanning_tre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26" y="1400590"/>
            <a:ext cx="5717210" cy="461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19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326025" y="1504356"/>
            <a:ext cx="3868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Определение «важности» веб-страницы. Чем больше ссылок на страницу, тем она важнее</a:t>
            </a:r>
            <a:endParaRPr lang="ru-RU" dirty="0"/>
          </a:p>
        </p:txBody>
      </p:sp>
      <p:pic>
        <p:nvPicPr>
          <p:cNvPr id="8196" name="Picture 4" descr="https://russia-dropshipping.ru/800/600/https/seo-ranking-tools.de/wp-content/uploads/page-ra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250844"/>
            <a:ext cx="5675671" cy="401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82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Как представляются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61884" y="1725561"/>
            <a:ext cx="87457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Задача вычисления на узлах</a:t>
            </a:r>
          </a:p>
          <a:p>
            <a:r>
              <a:rPr lang="ru-RU" dirty="0" smtClean="0"/>
              <a:t>Задача обхода графа.</a:t>
            </a:r>
          </a:p>
          <a:p>
            <a:endParaRPr lang="ru-RU" dirty="0"/>
          </a:p>
          <a:p>
            <a:r>
              <a:rPr lang="ru-RU" dirty="0" smtClean="0"/>
              <a:t>Как представить графы в математическом виде для </a:t>
            </a:r>
            <a:r>
              <a:rPr lang="en-US" dirty="0" smtClean="0"/>
              <a:t>MapReduce?</a:t>
            </a:r>
          </a:p>
          <a:p>
            <a:r>
              <a:rPr lang="ru-RU" dirty="0" smtClean="0"/>
              <a:t>Как обходить граф </a:t>
            </a:r>
            <a:r>
              <a:rPr lang="en-US" dirty="0" smtClean="0"/>
              <a:t>MapReduce?</a:t>
            </a:r>
            <a:r>
              <a:rPr lang="ru-RU" dirty="0" smtClean="0"/>
              <a:t> – Есть информация только о части данных, и эти части не могут взаимодействовать друг с другом</a:t>
            </a:r>
            <a:endParaRPr lang="en-US" dirty="0" smtClean="0"/>
          </a:p>
          <a:p>
            <a:endParaRPr lang="ru-RU" dirty="0" smtClean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77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Матрица смежности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263579" y="1548580"/>
            <a:ext cx="38394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Граф – матрица </a:t>
            </a:r>
            <a:r>
              <a:rPr lang="en-US" sz="2400" dirty="0" smtClean="0"/>
              <a:t>n * n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en-US" sz="2400" dirty="0" err="1" smtClean="0"/>
              <a:t>Mij</a:t>
            </a:r>
            <a:r>
              <a:rPr lang="en-US" sz="2400" dirty="0" smtClean="0"/>
              <a:t> = 1</a:t>
            </a:r>
            <a:r>
              <a:rPr lang="ru-RU" sz="2400" dirty="0" smtClean="0"/>
              <a:t> означает связь между </a:t>
            </a:r>
            <a:r>
              <a:rPr lang="en-US" sz="2400" dirty="0" err="1" smtClean="0"/>
              <a:t>i</a:t>
            </a:r>
            <a:r>
              <a:rPr lang="en-US" sz="2400" dirty="0" smtClean="0"/>
              <a:t>-m </a:t>
            </a:r>
            <a:r>
              <a:rPr lang="ru-RU" sz="2400" dirty="0" smtClean="0"/>
              <a:t>и </a:t>
            </a:r>
            <a:r>
              <a:rPr lang="en-US" sz="2400" dirty="0" smtClean="0"/>
              <a:t>j-m </a:t>
            </a:r>
            <a:r>
              <a:rPr lang="ru-RU" sz="2400" dirty="0" smtClean="0"/>
              <a:t>узлами</a:t>
            </a:r>
            <a:endParaRPr lang="en-US" sz="2400" dirty="0"/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396353"/>
            <a:ext cx="2819400" cy="26003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59" y="1301103"/>
            <a:ext cx="301942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Матрица смежности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0546" y="1519083"/>
            <a:ext cx="102870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Плюсы: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Простота вычислений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Строки – исходящие ссылки, столбцы – входящие</a:t>
            </a:r>
          </a:p>
          <a:p>
            <a:endParaRPr lang="ru-RU" sz="2400" dirty="0"/>
          </a:p>
          <a:p>
            <a:r>
              <a:rPr lang="ru-RU" sz="2400" dirty="0" smtClean="0"/>
              <a:t>Минусы: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Разреженная матрица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Требуется много места для хранения, т.к. храним нули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66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Список смежности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77" y="1241833"/>
            <a:ext cx="5953125" cy="2914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90701" y="1761688"/>
            <a:ext cx="39630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Храним только отличные от нуля значения.</a:t>
            </a:r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Легко найти входящие ребра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Сложно найти исходящие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045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946085" y="1711354"/>
            <a:ext cx="3926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Алгоритм </a:t>
            </a:r>
            <a:r>
              <a:rPr lang="ru-RU" dirty="0" err="1" smtClean="0"/>
              <a:t>Дейкстры</a:t>
            </a:r>
            <a:r>
              <a:rPr lang="ru-RU" dirty="0" smtClean="0"/>
              <a:t> для поиска минимального расстояния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234" y="2503543"/>
            <a:ext cx="4792692" cy="281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881187"/>
            <a:ext cx="54864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2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0" y="1785937"/>
            <a:ext cx="560070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6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312" y="1843087"/>
            <a:ext cx="566737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0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1847850"/>
            <a:ext cx="5572125" cy="3162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587" y="1795462"/>
            <a:ext cx="5838825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4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1847850"/>
            <a:ext cx="5572125" cy="3162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850" y="1847850"/>
            <a:ext cx="5448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04807" y="1238181"/>
            <a:ext cx="7603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Параллельный поиск в ширину (</a:t>
            </a:r>
            <a:r>
              <a:rPr lang="en-US" sz="2400" dirty="0"/>
              <a:t>BFS, breadth-first-search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550" y="2007494"/>
            <a:ext cx="7096125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8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Параллельный поиск в ширину 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807" y="2013357"/>
            <a:ext cx="7547492" cy="25672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865" y="4383379"/>
            <a:ext cx="642937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2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Параллельный поиск в ширину 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671" y="1142651"/>
            <a:ext cx="9182100" cy="1905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671" y="2908025"/>
            <a:ext cx="926782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30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Параллельный поиск в ширину 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250" y="1877823"/>
            <a:ext cx="864870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9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Параллельный поиск в ширину 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1438275"/>
            <a:ext cx="921067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8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23560</TotalTime>
  <Words>597</Words>
  <Application>Microsoft Office PowerPoint</Application>
  <PresentationFormat>Широкоэкранный</PresentationFormat>
  <Paragraphs>124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Тема Office</vt:lpstr>
      <vt:lpstr>Интеллектуальные информационные системы   Работа с графами</vt:lpstr>
      <vt:lpstr>Что такое графы</vt:lpstr>
      <vt:lpstr>Типы графов</vt:lpstr>
      <vt:lpstr>Типы графов</vt:lpstr>
      <vt:lpstr>Типы графов</vt:lpstr>
      <vt:lpstr>Типы графов</vt:lpstr>
      <vt:lpstr>Где используются графы</vt:lpstr>
      <vt:lpstr>Где используются графы</vt:lpstr>
      <vt:lpstr>Где используются графы</vt:lpstr>
      <vt:lpstr>Где используются графы</vt:lpstr>
      <vt:lpstr>Где используются графы</vt:lpstr>
      <vt:lpstr>Как представляются графы</vt:lpstr>
      <vt:lpstr>Матрица смежности</vt:lpstr>
      <vt:lpstr>Матрица смежности</vt:lpstr>
      <vt:lpstr>Список смежности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Параллельный поиск в ширину </vt:lpstr>
      <vt:lpstr>Параллельный поиск в ширину </vt:lpstr>
      <vt:lpstr>Параллельный поиск в ширину </vt:lpstr>
      <vt:lpstr>Параллельный поиск в ширину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223</cp:revision>
  <dcterms:created xsi:type="dcterms:W3CDTF">2017-09-04T06:40:48Z</dcterms:created>
  <dcterms:modified xsi:type="dcterms:W3CDTF">2023-10-10T10:23:00Z</dcterms:modified>
</cp:coreProperties>
</file>