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4" r:id="rId2"/>
    <p:sldId id="311" r:id="rId3"/>
    <p:sldId id="349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364" r:id="rId19"/>
    <p:sldId id="365" r:id="rId20"/>
    <p:sldId id="366" r:id="rId21"/>
    <p:sldId id="367" r:id="rId22"/>
    <p:sldId id="36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>
        <p:scale>
          <a:sx n="57" d="100"/>
          <a:sy n="57" d="100"/>
        </p:scale>
        <p:origin x="1358" y="6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Как</a:t>
            </a:r>
            <a:r>
              <a:rPr lang="ru-RU" baseline="0" dirty="0" smtClean="0"/>
              <a:t> осуществляется чтение, запись.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 smtClean="0"/>
              <a:t>Нмастер</a:t>
            </a:r>
            <a:r>
              <a:rPr lang="ru-RU" baseline="0" dirty="0" smtClean="0"/>
              <a:t> – балансировка в случае нового сервера, но не пропускает через себя данные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Удаление </a:t>
            </a:r>
            <a:r>
              <a:rPr lang="en-US" baseline="0" dirty="0" smtClean="0"/>
              <a:t>CF</a:t>
            </a:r>
            <a:endParaRPr lang="ru-RU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CF </a:t>
            </a:r>
            <a:r>
              <a:rPr lang="ru-RU" baseline="0" dirty="0" smtClean="0"/>
              <a:t>хранится в одном или нескольких </a:t>
            </a:r>
            <a:r>
              <a:rPr lang="en-US" baseline="0" dirty="0" err="1" smtClean="0"/>
              <a:t>Hfile</a:t>
            </a:r>
            <a:r>
              <a:rPr lang="ru-RU" baseline="0" dirty="0" smtClean="0"/>
              <a:t>, а те – в </a:t>
            </a:r>
            <a:r>
              <a:rPr lang="en-US" baseline="0" dirty="0" smtClean="0"/>
              <a:t>HDFS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5CB32-E175-4545-86B4-9863710AE93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264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5CB32-E175-4545-86B4-9863710AE93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131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5CB32-E175-4545-86B4-9863710AE93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933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5CB32-E175-4545-86B4-9863710AE93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82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5CB32-E175-4545-86B4-9863710AE93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208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hbase.apache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hbase.apache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СУБД </a:t>
            </a:r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СУБД </a:t>
            </a:r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341253" y="5055683"/>
            <a:ext cx="4917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hlinkClick r:id="rId2"/>
            </a:endParaRPr>
          </a:p>
          <a:p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://hbase.apache.org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 </a:t>
            </a:r>
            <a:endParaRPr lang="ru-RU" sz="2000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www.data-era.co/img/tech/hba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253" y="1366428"/>
            <a:ext cx="4448175" cy="380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96887" y="972754"/>
            <a:ext cx="632077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Распределенная </a:t>
            </a:r>
            <a:r>
              <a:rPr lang="en-US" sz="2400" dirty="0" smtClean="0"/>
              <a:t>NoSQL </a:t>
            </a:r>
            <a:r>
              <a:rPr lang="ru-RU" sz="2400" dirty="0" smtClean="0"/>
              <a:t>СУБД.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Column-oriented </a:t>
            </a:r>
            <a:r>
              <a:rPr lang="ru-RU" sz="2400" dirty="0" smtClean="0"/>
              <a:t>хранилище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Нет фиксированной структуры  колонок – произвольное количество колонок для одного ключа.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Поддержка больших таблиц: 10</a:t>
            </a:r>
            <a:r>
              <a:rPr lang="en-US" sz="2400" dirty="0" smtClean="0"/>
              <a:t>^9 </a:t>
            </a:r>
            <a:r>
              <a:rPr lang="ru-RU" sz="2400" dirty="0" smtClean="0"/>
              <a:t>строк и 10</a:t>
            </a:r>
            <a:r>
              <a:rPr lang="en-US" sz="2400" dirty="0" smtClean="0"/>
              <a:t>^6 </a:t>
            </a:r>
            <a:r>
              <a:rPr lang="ru-RU" sz="2400" dirty="0" smtClean="0"/>
              <a:t>колонок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Не </a:t>
            </a:r>
            <a:r>
              <a:rPr lang="ru-RU" sz="2400" dirty="0" smtClean="0"/>
              <a:t>предоставляет </a:t>
            </a:r>
            <a:r>
              <a:rPr lang="en-US" sz="2400" dirty="0" smtClean="0"/>
              <a:t>SQL-</a:t>
            </a:r>
            <a:r>
              <a:rPr lang="ru-RU" sz="2400" dirty="0"/>
              <a:t>доступ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Не поддерживает реляционную модель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Предоставляет возможность «произвольного» </a:t>
            </a:r>
            <a:r>
              <a:rPr lang="ru-RU" sz="2400" dirty="0" smtClean="0"/>
              <a:t>чтения и записи</a:t>
            </a:r>
            <a:endParaRPr lang="ru-RU" sz="2400" dirty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4267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СУБД </a:t>
            </a:r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6887" y="972754"/>
            <a:ext cx="632077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Основана на идеях </a:t>
            </a:r>
            <a:r>
              <a:rPr lang="en-US" sz="2400" dirty="0" smtClean="0"/>
              <a:t>Google </a:t>
            </a:r>
            <a:r>
              <a:rPr lang="en-US" sz="2400" dirty="0" err="1" smtClean="0"/>
              <a:t>BigTable</a:t>
            </a:r>
            <a:endParaRPr lang="en-US" sz="2400" dirty="0" smtClean="0"/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Работает на кластере </a:t>
            </a:r>
            <a:r>
              <a:rPr lang="ru-RU" sz="2400" dirty="0" smtClean="0"/>
              <a:t>серверов </a:t>
            </a:r>
            <a:r>
              <a:rPr lang="ru-RU" sz="2400" dirty="0"/>
              <a:t>поверх </a:t>
            </a:r>
            <a:r>
              <a:rPr lang="en-US" sz="2400" dirty="0"/>
              <a:t>Hadoop</a:t>
            </a:r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Абстрагирует </a:t>
            </a:r>
            <a:r>
              <a:rPr lang="ru-RU" sz="2400" dirty="0" err="1"/>
              <a:t>распределенность</a:t>
            </a:r>
            <a:r>
              <a:rPr lang="ru-RU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Легко горизонтально </a:t>
            </a:r>
            <a:r>
              <a:rPr lang="ru-RU" sz="2400" dirty="0" smtClean="0"/>
              <a:t>масштабируется</a:t>
            </a:r>
            <a:r>
              <a:rPr lang="en-US" sz="2400" dirty="0"/>
              <a:t> </a:t>
            </a:r>
            <a:r>
              <a:rPr lang="ru-RU" sz="2400" dirty="0" smtClean="0"/>
              <a:t>за счет </a:t>
            </a:r>
            <a:r>
              <a:rPr lang="ru-RU" sz="2400" dirty="0" err="1" smtClean="0"/>
              <a:t>шардинга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Работает автоматическая обработка отказов оборудования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Интеграция с </a:t>
            </a:r>
            <a:r>
              <a:rPr lang="en-US" sz="2400" dirty="0" smtClean="0"/>
              <a:t>MapReduce 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341253" y="5055683"/>
            <a:ext cx="4917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hlinkClick r:id="rId2"/>
            </a:endParaRPr>
          </a:p>
          <a:p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://hbase.apache.org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 </a:t>
            </a:r>
            <a:endParaRPr lang="ru-RU" sz="2000" dirty="0"/>
          </a:p>
        </p:txBody>
      </p:sp>
      <p:pic>
        <p:nvPicPr>
          <p:cNvPr id="10" name="Picture 6" descr="https://www.data-era.co/img/tech/hba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253" y="1366428"/>
            <a:ext cx="4448175" cy="380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55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Когда использовать </a:t>
            </a:r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6887" y="972754"/>
            <a:ext cx="6320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2800" y="1250576"/>
            <a:ext cx="1092648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Большие объемы данных. Иначе – лучше РСУБД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Выборка значений по заданному ключу или по диапазону ключей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Свободная схема данных: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Строки могут существенно отличаться по своей структуре</a:t>
            </a:r>
            <a:r>
              <a:rPr lang="en-US" sz="2800" dirty="0" smtClean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Динамическое изменение структуры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Большое количество столбцов, возможно – разреженных (</a:t>
            </a:r>
            <a:r>
              <a:rPr lang="en-US" sz="2800" dirty="0" smtClean="0"/>
              <a:t>NULL)</a:t>
            </a:r>
            <a:endParaRPr lang="ru-RU" sz="2800" dirty="0" smtClean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8913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Когда НЕ использовать </a:t>
            </a:r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6887" y="972754"/>
            <a:ext cx="6320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2800" y="1250576"/>
            <a:ext cx="109264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Традиционный доступ к данным в стиле РСУБД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Приложения с транзакциями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Реляционная аналитика (</a:t>
            </a:r>
            <a:r>
              <a:rPr lang="en-US" sz="2800" dirty="0" smtClean="0"/>
              <a:t>joins, group by, where column like,…)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Фильтрация данных (</a:t>
            </a:r>
            <a:r>
              <a:rPr lang="en-US" sz="2800" dirty="0" smtClean="0"/>
              <a:t>where) </a:t>
            </a:r>
            <a:r>
              <a:rPr lang="ru-RU" sz="2800" dirty="0" smtClean="0"/>
              <a:t>есть, но плохо поддерживается</a:t>
            </a:r>
            <a:r>
              <a:rPr lang="en-US" sz="2800" dirty="0" smtClean="0"/>
              <a:t> </a:t>
            </a:r>
            <a:r>
              <a:rPr lang="ru-RU" sz="2800" dirty="0" smtClean="0"/>
              <a:t>строковый поиск </a:t>
            </a:r>
            <a:r>
              <a:rPr lang="en-US" sz="2800" dirty="0" smtClean="0"/>
              <a:t>‘LIKE %text%’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7247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Модель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6887" y="972754"/>
            <a:ext cx="6320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02" y="1182688"/>
            <a:ext cx="11412596" cy="46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1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Модель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6887" y="972754"/>
            <a:ext cx="6320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05118" y="1317812"/>
            <a:ext cx="109324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Ключ представляются массивом байт, сравниваются лексикографически.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Каждая «строка» таблицы делится на </a:t>
            </a:r>
            <a:r>
              <a:rPr lang="en-US" sz="2400" dirty="0" smtClean="0"/>
              <a:t>column family</a:t>
            </a:r>
            <a:r>
              <a:rPr lang="ru-RU" sz="2400" dirty="0" smtClean="0"/>
              <a:t> (</a:t>
            </a:r>
            <a:r>
              <a:rPr lang="en-US" sz="2400" dirty="0" smtClean="0"/>
              <a:t>CF) – </a:t>
            </a:r>
            <a:r>
              <a:rPr lang="ru-RU" sz="2400" dirty="0" smtClean="0"/>
              <a:t>семейство колонок.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Семейство колонок состоит из непосредственно колонок, в которых хранятся значения.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Каждая ячейка хранит несколько последних версий (задается). Нужно для смягчения проблемы согласованности данных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2734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Модель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6887" y="972754"/>
            <a:ext cx="6320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04371" y="1093371"/>
            <a:ext cx="1093245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Column Family </a:t>
            </a:r>
            <a:r>
              <a:rPr lang="ru-RU" sz="2400" dirty="0" smtClean="0"/>
              <a:t>описывает общие свойства колонок: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Сжатие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Количество версий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Хранение </a:t>
            </a:r>
            <a:r>
              <a:rPr lang="en-US" sz="2400" dirty="0" smtClean="0"/>
              <a:t>In-memory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Column Family </a:t>
            </a:r>
            <a:r>
              <a:rPr lang="ru-RU" sz="2400" dirty="0" smtClean="0"/>
              <a:t>хранится в отдельном файле (</a:t>
            </a:r>
            <a:r>
              <a:rPr lang="en-US" sz="2400" dirty="0" err="1" smtClean="0"/>
              <a:t>HFile</a:t>
            </a:r>
            <a:r>
              <a:rPr lang="en-US" sz="2400" dirty="0" smtClean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ru-RU" sz="2400" dirty="0" smtClean="0"/>
              <a:t>Пример: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CF1 – </a:t>
            </a:r>
            <a:r>
              <a:rPr lang="ru-RU" sz="2400" dirty="0" smtClean="0"/>
              <a:t>непосредственно данные о просмотре сайта (</a:t>
            </a:r>
            <a:r>
              <a:rPr lang="en-US" sz="2400" dirty="0" smtClean="0"/>
              <a:t>user, site)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CF2 – </a:t>
            </a:r>
            <a:r>
              <a:rPr lang="ru-RU" sz="2400" dirty="0" smtClean="0"/>
              <a:t>метаданные –</a:t>
            </a:r>
            <a:r>
              <a:rPr lang="en-US" sz="2400" dirty="0" smtClean="0"/>
              <a:t> cookie, </a:t>
            </a:r>
            <a:r>
              <a:rPr lang="ru-RU" sz="2400" dirty="0" smtClean="0"/>
              <a:t>проведенное время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CF1 – </a:t>
            </a:r>
            <a:r>
              <a:rPr lang="ru-RU" sz="2400" dirty="0" smtClean="0"/>
              <a:t>стоимость товара, скидка, стоимость доставки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CF2 – </a:t>
            </a:r>
            <a:r>
              <a:rPr lang="ru-RU" sz="2400" dirty="0" smtClean="0"/>
              <a:t>характеристики товара (цвет, объем, частота </a:t>
            </a:r>
            <a:r>
              <a:rPr lang="en-US" sz="2400" dirty="0" smtClean="0"/>
              <a:t>CPU, </a:t>
            </a:r>
            <a:r>
              <a:rPr lang="ru-RU" sz="2400" dirty="0" smtClean="0"/>
              <a:t>срок годности,…)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CF3 – </a:t>
            </a:r>
            <a:r>
              <a:rPr lang="ru-RU" sz="2400" dirty="0" smtClean="0"/>
              <a:t>наличие у каждого из продавцов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5593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Column Family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6887" y="972754"/>
            <a:ext cx="6320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04371" y="1093371"/>
            <a:ext cx="1093245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Конфигурация </a:t>
            </a:r>
            <a:r>
              <a:rPr lang="en-US" sz="2800" dirty="0" smtClean="0"/>
              <a:t>CF </a:t>
            </a:r>
            <a:r>
              <a:rPr lang="ru-RU" sz="2800" dirty="0" smtClean="0"/>
              <a:t>– статична, задается при создании таблицы.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Может быть изменено при отключении БД.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Количество </a:t>
            </a:r>
            <a:r>
              <a:rPr lang="en-US" sz="2800" dirty="0" smtClean="0"/>
              <a:t>CF</a:t>
            </a:r>
            <a:r>
              <a:rPr lang="ru-RU" sz="2800" dirty="0" smtClean="0"/>
              <a:t> ограничено небольшим числом (до 10)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Колонки внутри </a:t>
            </a:r>
            <a:r>
              <a:rPr lang="en-US" sz="2800" dirty="0" smtClean="0"/>
              <a:t>CF </a:t>
            </a:r>
            <a:r>
              <a:rPr lang="ru-RU" sz="2800" dirty="0" smtClean="0"/>
              <a:t>– динамичны, создаются в </a:t>
            </a:r>
            <a:r>
              <a:rPr lang="en-US" sz="2800" dirty="0" smtClean="0"/>
              <a:t>runtime.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В одной </a:t>
            </a:r>
            <a:r>
              <a:rPr lang="en-US" sz="2800" dirty="0" smtClean="0"/>
              <a:t>CF </a:t>
            </a:r>
            <a:r>
              <a:rPr lang="ru-RU" sz="2800" dirty="0" smtClean="0"/>
              <a:t>может быть сотни тысяч колонок</a:t>
            </a:r>
            <a:endParaRPr lang="en-US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4267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Column Family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6887" y="972754"/>
            <a:ext cx="6320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836" y="1069147"/>
            <a:ext cx="8996594" cy="533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70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Timestamps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12801" y="1331259"/>
            <a:ext cx="1051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Каждая ячейка хранит несколько последних версий значений (по умолчанию 3, настраиваются в конфигурации </a:t>
            </a:r>
            <a:r>
              <a:rPr lang="en-US" sz="2400" dirty="0" smtClean="0"/>
              <a:t>CF</a:t>
            </a:r>
            <a:r>
              <a:rPr lang="ru-RU" sz="2400" dirty="0" smtClean="0"/>
              <a:t>)</a:t>
            </a:r>
            <a:endParaRPr lang="en-US" sz="2400" dirty="0" smtClean="0"/>
          </a:p>
          <a:p>
            <a:endParaRPr lang="en-US" sz="2400" dirty="0"/>
          </a:p>
          <a:p>
            <a:r>
              <a:rPr lang="ru-RU" sz="2400" dirty="0" smtClean="0"/>
              <a:t>Данные имеют </a:t>
            </a:r>
            <a:r>
              <a:rPr lang="en-US" sz="2400" dirty="0" smtClean="0"/>
              <a:t>timestamp –</a:t>
            </a:r>
            <a:r>
              <a:rPr lang="ru-RU" sz="2400" dirty="0" smtClean="0"/>
              <a:t> задаются неявно при записи, но могут указываться  вручную.</a:t>
            </a:r>
          </a:p>
          <a:p>
            <a:endParaRPr lang="ru-RU" sz="2400" dirty="0"/>
          </a:p>
          <a:p>
            <a:r>
              <a:rPr lang="ru-RU" sz="2400" dirty="0" smtClean="0"/>
              <a:t>Версии хранятся в порядке убывания </a:t>
            </a:r>
            <a:r>
              <a:rPr lang="en-US" sz="2400" dirty="0" smtClean="0"/>
              <a:t>timestamp.</a:t>
            </a:r>
          </a:p>
          <a:p>
            <a:endParaRPr lang="en-US" sz="2400" dirty="0" smtClean="0"/>
          </a:p>
          <a:p>
            <a:endParaRPr lang="en-US" sz="2400" dirty="0"/>
          </a:p>
          <a:p>
            <a:pPr algn="ctr"/>
            <a:r>
              <a:rPr lang="en-US" sz="2400" b="1" dirty="0" smtClean="0"/>
              <a:t>Value = Table + </a:t>
            </a:r>
            <a:r>
              <a:rPr lang="en-US" sz="2400" b="1" dirty="0" err="1" smtClean="0"/>
              <a:t>RowKey</a:t>
            </a:r>
            <a:r>
              <a:rPr lang="en-US" sz="2400" b="1" dirty="0" smtClean="0"/>
              <a:t> + CF + Column + Timestamp</a:t>
            </a:r>
          </a:p>
          <a:p>
            <a:pPr algn="ctr"/>
            <a:endParaRPr lang="en-US" sz="2400" b="1" dirty="0"/>
          </a:p>
          <a:p>
            <a:pPr algn="ctr"/>
            <a:endParaRPr lang="ru-RU" sz="2400" dirty="0" smtClean="0"/>
          </a:p>
          <a:p>
            <a:pPr algn="ctr"/>
            <a:r>
              <a:rPr lang="en-US" sz="2000" dirty="0" smtClean="0"/>
              <a:t>Value = Table + </a:t>
            </a:r>
            <a:r>
              <a:rPr lang="en-US" sz="2000" dirty="0" err="1" smtClean="0"/>
              <a:t>RowKey</a:t>
            </a:r>
            <a:r>
              <a:rPr lang="en-US" sz="2000" dirty="0"/>
              <a:t> </a:t>
            </a:r>
            <a:r>
              <a:rPr lang="en-US" sz="2000" dirty="0" smtClean="0"/>
              <a:t>+ Column  </a:t>
            </a:r>
            <a:r>
              <a:rPr lang="en-US" sz="2000" u="sng" dirty="0" smtClean="0"/>
              <a:t>- </a:t>
            </a:r>
            <a:r>
              <a:rPr lang="ru-RU" sz="2000" u="sng" dirty="0" smtClean="0"/>
              <a:t>в РСУБД</a:t>
            </a:r>
            <a:endParaRPr lang="ru-RU" sz="2400" u="sng" dirty="0"/>
          </a:p>
        </p:txBody>
      </p:sp>
    </p:spTree>
    <p:extLst>
      <p:ext uri="{BB962C8B-B14F-4D97-AF65-F5344CB8AC3E}">
        <p14:creationId xmlns:p14="http://schemas.microsoft.com/office/powerpoint/2010/main" val="398915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Пример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509" y="1182688"/>
            <a:ext cx="9919367" cy="482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3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Пример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12800" y="1438835"/>
            <a:ext cx="51711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09.01.2023 </a:t>
            </a:r>
            <a:r>
              <a:rPr lang="ru-RU" sz="2400" dirty="0"/>
              <a:t>22:19: </a:t>
            </a:r>
            <a:r>
              <a:rPr lang="en-US" sz="2400" dirty="0" smtClean="0"/>
              <a:t>Big Data</a:t>
            </a:r>
            <a:endParaRPr lang="ru-RU" sz="2400" dirty="0" smtClean="0"/>
          </a:p>
          <a:p>
            <a:r>
              <a:rPr lang="ru-RU" sz="2400" dirty="0" smtClean="0">
                <a:solidFill>
                  <a:srgbClr val="FF0000"/>
                </a:solidFill>
              </a:rPr>
              <a:t>10.01.2023 </a:t>
            </a:r>
            <a:r>
              <a:rPr lang="ru-RU" sz="2400" dirty="0">
                <a:solidFill>
                  <a:srgbClr val="FF0000"/>
                </a:solidFill>
              </a:rPr>
              <a:t>10:15</a:t>
            </a:r>
            <a:r>
              <a:rPr lang="ru-RU" sz="2400" dirty="0" smtClean="0">
                <a:solidFill>
                  <a:srgbClr val="FF0000"/>
                </a:solidFill>
              </a:rPr>
              <a:t>:</a:t>
            </a:r>
            <a:r>
              <a:rPr lang="en-US" sz="2400" dirty="0" smtClean="0">
                <a:solidFill>
                  <a:srgbClr val="FF0000"/>
                </a:solidFill>
              </a:rPr>
              <a:t> mpei.ru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11.01.20</a:t>
            </a:r>
            <a:r>
              <a:rPr lang="ru-RU" sz="2400" dirty="0" smtClean="0"/>
              <a:t>23</a:t>
            </a:r>
            <a:r>
              <a:rPr lang="en-US" sz="2400" dirty="0" smtClean="0"/>
              <a:t> </a:t>
            </a:r>
            <a:r>
              <a:rPr lang="en-US" sz="2400" dirty="0"/>
              <a:t>17:23: </a:t>
            </a:r>
            <a:r>
              <a:rPr lang="en-US" sz="2400" dirty="0" smtClean="0"/>
              <a:t>Hadoop </a:t>
            </a:r>
            <a:endParaRPr lang="ru-RU" sz="2400" dirty="0" smtClean="0"/>
          </a:p>
          <a:p>
            <a:r>
              <a:rPr lang="en-US" sz="2400" dirty="0" smtClean="0"/>
              <a:t>11.01.20</a:t>
            </a:r>
            <a:r>
              <a:rPr lang="ru-RU" sz="2400" dirty="0" smtClean="0"/>
              <a:t>23</a:t>
            </a:r>
            <a:r>
              <a:rPr lang="en-US" sz="2400" dirty="0" smtClean="0"/>
              <a:t> 21:40</a:t>
            </a:r>
            <a:r>
              <a:rPr lang="en-US" sz="2400" dirty="0"/>
              <a:t>: MapReduce </a:t>
            </a:r>
            <a:endParaRPr lang="ru-RU" sz="2400" dirty="0" smtClean="0"/>
          </a:p>
          <a:p>
            <a:r>
              <a:rPr lang="en-US" sz="2400" dirty="0" smtClean="0"/>
              <a:t>01.02.20</a:t>
            </a:r>
            <a:r>
              <a:rPr lang="ru-RU" sz="2400" dirty="0" smtClean="0"/>
              <a:t>23</a:t>
            </a:r>
            <a:r>
              <a:rPr lang="en-US" sz="2400" dirty="0" smtClean="0"/>
              <a:t> </a:t>
            </a:r>
            <a:r>
              <a:rPr lang="en-US" sz="2400" dirty="0"/>
              <a:t>12:05: </a:t>
            </a:r>
            <a:r>
              <a:rPr lang="en-US" sz="2400" dirty="0" err="1"/>
              <a:t>HBase</a:t>
            </a:r>
            <a:r>
              <a:rPr lang="en-US" sz="2400" dirty="0"/>
              <a:t> 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72352" y="4083063"/>
            <a:ext cx="106231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При разборе логов, оказалось, что запрос за 10.01 не сохранился в таблице (произошла ошибка).</a:t>
            </a:r>
          </a:p>
          <a:p>
            <a:r>
              <a:rPr lang="ru-RU" sz="2400" dirty="0" smtClean="0"/>
              <a:t>Ошибку исправили и записали 13.01.</a:t>
            </a:r>
          </a:p>
          <a:p>
            <a:endParaRPr lang="ru-RU" sz="2400" dirty="0"/>
          </a:p>
          <a:p>
            <a:r>
              <a:rPr lang="ru-RU" sz="2400" dirty="0" smtClean="0"/>
              <a:t>Что будет выведено 02.02 в качестве 3 последних версий ячейки?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0709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Архитектура </a:t>
            </a:r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88" y="958256"/>
            <a:ext cx="10806953" cy="576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9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Масштабируемость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12800" y="1371600"/>
            <a:ext cx="108189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Таблица</a:t>
            </a:r>
            <a:r>
              <a:rPr lang="ru-RU" sz="2800" dirty="0" smtClean="0"/>
              <a:t> делится на регионы</a:t>
            </a:r>
          </a:p>
          <a:p>
            <a:r>
              <a:rPr lang="ru-RU" sz="2800" b="1" dirty="0" smtClean="0"/>
              <a:t>Регион</a:t>
            </a:r>
            <a:r>
              <a:rPr lang="ru-RU" sz="2800" dirty="0" smtClean="0"/>
              <a:t> – группа строк, которые хранятся вместе.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Единица </a:t>
            </a:r>
            <a:r>
              <a:rPr lang="ru-RU" sz="2800" dirty="0" err="1" smtClean="0"/>
              <a:t>шардинга</a:t>
            </a:r>
            <a:endParaRPr lang="ru-RU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Может делиться пополам </a:t>
            </a:r>
          </a:p>
          <a:p>
            <a:endParaRPr lang="ru-RU" sz="2800" dirty="0" smtClean="0"/>
          </a:p>
          <a:p>
            <a:r>
              <a:rPr lang="en-US" sz="2800" b="1" dirty="0" err="1" smtClean="0"/>
              <a:t>RegionServer</a:t>
            </a:r>
            <a:r>
              <a:rPr lang="en-US" sz="2800" dirty="0" smtClean="0"/>
              <a:t> – </a:t>
            </a:r>
            <a:r>
              <a:rPr lang="ru-RU" sz="2800" dirty="0" smtClean="0"/>
              <a:t>демон, который управляет регионами (одним или несколько, причем, возможно, из разных таблиц) на  узле.</a:t>
            </a:r>
          </a:p>
          <a:p>
            <a:r>
              <a:rPr lang="ru-RU" sz="2800" dirty="0" smtClean="0"/>
              <a:t>При этом, регион принадлежит только одному </a:t>
            </a:r>
            <a:r>
              <a:rPr lang="en-US" sz="2800" dirty="0" err="1" smtClean="0"/>
              <a:t>RegionServer</a:t>
            </a:r>
            <a:endParaRPr lang="en-US" sz="2800" dirty="0" smtClean="0"/>
          </a:p>
          <a:p>
            <a:r>
              <a:rPr lang="en-US" sz="2800" b="1" dirty="0" err="1" smtClean="0"/>
              <a:t>Hmaster</a:t>
            </a:r>
            <a:r>
              <a:rPr lang="en-US" sz="2800" dirty="0" smtClean="0"/>
              <a:t> (Master Server) – </a:t>
            </a:r>
            <a:r>
              <a:rPr lang="ru-RU" sz="2800" dirty="0" smtClean="0"/>
              <a:t>демон, который управляет всем</a:t>
            </a:r>
            <a:r>
              <a:rPr lang="ru-RU" sz="2800" dirty="0"/>
              <a:t>и</a:t>
            </a:r>
            <a:r>
              <a:rPr lang="ru-RU" sz="2800" dirty="0" smtClean="0"/>
              <a:t> </a:t>
            </a:r>
            <a:r>
              <a:rPr lang="en-US" sz="2800" dirty="0" err="1" smtClean="0"/>
              <a:t>RegionServer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6257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Масштабируемость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555" y="1040513"/>
            <a:ext cx="8958090" cy="511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2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Регионы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27847" y="1595890"/>
            <a:ext cx="107979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Регион определяется диапазоном ключей: </a:t>
            </a:r>
            <a:r>
              <a:rPr lang="en-US" sz="2800" dirty="0" smtClean="0"/>
              <a:t>[Start key; Stop key).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Исходно, по умолчанию, </a:t>
            </a:r>
            <a:r>
              <a:rPr lang="ru-RU" sz="2800" dirty="0"/>
              <a:t>и</a:t>
            </a:r>
            <a:r>
              <a:rPr lang="ru-RU" sz="2800" dirty="0" smtClean="0"/>
              <a:t>меется только один регион.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При превышении лимита, регион разбивается на 2 части. </a:t>
            </a:r>
            <a:r>
              <a:rPr lang="en-US" sz="2800" dirty="0" smtClean="0"/>
              <a:t>Split – </a:t>
            </a:r>
            <a:r>
              <a:rPr lang="ru-RU" sz="2800" dirty="0" smtClean="0"/>
              <a:t>быстрая операция</a:t>
            </a:r>
            <a:r>
              <a:rPr lang="en-US" sz="2800" dirty="0" smtClean="0"/>
              <a:t>. </a:t>
            </a:r>
            <a:r>
              <a:rPr lang="ru-RU" sz="2800" dirty="0" smtClean="0"/>
              <a:t>Часто, лучше производить вручную в случае активной работы с данными.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Регионы сбалансированы по размеру внутри таблицы.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 smtClean="0"/>
              <a:t>HBase</a:t>
            </a:r>
            <a:r>
              <a:rPr lang="en-US" sz="2800" dirty="0" smtClean="0"/>
              <a:t> </a:t>
            </a:r>
            <a:r>
              <a:rPr lang="ru-RU" sz="2800" dirty="0" smtClean="0"/>
              <a:t>старается балансировать нагрузку на </a:t>
            </a:r>
            <a:r>
              <a:rPr lang="en-US" sz="2800" dirty="0" err="1" smtClean="0"/>
              <a:t>RegionServer</a:t>
            </a:r>
            <a:r>
              <a:rPr lang="ru-RU" sz="28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5269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Архитектура </a:t>
            </a:r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48" y="838200"/>
            <a:ext cx="10531397" cy="547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9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Хранение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292" y="865861"/>
            <a:ext cx="8871416" cy="418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8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Хранение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12801" y="1532964"/>
            <a:ext cx="10541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err="1" smtClean="0"/>
              <a:t>HLog</a:t>
            </a:r>
            <a:r>
              <a:rPr lang="en-US" sz="2400" dirty="0" smtClean="0"/>
              <a:t> – </a:t>
            </a:r>
            <a:r>
              <a:rPr lang="ru-RU" sz="2400" dirty="0" smtClean="0"/>
              <a:t>хранение истории изменений</a:t>
            </a:r>
            <a:r>
              <a:rPr lang="en-US" sz="2400" dirty="0"/>
              <a:t>.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Каждое хранилище</a:t>
            </a:r>
            <a:r>
              <a:rPr lang="en-US" sz="2400" dirty="0" smtClean="0"/>
              <a:t> </a:t>
            </a:r>
            <a:r>
              <a:rPr lang="en-US" sz="2400" b="1" dirty="0" smtClean="0"/>
              <a:t>Store</a:t>
            </a:r>
            <a:r>
              <a:rPr lang="en-US" sz="2400" dirty="0" smtClean="0"/>
              <a:t> </a:t>
            </a:r>
            <a:r>
              <a:rPr lang="ru-RU" sz="2400" dirty="0" smtClean="0"/>
              <a:t>отвечает за свою </a:t>
            </a:r>
            <a:r>
              <a:rPr lang="en-US" sz="2400" dirty="0" smtClean="0"/>
              <a:t>CF. </a:t>
            </a:r>
            <a:r>
              <a:rPr lang="ru-RU" sz="2400" dirty="0" smtClean="0"/>
              <a:t>На слайде – 2 </a:t>
            </a:r>
            <a:r>
              <a:rPr lang="en-US" sz="2400" dirty="0" smtClean="0"/>
              <a:t>CF</a:t>
            </a:r>
            <a:r>
              <a:rPr lang="ru-RU" sz="2400" dirty="0" smtClean="0"/>
              <a:t>, которые физически хранятся в </a:t>
            </a:r>
            <a:r>
              <a:rPr lang="en-US" sz="2400" dirty="0" err="1" smtClean="0"/>
              <a:t>Hfile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err="1" smtClean="0"/>
              <a:t>MemStore</a:t>
            </a:r>
            <a:r>
              <a:rPr lang="en-US" sz="2400" dirty="0" smtClean="0"/>
              <a:t> – </a:t>
            </a:r>
            <a:r>
              <a:rPr lang="ru-RU" sz="2400" dirty="0" smtClean="0"/>
              <a:t>хранилище в памяти</a:t>
            </a:r>
            <a:r>
              <a:rPr lang="en-US" sz="2400" dirty="0" smtClean="0"/>
              <a:t> – </a:t>
            </a:r>
            <a:r>
              <a:rPr lang="ru-RU" sz="2400" dirty="0" smtClean="0"/>
              <a:t>хранятся данные, которые еще не записаны в </a:t>
            </a:r>
            <a:r>
              <a:rPr lang="en-US" sz="2400" dirty="0" err="1" smtClean="0"/>
              <a:t>Hfile</a:t>
            </a:r>
            <a:r>
              <a:rPr lang="en-US" sz="2400" dirty="0" smtClean="0"/>
              <a:t>. </a:t>
            </a:r>
            <a:r>
              <a:rPr lang="ru-RU" sz="2400" dirty="0" smtClean="0"/>
              <a:t>При заполнении </a:t>
            </a:r>
            <a:r>
              <a:rPr lang="en-US" sz="2400" dirty="0" err="1" smtClean="0"/>
              <a:t>MemStore</a:t>
            </a:r>
            <a:r>
              <a:rPr lang="en-US" sz="2400" dirty="0" smtClean="0"/>
              <a:t> </a:t>
            </a:r>
            <a:r>
              <a:rPr lang="ru-RU" sz="2400" dirty="0" smtClean="0"/>
              <a:t>проводится сортировка данных по ключу и выгрузка в новый </a:t>
            </a:r>
            <a:r>
              <a:rPr lang="en-US" sz="2400" dirty="0" err="1" smtClean="0"/>
              <a:t>HFile</a:t>
            </a:r>
            <a:r>
              <a:rPr lang="en-US" sz="2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При удалении – ключу присваивается специальный флаг. Если при дальнейшем чтении натыкаемся на флаг, то по ключу не возвращаем значения. Физически данные остаются на диске и занимают место.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endParaRPr lang="en-US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3448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Compaction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12801" y="1532964"/>
            <a:ext cx="10541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Minor Compaction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Маленькие файлы объединяются в большие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Быстрая операция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Маркеры удаления не применяются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/>
          </a:p>
          <a:p>
            <a:r>
              <a:rPr lang="en-US" sz="2800" b="1" dirty="0" smtClean="0"/>
              <a:t>Major Compaction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Для каждого региона все файлы в рамках одной </a:t>
            </a:r>
            <a:r>
              <a:rPr lang="en-US" sz="2800" dirty="0" smtClean="0"/>
              <a:t>CF </a:t>
            </a:r>
            <a:r>
              <a:rPr lang="ru-RU" sz="2800" dirty="0" smtClean="0"/>
              <a:t>объединяются в один файл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«Удаленные» данные удаляются физически.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Долго.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8623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Запрос данных из </a:t>
            </a:r>
            <a:r>
              <a:rPr lang="en-US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HBase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AutoShape 4" descr="https://www.freedownloadlogo.com/logos/a/apache-hbase-logo.svg"/>
          <p:cNvSpPr>
            <a:spLocks noChangeAspect="1" noChangeArrowheads="1"/>
          </p:cNvSpPr>
          <p:nvPr/>
        </p:nvSpPr>
        <p:spPr bwMode="auto">
          <a:xfrm>
            <a:off x="155574" y="-144463"/>
            <a:ext cx="3883025" cy="38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59547" y="1027609"/>
            <a:ext cx="1107290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По </a:t>
            </a:r>
            <a:r>
              <a:rPr lang="en-US" sz="2800" dirty="0" err="1" smtClean="0"/>
              <a:t>RowId</a:t>
            </a:r>
            <a:r>
              <a:rPr lang="en-US" sz="2800" dirty="0" smtClean="0"/>
              <a:t> </a:t>
            </a:r>
            <a:r>
              <a:rPr lang="ru-RU" sz="2800" dirty="0" smtClean="0"/>
              <a:t>или набору </a:t>
            </a:r>
            <a:r>
              <a:rPr lang="en-US" sz="2800" dirty="0" smtClean="0"/>
              <a:t>- </a:t>
            </a:r>
            <a:r>
              <a:rPr lang="ru-RU" sz="2800" dirty="0" smtClean="0"/>
              <a:t>если не заданы </a:t>
            </a:r>
            <a:r>
              <a:rPr lang="ru-RU" sz="2800" dirty="0" err="1" smtClean="0"/>
              <a:t>доп.критерии</a:t>
            </a:r>
            <a:r>
              <a:rPr lang="ru-RU" sz="2800" dirty="0" smtClean="0"/>
              <a:t>, то отдаются все ячейки из всех </a:t>
            </a:r>
            <a:r>
              <a:rPr lang="en-US" sz="2800" dirty="0" smtClean="0"/>
              <a:t>CF</a:t>
            </a:r>
            <a:r>
              <a:rPr lang="ru-RU" sz="2800" dirty="0" smtClean="0"/>
              <a:t> заданной таблицы – т.е. слияние множества </a:t>
            </a:r>
            <a:r>
              <a:rPr lang="en-US" sz="2800" dirty="0" err="1" smtClean="0"/>
              <a:t>Hfiles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По </a:t>
            </a:r>
            <a:r>
              <a:rPr lang="en-US" sz="2800" dirty="0" err="1" smtClean="0"/>
              <a:t>ColumnFamily</a:t>
            </a:r>
            <a:r>
              <a:rPr lang="en-US" sz="2800" dirty="0" smtClean="0"/>
              <a:t> / </a:t>
            </a:r>
            <a:r>
              <a:rPr lang="en-US" sz="2800" dirty="0" err="1" smtClean="0"/>
              <a:t>ColumnName</a:t>
            </a:r>
            <a:r>
              <a:rPr lang="en-US" sz="2800" dirty="0" smtClean="0"/>
              <a:t> – </a:t>
            </a:r>
            <a:r>
              <a:rPr lang="ru-RU" sz="2800" dirty="0" smtClean="0"/>
              <a:t>только нужные файлы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По </a:t>
            </a:r>
            <a:r>
              <a:rPr lang="en-US" sz="2800" dirty="0" err="1" smtClean="0"/>
              <a:t>TimeStamp</a:t>
            </a:r>
            <a:r>
              <a:rPr lang="ru-RU" sz="2800" dirty="0" smtClean="0"/>
              <a:t> – только файлы, в которых содержатся заданные </a:t>
            </a:r>
            <a:r>
              <a:rPr lang="en-US" sz="2800" dirty="0" smtClean="0"/>
              <a:t>timestamp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По </a:t>
            </a:r>
            <a:r>
              <a:rPr lang="en-US" sz="2800" dirty="0" smtClean="0"/>
              <a:t>Value – </a:t>
            </a:r>
            <a:r>
              <a:rPr lang="ru-RU" sz="2800" dirty="0" smtClean="0"/>
              <a:t>может быть медленно, т.к. проверка каждой ячейки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Множественные фильтры для каждого критерия (</a:t>
            </a:r>
            <a:r>
              <a:rPr lang="en-US" sz="2800" dirty="0" smtClean="0"/>
              <a:t>CF, Column, Value,…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2595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29802</TotalTime>
  <Words>1062</Words>
  <Application>Microsoft Office PowerPoint</Application>
  <PresentationFormat>Широкоэкранный</PresentationFormat>
  <Paragraphs>208</Paragraphs>
  <Slides>22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Интеллектуальные информационные системы   СУБД HBase</vt:lpstr>
      <vt:lpstr>СУБД HBase</vt:lpstr>
      <vt:lpstr>СУБД HBase</vt:lpstr>
      <vt:lpstr>Когда использовать HBase</vt:lpstr>
      <vt:lpstr>Когда НЕ использовать HBase</vt:lpstr>
      <vt:lpstr>Модель данных</vt:lpstr>
      <vt:lpstr>Модель данных</vt:lpstr>
      <vt:lpstr>Модель данных</vt:lpstr>
      <vt:lpstr>Column Family</vt:lpstr>
      <vt:lpstr>Column Family</vt:lpstr>
      <vt:lpstr>HBase Timestamps</vt:lpstr>
      <vt:lpstr>HBase Пример</vt:lpstr>
      <vt:lpstr>HBase Пример</vt:lpstr>
      <vt:lpstr>Архитектура HBase</vt:lpstr>
      <vt:lpstr>Масштабируемость</vt:lpstr>
      <vt:lpstr>Масштабируемость</vt:lpstr>
      <vt:lpstr>Регионы</vt:lpstr>
      <vt:lpstr>Архитектура HBase</vt:lpstr>
      <vt:lpstr>Хранение данных</vt:lpstr>
      <vt:lpstr>Хранение данных</vt:lpstr>
      <vt:lpstr>Compaction</vt:lpstr>
      <vt:lpstr>Запрос данных из HBase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345</cp:revision>
  <dcterms:created xsi:type="dcterms:W3CDTF">2017-09-04T06:40:48Z</dcterms:created>
  <dcterms:modified xsi:type="dcterms:W3CDTF">2023-11-28T06:34:21Z</dcterms:modified>
</cp:coreProperties>
</file>