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311" r:id="rId3"/>
    <p:sldId id="333" r:id="rId4"/>
    <p:sldId id="320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NoSQL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базы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баз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1780" y="1235838"/>
            <a:ext cx="100176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  <a:endParaRPr lang="en-US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Реляционные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	Postgres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MySQL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SQLite</a:t>
            </a:r>
            <a:endParaRPr lang="ru-RU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        …</a:t>
            </a:r>
            <a:endParaRPr lang="en-US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NoSQL</a:t>
            </a:r>
            <a:r>
              <a:rPr lang="ru-RU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 базы данных в </a:t>
            </a:r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Hadoop: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  <a:r>
              <a:rPr lang="en-US" sz="2000" b="1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HBase</a:t>
            </a:r>
            <a:endParaRPr lang="en-US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  <a:r>
              <a:rPr lang="en-US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Cassandra</a:t>
            </a:r>
            <a:endParaRPr lang="ru-RU" sz="20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       …</a:t>
            </a:r>
            <a:endParaRPr lang="en-US" sz="2000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426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Типы баз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5176" y="1567824"/>
            <a:ext cx="106216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Как хранить данные, чтобы взаимодействие с ними было максимально эффективным?</a:t>
            </a:r>
          </a:p>
          <a:p>
            <a:endParaRPr lang="ru-RU" sz="2400" b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Память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Файлы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Базы Данных</a:t>
            </a:r>
          </a:p>
          <a:p>
            <a:endParaRPr lang="ru-RU" sz="24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400" b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08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Память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1754" y="1067148"/>
            <a:ext cx="97120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Высокая скорость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Быстрый доступ к данным – чтение, изменение, дополнение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Широкий выбор стандартных типов данных и возможность создавать свои типы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01754" y="2390587"/>
            <a:ext cx="9823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Ограниченность размером оперативной памяти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Данные существуют, пока существует процесс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Как реализовать общий доступ к данным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1754" y="368097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/>
              <a:t>Примеры</a:t>
            </a:r>
            <a:r>
              <a:rPr lang="ru-RU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Старые игровые приставки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Компиляторы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Текстовые редакторы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/>
              <a:t>Высокая скорость / Низкая надежность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41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Файлы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1754" y="1067148"/>
            <a:ext cx="97120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Большой объем информации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Свобода в выборе структуры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Стандартные механизмы доступа к файлам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Доступ к данным напрямую, без «посредника»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101753" y="2698364"/>
            <a:ext cx="10047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Сложно вносить изменения в произвольное место файла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Тяжело организовать совместный доступ разными процессами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Отсутствие контроля целостности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01753" y="4175687"/>
            <a:ext cx="10047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Игры на ПК – при этом нет одновременного доступа, нет конфликтов одновременной записи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Поисковый индекс – только чтение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39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Реляционные БД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4426" y="988918"/>
            <a:ext cx="97120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Целостность данных (</a:t>
            </a:r>
            <a:r>
              <a:rPr lang="en-US" sz="2000" dirty="0" smtClean="0"/>
              <a:t>ACID</a:t>
            </a:r>
            <a:r>
              <a:rPr lang="ru-RU" sz="2000" dirty="0" smtClean="0"/>
              <a:t> – </a:t>
            </a:r>
            <a:r>
              <a:rPr lang="en-US" sz="2000" dirty="0" smtClean="0"/>
              <a:t>atomicity, consistency, isolation, durability)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Структурный аспект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Стандартизованная обработка данных (</a:t>
            </a:r>
            <a:r>
              <a:rPr lang="en-US" sz="2000" dirty="0" smtClean="0"/>
              <a:t>SQL,</a:t>
            </a:r>
            <a:r>
              <a:rPr lang="ru-RU" sz="2000" dirty="0" smtClean="0"/>
              <a:t> реляционная алгебра)</a:t>
            </a:r>
            <a:endParaRPr lang="en-US" sz="20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96383"/>
              </p:ext>
            </p:extLst>
          </p:nvPr>
        </p:nvGraphicFramePr>
        <p:xfrm>
          <a:off x="2692865" y="3254928"/>
          <a:ext cx="6078940" cy="2402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735"/>
                <a:gridCol w="1519735"/>
                <a:gridCol w="1519735"/>
                <a:gridCol w="1519735"/>
              </a:tblGrid>
              <a:tr h="600524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Col1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Col2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..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colN</a:t>
                      </a:r>
                      <a:endParaRPr lang="ru-RU" b="1" dirty="0"/>
                    </a:p>
                  </a:txBody>
                  <a:tcPr/>
                </a:tc>
              </a:tr>
              <a:tr h="6005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52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52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авая фигурная скобка 8"/>
          <p:cNvSpPr/>
          <p:nvPr/>
        </p:nvSpPr>
        <p:spPr>
          <a:xfrm>
            <a:off x="9127222" y="3103927"/>
            <a:ext cx="553673" cy="27935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833633" y="4093449"/>
            <a:ext cx="13292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Отношений</a:t>
            </a:r>
          </a:p>
          <a:p>
            <a:r>
              <a:rPr lang="ru-RU" dirty="0" smtClean="0"/>
              <a:t>«Таблица»</a:t>
            </a:r>
          </a:p>
          <a:p>
            <a:r>
              <a:rPr lang="en-US" dirty="0" smtClean="0"/>
              <a:t>Relation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21453" y="4118995"/>
            <a:ext cx="1093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Кортеж</a:t>
            </a:r>
          </a:p>
          <a:p>
            <a:r>
              <a:rPr lang="en-US" dirty="0" smtClean="0"/>
              <a:t>Tuple</a:t>
            </a:r>
            <a:endParaRPr lang="ru-RU" dirty="0" smtClean="0"/>
          </a:p>
          <a:p>
            <a:r>
              <a:rPr lang="ru-RU" dirty="0" smtClean="0"/>
              <a:t>«Строка»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719743" y="4257602"/>
            <a:ext cx="847288" cy="323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737774" y="4739780"/>
            <a:ext cx="7873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719743" y="4949505"/>
            <a:ext cx="771787" cy="436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004440" y="2260422"/>
            <a:ext cx="237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Атрибуты - </a:t>
            </a:r>
            <a:r>
              <a:rPr lang="ru-RU" dirty="0"/>
              <a:t>«Столбцы»</a:t>
            </a:r>
          </a:p>
        </p:txBody>
      </p:sp>
      <p:sp>
        <p:nvSpPr>
          <p:cNvPr id="19" name="Левая фигурная скобка 18"/>
          <p:cNvSpPr/>
          <p:nvPr/>
        </p:nvSpPr>
        <p:spPr>
          <a:xfrm rot="5400000">
            <a:off x="5322815" y="554843"/>
            <a:ext cx="478173" cy="47649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4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ACID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9226" y="1251385"/>
            <a:ext cx="97120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Atomicity</a:t>
            </a:r>
            <a:r>
              <a:rPr lang="en-US" sz="2800" dirty="0" smtClean="0"/>
              <a:t> –</a:t>
            </a:r>
            <a:r>
              <a:rPr lang="ru-RU" sz="2800" dirty="0" smtClean="0"/>
              <a:t> Атомарность</a:t>
            </a:r>
          </a:p>
          <a:p>
            <a:r>
              <a:rPr lang="en-US" sz="2800" b="1" dirty="0" smtClean="0"/>
              <a:t>Consistency</a:t>
            </a:r>
            <a:r>
              <a:rPr lang="en-US" sz="2800" dirty="0" smtClean="0"/>
              <a:t> - </a:t>
            </a:r>
            <a:r>
              <a:rPr lang="ru-RU" sz="2800" dirty="0" smtClean="0"/>
              <a:t>Согласованность</a:t>
            </a:r>
            <a:endParaRPr lang="en-US" sz="2800" dirty="0" smtClean="0"/>
          </a:p>
          <a:p>
            <a:r>
              <a:rPr lang="en-US" sz="2800" b="1" dirty="0" smtClean="0"/>
              <a:t>Isolation</a:t>
            </a:r>
            <a:r>
              <a:rPr lang="en-US" sz="2800" dirty="0" smtClean="0"/>
              <a:t> -</a:t>
            </a:r>
            <a:r>
              <a:rPr lang="ru-RU" sz="2800" dirty="0" smtClean="0"/>
              <a:t> Изолированность</a:t>
            </a:r>
            <a:endParaRPr lang="en-US" sz="2800" dirty="0" smtClean="0"/>
          </a:p>
          <a:p>
            <a:r>
              <a:rPr lang="en-US" sz="2800" b="1" dirty="0" smtClean="0"/>
              <a:t>Durability</a:t>
            </a:r>
            <a:r>
              <a:rPr lang="ru-RU" sz="2800" dirty="0" smtClean="0"/>
              <a:t> – Надежность </a:t>
            </a:r>
          </a:p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4231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Реляционные БД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4426" y="988918"/>
            <a:ext cx="97120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Реляционные БД имеют широкую область применения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Плюсы: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Универсальный язык работы с данными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Контроль целостности (</a:t>
            </a:r>
            <a:r>
              <a:rPr lang="en-US" sz="2000" dirty="0" smtClean="0"/>
              <a:t>ACID)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Одновременная работы с данными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Безопасность работы с данными</a:t>
            </a:r>
            <a:endParaRPr lang="en-US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Минусы: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Проблемы с масштабируемостью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Подходят не для всех данных (только для реляционных)</a:t>
            </a:r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8226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Масштабируемость РБД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190" y="940848"/>
            <a:ext cx="6676819" cy="40576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15533" y="5401733"/>
            <a:ext cx="5344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Существует синхронная и асинхронная репликация. </a:t>
            </a:r>
          </a:p>
          <a:p>
            <a:r>
              <a:rPr lang="ru-RU" dirty="0" smtClean="0"/>
              <a:t>Синхронная надежнее, асинхронная - быстрее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2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Масштабируемость РБД - </a:t>
            </a:r>
            <a:r>
              <a:rPr lang="ru-RU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шардинг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9668" y="5401733"/>
            <a:ext cx="10634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Разделение данных на сегменты по некоторому правилу\функции: по ключу, по значению, по </a:t>
            </a:r>
            <a:r>
              <a:rPr lang="ru-RU" dirty="0" err="1" smtClean="0"/>
              <a:t>хэшу</a:t>
            </a:r>
            <a:r>
              <a:rPr lang="ru-RU" dirty="0" smtClean="0"/>
              <a:t>,…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467" y="787101"/>
            <a:ext cx="6781800" cy="461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8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NoSQL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базы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9668" y="1109133"/>
            <a:ext cx="106341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Реляционные СУБД </a:t>
            </a:r>
            <a:r>
              <a:rPr lang="ru-RU" dirty="0" smtClean="0"/>
              <a:t>хранят отношения </a:t>
            </a:r>
            <a:r>
              <a:rPr lang="ru-RU" dirty="0"/>
              <a:t>между объектами и обеспечивают целостность, но они требуют четкой структуры. </a:t>
            </a:r>
            <a:r>
              <a:rPr lang="ru-RU" dirty="0" smtClean="0"/>
              <a:t>Кроме того </a:t>
            </a:r>
            <a:r>
              <a:rPr lang="ru-RU" dirty="0"/>
              <a:t>РСУБД имеют проблемы </a:t>
            </a:r>
            <a:r>
              <a:rPr lang="ru-RU" dirty="0" smtClean="0"/>
              <a:t>масштабируемости.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Не реляционные </a:t>
            </a:r>
            <a:r>
              <a:rPr lang="ru-RU" dirty="0"/>
              <a:t>СУБД </a:t>
            </a:r>
            <a:r>
              <a:rPr lang="ru-RU" dirty="0" smtClean="0"/>
              <a:t>(</a:t>
            </a:r>
            <a:r>
              <a:rPr lang="en-US" dirty="0" smtClean="0"/>
              <a:t>NoSQL - </a:t>
            </a:r>
            <a:r>
              <a:rPr lang="en-US" dirty="0"/>
              <a:t>Not Only </a:t>
            </a:r>
            <a:r>
              <a:rPr lang="en-US" dirty="0" smtClean="0"/>
              <a:t>SQL</a:t>
            </a:r>
            <a:r>
              <a:rPr lang="ru-RU" dirty="0" smtClean="0"/>
              <a:t>), </a:t>
            </a:r>
            <a:r>
              <a:rPr lang="ru-RU" dirty="0"/>
              <a:t>это семейство баз данных, которые не являются такими жестко </a:t>
            </a:r>
            <a:r>
              <a:rPr lang="ru-RU" dirty="0" smtClean="0"/>
              <a:t>структурированными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табличными, как реляционные БД, т.е. у них модель хранения, оптимизированная под конкретные типы хранимых данных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en-US" dirty="0" smtClean="0"/>
              <a:t>NoSQL – </a:t>
            </a:r>
            <a:r>
              <a:rPr lang="ru-RU" dirty="0" smtClean="0"/>
              <a:t>это технология, а не конкретная СУБД.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3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NoSQL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базы данных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9668" y="1109133"/>
            <a:ext cx="106341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Применение различных хранилищ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Нефиксированная схема БД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Горизонтальная масштабируемость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Параллельная работа (многопроцессорность)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en-US" dirty="0" smtClean="0"/>
              <a:t>Google </a:t>
            </a:r>
            <a:r>
              <a:rPr lang="en-US" dirty="0" err="1" smtClean="0"/>
              <a:t>BigTable</a:t>
            </a:r>
            <a:r>
              <a:rPr lang="en-US" dirty="0" smtClean="0"/>
              <a:t> – 2004</a:t>
            </a:r>
            <a:r>
              <a:rPr lang="ru-RU" dirty="0" smtClean="0"/>
              <a:t> год – </a:t>
            </a:r>
            <a:r>
              <a:rPr lang="ru-RU" dirty="0" err="1" smtClean="0"/>
              <a:t>проприетарная</a:t>
            </a:r>
            <a:r>
              <a:rPr lang="ru-RU" dirty="0" smtClean="0"/>
              <a:t> СУБД на основе </a:t>
            </a:r>
            <a:r>
              <a:rPr lang="en-US" dirty="0" smtClean="0"/>
              <a:t>GFS.</a:t>
            </a:r>
            <a:endParaRPr lang="ru-RU" dirty="0" smtClean="0"/>
          </a:p>
          <a:p>
            <a:r>
              <a:rPr lang="en-US" dirty="0" smtClean="0"/>
              <a:t>Apache </a:t>
            </a:r>
            <a:r>
              <a:rPr lang="en-US" dirty="0" err="1" smtClean="0"/>
              <a:t>Hbase</a:t>
            </a:r>
            <a:r>
              <a:rPr lang="en-US" dirty="0" smtClean="0"/>
              <a:t> – 2006</a:t>
            </a:r>
            <a:r>
              <a:rPr lang="ru-RU" dirty="0" smtClean="0"/>
              <a:t> года – </a:t>
            </a:r>
            <a:r>
              <a:rPr lang="en-US" dirty="0" smtClean="0"/>
              <a:t>NoSQL </a:t>
            </a:r>
            <a:r>
              <a:rPr lang="ru-RU" dirty="0" smtClean="0"/>
              <a:t>СУБД </a:t>
            </a:r>
            <a:r>
              <a:rPr lang="en-US" dirty="0" smtClean="0"/>
              <a:t>c </a:t>
            </a:r>
            <a:r>
              <a:rPr lang="ru-RU" dirty="0" smtClean="0"/>
              <a:t>открытым исходным кодом.</a:t>
            </a:r>
          </a:p>
        </p:txBody>
      </p:sp>
    </p:spTree>
    <p:extLst>
      <p:ext uri="{BB962C8B-B14F-4D97-AF65-F5344CB8AC3E}">
        <p14:creationId xmlns:p14="http://schemas.microsoft.com/office/powerpoint/2010/main" val="156138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CAP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теорема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1067" y="1109133"/>
            <a:ext cx="112860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C (</a:t>
            </a:r>
            <a:r>
              <a:rPr lang="ru-RU" sz="2400" b="1" dirty="0" err="1"/>
              <a:t>consistency</a:t>
            </a:r>
            <a:r>
              <a:rPr lang="ru-RU" sz="2400" b="1" dirty="0"/>
              <a:t>) </a:t>
            </a:r>
            <a:r>
              <a:rPr lang="ru-RU" sz="2400" dirty="0"/>
              <a:t>— согласованность. Каждое чтение </a:t>
            </a:r>
            <a:r>
              <a:rPr lang="ru-RU" sz="2400" dirty="0" smtClean="0"/>
              <a:t>дает самую </a:t>
            </a:r>
            <a:r>
              <a:rPr lang="ru-RU" sz="2400" dirty="0"/>
              <a:t>последнюю запись.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A (</a:t>
            </a:r>
            <a:r>
              <a:rPr lang="ru-RU" sz="2400" b="1" dirty="0" err="1"/>
              <a:t>availability</a:t>
            </a:r>
            <a:r>
              <a:rPr lang="ru-RU" sz="2400" b="1" dirty="0"/>
              <a:t>) </a:t>
            </a:r>
            <a:r>
              <a:rPr lang="ru-RU" sz="2400" dirty="0"/>
              <a:t>— доступность. Каждый узел (не упавший) всегда успешно выполняет запросы (на чтение и запись). </a:t>
            </a:r>
            <a:r>
              <a:rPr lang="ru-RU" sz="2400" dirty="0" smtClean="0"/>
              <a:t>На какое-то время доступ к узлу может быть закрыт – узел недоступен</a:t>
            </a:r>
            <a:endParaRPr lang="ru-RU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P (</a:t>
            </a:r>
            <a:r>
              <a:rPr lang="ru-RU" sz="2400" b="1" dirty="0" err="1"/>
              <a:t>partition</a:t>
            </a:r>
            <a:r>
              <a:rPr lang="ru-RU" sz="2400" b="1" dirty="0"/>
              <a:t> </a:t>
            </a:r>
            <a:r>
              <a:rPr lang="ru-RU" sz="2400" b="1" dirty="0" err="1"/>
              <a:t>tolerance</a:t>
            </a:r>
            <a:r>
              <a:rPr lang="ru-RU" sz="2400" b="1" dirty="0"/>
              <a:t>) </a:t>
            </a:r>
            <a:r>
              <a:rPr lang="ru-RU" sz="2400" dirty="0"/>
              <a:t>— устойчивость к </a:t>
            </a:r>
            <a:r>
              <a:rPr lang="ru-RU" sz="2400" dirty="0" smtClean="0"/>
              <a:t>разделению – можем разделить на части.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lvl="0"/>
            <a:r>
              <a:rPr lang="ru-RU" sz="2400" dirty="0" smtClean="0"/>
              <a:t>В любой распределенной системе могут выполняться только два из трех свойств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074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CAP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теорема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1067" y="1109133"/>
            <a:ext cx="112860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C (</a:t>
            </a:r>
            <a:r>
              <a:rPr lang="ru-RU" sz="2400" b="1" dirty="0" err="1"/>
              <a:t>consistency</a:t>
            </a:r>
            <a:r>
              <a:rPr lang="ru-RU" sz="2400" b="1" dirty="0"/>
              <a:t>) </a:t>
            </a:r>
            <a:r>
              <a:rPr lang="ru-RU" sz="2400" dirty="0"/>
              <a:t>— согласованность. Каждое чтение </a:t>
            </a:r>
            <a:r>
              <a:rPr lang="ru-RU" sz="2400" dirty="0" smtClean="0"/>
              <a:t>дает самую </a:t>
            </a:r>
            <a:r>
              <a:rPr lang="ru-RU" sz="2400" dirty="0"/>
              <a:t>последнюю запись.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A (</a:t>
            </a:r>
            <a:r>
              <a:rPr lang="ru-RU" sz="2400" b="1" dirty="0" err="1"/>
              <a:t>availability</a:t>
            </a:r>
            <a:r>
              <a:rPr lang="ru-RU" sz="2400" b="1" dirty="0"/>
              <a:t>) </a:t>
            </a:r>
            <a:r>
              <a:rPr lang="ru-RU" sz="2400" dirty="0"/>
              <a:t>— доступность. Каждый узел (не упавший) всегда успешно выполняет запросы (на чтение и запись). </a:t>
            </a:r>
            <a:r>
              <a:rPr lang="ru-RU" sz="2400" dirty="0" smtClean="0"/>
              <a:t>На какое-то время доступ к узлу может быть закрыт – узел недоступен</a:t>
            </a:r>
            <a:endParaRPr lang="ru-RU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P (</a:t>
            </a:r>
            <a:r>
              <a:rPr lang="ru-RU" sz="2400" b="1" dirty="0" err="1"/>
              <a:t>partition</a:t>
            </a:r>
            <a:r>
              <a:rPr lang="ru-RU" sz="2400" b="1" dirty="0"/>
              <a:t> </a:t>
            </a:r>
            <a:r>
              <a:rPr lang="ru-RU" sz="2400" b="1" dirty="0" err="1"/>
              <a:t>tolerance</a:t>
            </a:r>
            <a:r>
              <a:rPr lang="ru-RU" sz="2400" b="1" dirty="0"/>
              <a:t>) </a:t>
            </a:r>
            <a:r>
              <a:rPr lang="ru-RU" sz="2400" dirty="0"/>
              <a:t>— устойчивость к </a:t>
            </a:r>
            <a:r>
              <a:rPr lang="ru-RU" sz="2400" dirty="0" smtClean="0"/>
              <a:t>разделению – можем разделить на части.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lvl="0"/>
            <a:r>
              <a:rPr lang="en-US" sz="2400" b="1" dirty="0" smtClean="0"/>
              <a:t>CP </a:t>
            </a:r>
            <a:r>
              <a:rPr lang="en-US" sz="2400" dirty="0" smtClean="0"/>
              <a:t>–</a:t>
            </a:r>
            <a:r>
              <a:rPr lang="ru-RU" sz="2400" dirty="0" smtClean="0"/>
              <a:t> закрываем какую-то часть узлов для доступа, чтобы данные пришли в непротиворечивое состояние.</a:t>
            </a:r>
          </a:p>
          <a:p>
            <a:pPr lvl="0"/>
            <a:endParaRPr lang="ru-RU" sz="2400" dirty="0"/>
          </a:p>
          <a:p>
            <a:pPr lvl="0"/>
            <a:r>
              <a:rPr lang="en-US" sz="2400" b="1" dirty="0" smtClean="0"/>
              <a:t>AP </a:t>
            </a:r>
            <a:r>
              <a:rPr lang="ru-RU" sz="2400" dirty="0" smtClean="0"/>
              <a:t>– Выдвигаем требования к согласованности</a:t>
            </a:r>
          </a:p>
          <a:p>
            <a:pPr lvl="0"/>
            <a:endParaRPr lang="ru-RU" sz="2400" dirty="0" smtClean="0"/>
          </a:p>
          <a:p>
            <a:pPr lvl="0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736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Модели согласованности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33" y="1213226"/>
            <a:ext cx="10089092" cy="46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Модели согласованности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265" y="1168400"/>
            <a:ext cx="9135533" cy="37491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6455" y="5252862"/>
            <a:ext cx="10967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CAP-</a:t>
            </a:r>
            <a:r>
              <a:rPr lang="ru-RU" sz="2400" b="1" dirty="0" smtClean="0"/>
              <a:t>теорема: </a:t>
            </a:r>
            <a:r>
              <a:rPr lang="en-US" sz="2400" b="1" dirty="0" smtClean="0"/>
              <a:t>Strict consistency </a:t>
            </a:r>
            <a:r>
              <a:rPr lang="ru-RU" sz="2400" b="1" dirty="0" smtClean="0"/>
              <a:t>не может быть достигнута одновременно с </a:t>
            </a:r>
            <a:r>
              <a:rPr lang="en-US" sz="2400" b="1" dirty="0" smtClean="0"/>
              <a:t>availability </a:t>
            </a:r>
            <a:r>
              <a:rPr lang="ru-RU" sz="2400" b="1" dirty="0" smtClean="0"/>
              <a:t>и </a:t>
            </a:r>
            <a:r>
              <a:rPr lang="en-US" sz="2400" b="1" dirty="0" smtClean="0"/>
              <a:t>partition tolerance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221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BASE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2381" y="1125000"/>
            <a:ext cx="109672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BASE </a:t>
            </a:r>
            <a:r>
              <a:rPr lang="ru-RU" sz="2400" b="1" dirty="0" smtClean="0"/>
              <a:t>на замену </a:t>
            </a:r>
            <a:r>
              <a:rPr lang="en-US" sz="2400" b="1" dirty="0" smtClean="0"/>
              <a:t>ACID:</a:t>
            </a:r>
          </a:p>
          <a:p>
            <a:endParaRPr lang="en-US" sz="2400" b="1" dirty="0"/>
          </a:p>
          <a:p>
            <a:pPr lvl="0"/>
            <a:r>
              <a:rPr lang="en-US" sz="2400" b="1" dirty="0" smtClean="0"/>
              <a:t>B</a:t>
            </a:r>
            <a:r>
              <a:rPr lang="ru-RU" sz="2400" b="1" dirty="0" err="1" smtClean="0"/>
              <a:t>asic</a:t>
            </a:r>
            <a:r>
              <a:rPr lang="ru-RU" sz="2400" b="1" dirty="0" smtClean="0"/>
              <a:t> </a:t>
            </a:r>
            <a:r>
              <a:rPr lang="ru-RU" sz="2400" b="1" dirty="0" err="1"/>
              <a:t>Availability</a:t>
            </a:r>
            <a:r>
              <a:rPr lang="ru-RU" sz="2400" b="1" dirty="0"/>
              <a:t>. </a:t>
            </a:r>
            <a:r>
              <a:rPr lang="ru-RU" sz="2400" dirty="0"/>
              <a:t>Система отвечает на любой запрос, но этот ответ может содержать ошибку или несогласованные данные.</a:t>
            </a:r>
          </a:p>
          <a:p>
            <a:pPr lvl="0"/>
            <a:r>
              <a:rPr lang="ru-RU" sz="2400" b="1" dirty="0" err="1"/>
              <a:t>Soft-state</a:t>
            </a:r>
            <a:r>
              <a:rPr lang="ru-RU" sz="2400" b="1" dirty="0"/>
              <a:t>. </a:t>
            </a:r>
            <a:r>
              <a:rPr lang="ru-RU" sz="2400" dirty="0"/>
              <a:t>Состояние системы может меняться со временем из-за изменений конечной согласованности.</a:t>
            </a:r>
          </a:p>
          <a:p>
            <a:r>
              <a:rPr lang="ru-RU" sz="2400" b="1" dirty="0" err="1"/>
              <a:t>Eventual</a:t>
            </a:r>
            <a:r>
              <a:rPr lang="ru-RU" sz="2400" b="1" dirty="0"/>
              <a:t> </a:t>
            </a:r>
            <a:r>
              <a:rPr lang="ru-RU" sz="2400" b="1" dirty="0" err="1"/>
              <a:t>consistency</a:t>
            </a:r>
            <a:r>
              <a:rPr lang="ru-RU" sz="2400" b="1" dirty="0"/>
              <a:t> </a:t>
            </a:r>
            <a:r>
              <a:rPr lang="ru-RU" sz="2400" dirty="0"/>
              <a:t>(конечная согласованность). Система, в конечном итоге, станет согласованной. Она будет продолжать принимать данные и не будет проверять каждую транзакцию на согласованность.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810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Виды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NoSQL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2381" y="1125000"/>
            <a:ext cx="109672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Key-value </a:t>
            </a:r>
            <a:r>
              <a:rPr lang="en-US" sz="2800" dirty="0" smtClean="0"/>
              <a:t>(</a:t>
            </a:r>
            <a:r>
              <a:rPr lang="ru-RU" sz="2800" dirty="0" smtClean="0"/>
              <a:t>модель данных – хэш-таблица)</a:t>
            </a:r>
            <a:r>
              <a:rPr lang="en-US" sz="2800" b="1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Amazon </a:t>
            </a:r>
            <a:r>
              <a:rPr lang="en-US" sz="2800" b="1" dirty="0" err="1" smtClean="0"/>
              <a:t>DynamoDB</a:t>
            </a:r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 smtClean="0"/>
              <a:t>Redis</a:t>
            </a: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 smtClean="0"/>
              <a:t>Column-based</a:t>
            </a:r>
            <a:r>
              <a:rPr lang="en-US" sz="2800" dirty="0"/>
              <a:t> (</a:t>
            </a:r>
            <a:r>
              <a:rPr lang="ru-RU" sz="2800" dirty="0"/>
              <a:t>модель данных – </a:t>
            </a:r>
            <a:r>
              <a:rPr lang="ru-RU" sz="2800" dirty="0" smtClean="0"/>
              <a:t>разреженная матрица) </a:t>
            </a:r>
            <a:r>
              <a:rPr lang="en-US" sz="2800" b="1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Hbase</a:t>
            </a:r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Cassandra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err="1"/>
              <a:t>ClickHouse</a:t>
            </a:r>
            <a:endParaRPr lang="ru-RU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514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Виды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NoSQL 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СУБД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2381" y="1125000"/>
            <a:ext cx="109672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Document-based </a:t>
            </a:r>
            <a:r>
              <a:rPr lang="en-US" sz="2800" dirty="0" smtClean="0"/>
              <a:t>(</a:t>
            </a:r>
            <a:r>
              <a:rPr lang="ru-RU" sz="2800" dirty="0" smtClean="0"/>
              <a:t>модель данных – дерево)</a:t>
            </a:r>
            <a:r>
              <a:rPr lang="en-US" sz="2800" b="1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MongoDB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 smtClean="0"/>
              <a:t>Graph-based</a:t>
            </a:r>
            <a:r>
              <a:rPr lang="en-US" sz="2800" dirty="0" smtClean="0"/>
              <a:t>(</a:t>
            </a:r>
            <a:r>
              <a:rPr lang="ru-RU" sz="2800" dirty="0"/>
              <a:t>модель данных </a:t>
            </a:r>
            <a:r>
              <a:rPr lang="ru-RU" sz="2800" dirty="0" smtClean="0"/>
              <a:t>– граф) </a:t>
            </a:r>
            <a:r>
              <a:rPr lang="en-US" sz="2800" b="1" dirty="0" smtClean="0"/>
              <a:t>:</a:t>
            </a:r>
          </a:p>
          <a:p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err="1"/>
              <a:t>OrientDB</a:t>
            </a:r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9651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29053</TotalTime>
  <Words>896</Words>
  <Application>Microsoft Office PowerPoint</Application>
  <PresentationFormat>Широкоэкранный</PresentationFormat>
  <Paragraphs>184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Интеллектуальные информационные системы   NoSQL базы данных</vt:lpstr>
      <vt:lpstr>Типы баз данных</vt:lpstr>
      <vt:lpstr>Типы баз данных</vt:lpstr>
      <vt:lpstr>Память</vt:lpstr>
      <vt:lpstr>Файлы</vt:lpstr>
      <vt:lpstr>Реляционные БД</vt:lpstr>
      <vt:lpstr>ACID</vt:lpstr>
      <vt:lpstr>Реляционные БД</vt:lpstr>
      <vt:lpstr>Масштабируемость РБД</vt:lpstr>
      <vt:lpstr>Масштабируемость РБД - шардинг</vt:lpstr>
      <vt:lpstr>NoSQL базы данных</vt:lpstr>
      <vt:lpstr>NoSQL базы данных</vt:lpstr>
      <vt:lpstr>CAP теорема</vt:lpstr>
      <vt:lpstr>CAP теорема</vt:lpstr>
      <vt:lpstr>Модели согласованности</vt:lpstr>
      <vt:lpstr>Модели согласованности</vt:lpstr>
      <vt:lpstr>BASE</vt:lpstr>
      <vt:lpstr>Виды NoSQL СУБД</vt:lpstr>
      <vt:lpstr>Виды NoSQL СУБД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319</cp:revision>
  <dcterms:created xsi:type="dcterms:W3CDTF">2017-09-04T06:40:48Z</dcterms:created>
  <dcterms:modified xsi:type="dcterms:W3CDTF">2023-11-22T04:48:16Z</dcterms:modified>
</cp:coreProperties>
</file>