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4" r:id="rId2"/>
    <p:sldId id="282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7" r:id="rId18"/>
    <p:sldId id="306" r:id="rId19"/>
    <p:sldId id="308" r:id="rId20"/>
    <p:sldId id="309" r:id="rId21"/>
    <p:sldId id="310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" initials="А" lastIdx="1" clrIdx="0">
    <p:extLst>
      <p:ext uri="{19B8F6BF-5375-455C-9EA6-DF929625EA0E}">
        <p15:presenceInfo xmlns:p15="http://schemas.microsoft.com/office/powerpoint/2012/main" userId="7b2c4eb77bafa27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31" autoAdjust="0"/>
    <p:restoredTop sz="94660"/>
  </p:normalViewPr>
  <p:slideViewPr>
    <p:cSldViewPr snapToGrid="0">
      <p:cViewPr varScale="1">
        <p:scale>
          <a:sx n="91" d="100"/>
          <a:sy n="91" d="100"/>
        </p:scale>
        <p:origin x="35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3442-E582-4D46-BD21-C13732E0892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CB32-E175-4545-86B4-9863710AE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5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F417-80F0-41BF-BAB7-69B53669C5F3}" type="datetime1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6B10-EDB0-425A-8E07-E5BB2977BF67}" type="datetime1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9541-5874-4C60-BF7E-666B7CD0546B}" type="datetime1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EC97-51F4-46DA-AE0C-3688FE4462C0}" type="datetime1">
              <a:rPr lang="ru-RU" smtClean="0"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72D7-49DA-4973-AE7D-7DFF77A014F1}" type="datetime1">
              <a:rPr lang="ru-RU" smtClean="0"/>
              <a:t>14.11.2023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2FCF-81A1-48DC-A3AE-AE6A8367E411}" type="datetime1">
              <a:rPr lang="ru-RU" smtClean="0"/>
              <a:t>14.11.2023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D234-3B22-49AA-95BB-215CE7AD71D9}" type="datetime1">
              <a:rPr lang="ru-RU" smtClean="0"/>
              <a:t>14.11.2023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D29B-9467-4433-A153-AD7D251DB942}" type="datetime1">
              <a:rPr lang="ru-RU" smtClean="0"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7A4B-A6C9-4D8B-8270-A0F1744536B8}" type="datetime1">
              <a:rPr lang="ru-RU" smtClean="0"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D98-7F37-42A1-AC8D-16C5A60A2437}" type="datetime1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0AD0A-BF05-43EC-BDF3-4977141F41FE}" type="datetime1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27-A2A5-43C0-910E-A251F832AF4E}" type="datetime1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g.apache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0892"/>
            <a:ext cx="10972800" cy="3946943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Интеллектуальные информационные системы</a:t>
            </a:r>
            <a:b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Apache Pig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27373"/>
            <a:ext cx="10972800" cy="1298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НИУ «МЭИ»</a:t>
            </a:r>
          </a:p>
          <a:p>
            <a:pPr marL="0" indent="0" algn="ctr">
              <a:buNone/>
            </a:pPr>
            <a:r>
              <a:rPr lang="ru-RU" dirty="0" smtClean="0"/>
              <a:t>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Apache Pig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61481" y="1010659"/>
            <a:ext cx="1069231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Pig - </a:t>
            </a:r>
            <a:r>
              <a:rPr lang="ru-RU" sz="2000" dirty="0" smtClean="0"/>
              <a:t>высокоуровневая </a:t>
            </a:r>
            <a:r>
              <a:rPr lang="ru-RU" sz="2000" dirty="0"/>
              <a:t>платформа для создания программ, работающих на </a:t>
            </a:r>
            <a:r>
              <a:rPr lang="ru-RU" sz="2000" dirty="0" err="1"/>
              <a:t>Apache</a:t>
            </a:r>
            <a:r>
              <a:rPr lang="ru-RU" sz="2000" dirty="0"/>
              <a:t> </a:t>
            </a:r>
            <a:r>
              <a:rPr lang="ru-RU" sz="2000" dirty="0" err="1" smtClean="0"/>
              <a:t>Hadoop</a:t>
            </a:r>
            <a:r>
              <a:rPr lang="ru-RU" sz="2000" dirty="0"/>
              <a:t>.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Позволяет реализовывать </a:t>
            </a:r>
            <a:r>
              <a:rPr lang="en-US" sz="2000" dirty="0" smtClean="0"/>
              <a:t>MapReduce </a:t>
            </a:r>
            <a:r>
              <a:rPr lang="ru-RU" sz="2000" dirty="0" smtClean="0"/>
              <a:t>программы без глубоких навыков программирования и понимания парадигмы </a:t>
            </a:r>
            <a:r>
              <a:rPr lang="en-US" sz="2000" dirty="0" smtClean="0"/>
              <a:t>MapReduce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endParaRPr lang="en-US" sz="2000" dirty="0"/>
          </a:p>
          <a:p>
            <a:endParaRPr lang="en-US" sz="2000" dirty="0"/>
          </a:p>
          <a:p>
            <a:r>
              <a:rPr lang="ru-RU" sz="2000" dirty="0" smtClean="0"/>
              <a:t>Компоненты: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Pig Latin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Компилятор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Среда выполнения</a:t>
            </a:r>
            <a:endParaRPr lang="en-US" sz="2000" dirty="0" smtClean="0"/>
          </a:p>
          <a:p>
            <a:endParaRPr lang="ru-RU" sz="2000" dirty="0" smtClean="0"/>
          </a:p>
        </p:txBody>
      </p:sp>
      <p:pic>
        <p:nvPicPr>
          <p:cNvPr id="1030" name="Picture 6" descr="https://www.vippng.com/png/detail/539-5399255_apache-pig-logo-p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019" y="3257428"/>
            <a:ext cx="6301210" cy="301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860579" y="5621893"/>
            <a:ext cx="2443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3"/>
              </a:rPr>
              <a:t>https://pig.apache.org</a:t>
            </a:r>
            <a:r>
              <a:rPr lang="ru-RU" dirty="0" smtClean="0">
                <a:hlinkClick r:id="rId3"/>
              </a:rPr>
              <a:t>/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02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Word Count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 dirty="0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46161" y="1252827"/>
            <a:ext cx="28012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import</a:t>
            </a:r>
            <a:r>
              <a:rPr lang="ru-RU" sz="1400" dirty="0"/>
              <a:t> </a:t>
            </a:r>
            <a:r>
              <a:rPr lang="ru-RU" sz="1400" dirty="0" err="1"/>
              <a:t>sys</a:t>
            </a:r>
            <a:endParaRPr lang="ru-RU" sz="1400" dirty="0"/>
          </a:p>
          <a:p>
            <a:r>
              <a:rPr lang="ru-RU" sz="1400" dirty="0" err="1"/>
              <a:t>for</a:t>
            </a:r>
            <a:r>
              <a:rPr lang="ru-RU" sz="1400" dirty="0"/>
              <a:t> </a:t>
            </a:r>
            <a:r>
              <a:rPr lang="ru-RU" sz="1400" dirty="0" err="1"/>
              <a:t>line</a:t>
            </a:r>
            <a:r>
              <a:rPr lang="ru-RU" sz="1400" dirty="0"/>
              <a:t> </a:t>
            </a:r>
            <a:r>
              <a:rPr lang="ru-RU" sz="1400" dirty="0" err="1"/>
              <a:t>in</a:t>
            </a:r>
            <a:r>
              <a:rPr lang="ru-RU" sz="1400" dirty="0"/>
              <a:t> </a:t>
            </a:r>
            <a:r>
              <a:rPr lang="ru-RU" sz="1400" dirty="0" err="1"/>
              <a:t>sys.stdin</a:t>
            </a:r>
            <a:r>
              <a:rPr lang="ru-RU" sz="1400" dirty="0"/>
              <a:t>:</a:t>
            </a:r>
          </a:p>
          <a:p>
            <a:r>
              <a:rPr lang="ru-RU" sz="1400" dirty="0"/>
              <a:t>    </a:t>
            </a:r>
            <a:r>
              <a:rPr lang="ru-RU" sz="1400" dirty="0" err="1"/>
              <a:t>line</a:t>
            </a:r>
            <a:r>
              <a:rPr lang="ru-RU" sz="1400" dirty="0"/>
              <a:t> = </a:t>
            </a:r>
            <a:r>
              <a:rPr lang="ru-RU" sz="1400" dirty="0" err="1"/>
              <a:t>line.strip</a:t>
            </a:r>
            <a:r>
              <a:rPr lang="ru-RU" sz="1400" dirty="0"/>
              <a:t>()</a:t>
            </a:r>
          </a:p>
          <a:p>
            <a:r>
              <a:rPr lang="ru-RU" sz="1400" dirty="0"/>
              <a:t>    </a:t>
            </a:r>
            <a:r>
              <a:rPr lang="ru-RU" sz="1400" dirty="0" err="1"/>
              <a:t>words</a:t>
            </a:r>
            <a:r>
              <a:rPr lang="ru-RU" sz="1400" dirty="0"/>
              <a:t> = </a:t>
            </a:r>
            <a:r>
              <a:rPr lang="ru-RU" sz="1400" dirty="0" err="1"/>
              <a:t>line.split</a:t>
            </a:r>
            <a:r>
              <a:rPr lang="ru-RU" sz="1400" dirty="0"/>
              <a:t>()</a:t>
            </a:r>
          </a:p>
          <a:p>
            <a:r>
              <a:rPr lang="ru-RU" sz="1400" dirty="0"/>
              <a:t>    </a:t>
            </a:r>
            <a:r>
              <a:rPr lang="ru-RU" sz="1400" dirty="0" err="1"/>
              <a:t>for</a:t>
            </a:r>
            <a:r>
              <a:rPr lang="ru-RU" sz="1400" dirty="0"/>
              <a:t> </a:t>
            </a:r>
            <a:r>
              <a:rPr lang="ru-RU" sz="1400" dirty="0" err="1"/>
              <a:t>word</a:t>
            </a:r>
            <a:r>
              <a:rPr lang="ru-RU" sz="1400" dirty="0"/>
              <a:t> </a:t>
            </a:r>
            <a:r>
              <a:rPr lang="ru-RU" sz="1400" dirty="0" err="1"/>
              <a:t>in</a:t>
            </a:r>
            <a:r>
              <a:rPr lang="ru-RU" sz="1400" dirty="0"/>
              <a:t> </a:t>
            </a:r>
            <a:r>
              <a:rPr lang="ru-RU" sz="1400" dirty="0" err="1"/>
              <a:t>words</a:t>
            </a:r>
            <a:r>
              <a:rPr lang="ru-RU" sz="1400" dirty="0"/>
              <a:t>:</a:t>
            </a:r>
          </a:p>
          <a:p>
            <a:r>
              <a:rPr lang="ru-RU" sz="1400" dirty="0"/>
              <a:t>        </a:t>
            </a:r>
            <a:r>
              <a:rPr lang="ru-RU" sz="1400" dirty="0" err="1"/>
              <a:t>print</a:t>
            </a:r>
            <a:r>
              <a:rPr lang="ru-RU" sz="1400" dirty="0"/>
              <a:t> (</a:t>
            </a:r>
            <a:r>
              <a:rPr lang="ru-RU" sz="1400" dirty="0" err="1"/>
              <a:t>word</a:t>
            </a:r>
            <a:r>
              <a:rPr lang="ru-RU" sz="1400" dirty="0"/>
              <a:t>, 1, </a:t>
            </a:r>
            <a:r>
              <a:rPr lang="ru-RU" sz="1400" dirty="0" err="1"/>
              <a:t>sep</a:t>
            </a:r>
            <a:r>
              <a:rPr lang="ru-RU" sz="1400" dirty="0"/>
              <a:t> = '\t')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46287" y="2932437"/>
            <a:ext cx="560226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import</a:t>
            </a:r>
            <a:r>
              <a:rPr lang="ru-RU" sz="1400" dirty="0"/>
              <a:t> </a:t>
            </a:r>
            <a:r>
              <a:rPr lang="ru-RU" sz="1400" dirty="0" err="1"/>
              <a:t>sys</a:t>
            </a:r>
            <a:endParaRPr lang="ru-RU" sz="1400" dirty="0"/>
          </a:p>
          <a:p>
            <a:r>
              <a:rPr lang="ru-RU" sz="1400" dirty="0"/>
              <a:t>(</a:t>
            </a:r>
            <a:r>
              <a:rPr lang="ru-RU" sz="1400" dirty="0" err="1"/>
              <a:t>last_key</a:t>
            </a:r>
            <a:r>
              <a:rPr lang="ru-RU" sz="1400" dirty="0"/>
              <a:t>, </a:t>
            </a:r>
            <a:r>
              <a:rPr lang="ru-RU" sz="1400" dirty="0" err="1"/>
              <a:t>count</a:t>
            </a:r>
            <a:r>
              <a:rPr lang="ru-RU" sz="1400" dirty="0"/>
              <a:t>) = (</a:t>
            </a:r>
            <a:r>
              <a:rPr lang="ru-RU" sz="1400" dirty="0" err="1"/>
              <a:t>None</a:t>
            </a:r>
            <a:r>
              <a:rPr lang="ru-RU" sz="1400" dirty="0"/>
              <a:t>, 0)</a:t>
            </a:r>
          </a:p>
          <a:p>
            <a:endParaRPr lang="ru-RU" sz="1400" dirty="0"/>
          </a:p>
          <a:p>
            <a:r>
              <a:rPr lang="ru-RU" sz="1400" dirty="0" err="1"/>
              <a:t>for</a:t>
            </a:r>
            <a:r>
              <a:rPr lang="ru-RU" sz="1400" dirty="0"/>
              <a:t> </a:t>
            </a:r>
            <a:r>
              <a:rPr lang="ru-RU" sz="1400" dirty="0" err="1"/>
              <a:t>line</a:t>
            </a:r>
            <a:r>
              <a:rPr lang="ru-RU" sz="1400" dirty="0"/>
              <a:t> </a:t>
            </a:r>
            <a:r>
              <a:rPr lang="ru-RU" sz="1400" dirty="0" err="1"/>
              <a:t>in</a:t>
            </a:r>
            <a:r>
              <a:rPr lang="ru-RU" sz="1400" dirty="0"/>
              <a:t> </a:t>
            </a:r>
            <a:r>
              <a:rPr lang="ru-RU" sz="1400" dirty="0" err="1"/>
              <a:t>sys.stdin</a:t>
            </a:r>
            <a:r>
              <a:rPr lang="ru-RU" sz="1400" dirty="0"/>
              <a:t>:</a:t>
            </a:r>
          </a:p>
          <a:p>
            <a:r>
              <a:rPr lang="ru-RU" sz="1400" dirty="0"/>
              <a:t>	(</a:t>
            </a:r>
            <a:r>
              <a:rPr lang="ru-RU" sz="1400" dirty="0" err="1"/>
              <a:t>key</a:t>
            </a:r>
            <a:r>
              <a:rPr lang="ru-RU" sz="1400" dirty="0"/>
              <a:t>, </a:t>
            </a:r>
            <a:r>
              <a:rPr lang="ru-RU" sz="1400" dirty="0" err="1"/>
              <a:t>value</a:t>
            </a:r>
            <a:r>
              <a:rPr lang="ru-RU" sz="1400" dirty="0"/>
              <a:t>) =  </a:t>
            </a:r>
            <a:r>
              <a:rPr lang="ru-RU" sz="1400" dirty="0" err="1"/>
              <a:t>line.strip</a:t>
            </a:r>
            <a:r>
              <a:rPr lang="ru-RU" sz="1400" dirty="0"/>
              <a:t>().</a:t>
            </a:r>
            <a:r>
              <a:rPr lang="ru-RU" sz="1400" dirty="0" err="1"/>
              <a:t>split</a:t>
            </a:r>
            <a:r>
              <a:rPr lang="ru-RU" sz="1400" dirty="0"/>
              <a:t>("\t")</a:t>
            </a:r>
          </a:p>
          <a:p>
            <a:r>
              <a:rPr lang="ru-RU" sz="1400" dirty="0"/>
              <a:t>	</a:t>
            </a:r>
            <a:r>
              <a:rPr lang="ru-RU" sz="1400" dirty="0" err="1"/>
              <a:t>if</a:t>
            </a:r>
            <a:r>
              <a:rPr lang="ru-RU" sz="1400" dirty="0"/>
              <a:t> </a:t>
            </a:r>
            <a:r>
              <a:rPr lang="ru-RU" sz="1400" dirty="0" err="1"/>
              <a:t>last_key</a:t>
            </a:r>
            <a:r>
              <a:rPr lang="ru-RU" sz="1400" dirty="0"/>
              <a:t> != </a:t>
            </a:r>
            <a:r>
              <a:rPr lang="ru-RU" sz="1400" dirty="0" err="1"/>
              <a:t>key</a:t>
            </a:r>
            <a:r>
              <a:rPr lang="ru-RU" sz="1400" dirty="0"/>
              <a:t> </a:t>
            </a:r>
            <a:r>
              <a:rPr lang="ru-RU" sz="1400" dirty="0" err="1"/>
              <a:t>and</a:t>
            </a:r>
            <a:r>
              <a:rPr lang="ru-RU" sz="1400" dirty="0"/>
              <a:t> </a:t>
            </a:r>
            <a:r>
              <a:rPr lang="ru-RU" sz="1400" dirty="0" err="1"/>
              <a:t>last_key</a:t>
            </a:r>
            <a:r>
              <a:rPr lang="ru-RU" sz="1400" dirty="0"/>
              <a:t>:</a:t>
            </a:r>
          </a:p>
          <a:p>
            <a:r>
              <a:rPr lang="ru-RU" sz="1400" dirty="0"/>
              <a:t>		</a:t>
            </a:r>
            <a:r>
              <a:rPr lang="ru-RU" sz="1400" dirty="0" err="1"/>
              <a:t>print</a:t>
            </a:r>
            <a:r>
              <a:rPr lang="ru-RU" sz="1400" dirty="0"/>
              <a:t> (</a:t>
            </a:r>
            <a:r>
              <a:rPr lang="ru-RU" sz="1400" dirty="0" err="1"/>
              <a:t>last_key</a:t>
            </a:r>
            <a:r>
              <a:rPr lang="ru-RU" sz="1400" dirty="0"/>
              <a:t>, </a:t>
            </a:r>
            <a:r>
              <a:rPr lang="ru-RU" sz="1400" dirty="0" err="1"/>
              <a:t>str</a:t>
            </a:r>
            <a:r>
              <a:rPr lang="ru-RU" sz="1400" dirty="0"/>
              <a:t>(</a:t>
            </a:r>
            <a:r>
              <a:rPr lang="ru-RU" sz="1400" dirty="0" err="1"/>
              <a:t>count</a:t>
            </a:r>
            <a:r>
              <a:rPr lang="ru-RU" sz="1400" dirty="0"/>
              <a:t>), </a:t>
            </a:r>
            <a:r>
              <a:rPr lang="ru-RU" sz="1400" dirty="0" err="1"/>
              <a:t>sep</a:t>
            </a:r>
            <a:r>
              <a:rPr lang="ru-RU" sz="1400" dirty="0"/>
              <a:t>="\t")</a:t>
            </a:r>
          </a:p>
          <a:p>
            <a:r>
              <a:rPr lang="ru-RU" sz="1400" dirty="0"/>
              <a:t>		(</a:t>
            </a:r>
            <a:r>
              <a:rPr lang="ru-RU" sz="1400" dirty="0" err="1"/>
              <a:t>last_key</a:t>
            </a:r>
            <a:r>
              <a:rPr lang="ru-RU" sz="1400" dirty="0"/>
              <a:t>, </a:t>
            </a:r>
            <a:r>
              <a:rPr lang="ru-RU" sz="1400" dirty="0" err="1"/>
              <a:t>count</a:t>
            </a:r>
            <a:r>
              <a:rPr lang="ru-RU" sz="1400" dirty="0"/>
              <a:t>) = (</a:t>
            </a:r>
            <a:r>
              <a:rPr lang="ru-RU" sz="1400" dirty="0" err="1"/>
              <a:t>key</a:t>
            </a:r>
            <a:r>
              <a:rPr lang="ru-RU" sz="1400" dirty="0"/>
              <a:t>, </a:t>
            </a:r>
            <a:r>
              <a:rPr lang="ru-RU" sz="1400" dirty="0" err="1"/>
              <a:t>int</a:t>
            </a:r>
            <a:r>
              <a:rPr lang="ru-RU" sz="1400" dirty="0"/>
              <a:t>(</a:t>
            </a:r>
            <a:r>
              <a:rPr lang="ru-RU" sz="1400" dirty="0" err="1"/>
              <a:t>value</a:t>
            </a:r>
            <a:r>
              <a:rPr lang="ru-RU" sz="1400" dirty="0"/>
              <a:t>))</a:t>
            </a:r>
          </a:p>
          <a:p>
            <a:r>
              <a:rPr lang="ru-RU" sz="1400" dirty="0"/>
              <a:t>	</a:t>
            </a:r>
            <a:r>
              <a:rPr lang="ru-RU" sz="1400" dirty="0" err="1"/>
              <a:t>else</a:t>
            </a:r>
            <a:r>
              <a:rPr lang="ru-RU" sz="1400" dirty="0"/>
              <a:t>:</a:t>
            </a:r>
          </a:p>
          <a:p>
            <a:r>
              <a:rPr lang="ru-RU" sz="1400" dirty="0"/>
              <a:t>		(</a:t>
            </a:r>
            <a:r>
              <a:rPr lang="ru-RU" sz="1400" dirty="0" err="1"/>
              <a:t>last_key</a:t>
            </a:r>
            <a:r>
              <a:rPr lang="ru-RU" sz="1400" dirty="0"/>
              <a:t>, </a:t>
            </a:r>
            <a:r>
              <a:rPr lang="ru-RU" sz="1400" dirty="0" err="1"/>
              <a:t>count</a:t>
            </a:r>
            <a:r>
              <a:rPr lang="ru-RU" sz="1400" dirty="0"/>
              <a:t>) = (</a:t>
            </a:r>
            <a:r>
              <a:rPr lang="ru-RU" sz="1400" dirty="0" err="1"/>
              <a:t>key</a:t>
            </a:r>
            <a:r>
              <a:rPr lang="ru-RU" sz="1400" dirty="0"/>
              <a:t>, </a:t>
            </a:r>
            <a:r>
              <a:rPr lang="ru-RU" sz="1400" dirty="0" err="1"/>
              <a:t>count</a:t>
            </a:r>
            <a:r>
              <a:rPr lang="ru-RU" sz="1400" dirty="0"/>
              <a:t> +  </a:t>
            </a:r>
            <a:r>
              <a:rPr lang="ru-RU" sz="1400" dirty="0" err="1"/>
              <a:t>int</a:t>
            </a:r>
            <a:r>
              <a:rPr lang="ru-RU" sz="1400" dirty="0"/>
              <a:t>(</a:t>
            </a:r>
            <a:r>
              <a:rPr lang="ru-RU" sz="1400" dirty="0" err="1"/>
              <a:t>value</a:t>
            </a:r>
            <a:r>
              <a:rPr lang="ru-RU" sz="1400" dirty="0"/>
              <a:t>))</a:t>
            </a:r>
          </a:p>
          <a:p>
            <a:r>
              <a:rPr lang="ru-RU" sz="1400" dirty="0"/>
              <a:t>	</a:t>
            </a:r>
          </a:p>
          <a:p>
            <a:r>
              <a:rPr lang="ru-RU" sz="1400" dirty="0" err="1"/>
              <a:t>if</a:t>
            </a:r>
            <a:r>
              <a:rPr lang="ru-RU" sz="1400" dirty="0"/>
              <a:t> </a:t>
            </a:r>
            <a:r>
              <a:rPr lang="ru-RU" sz="1400" dirty="0" err="1"/>
              <a:t>last_key</a:t>
            </a:r>
            <a:r>
              <a:rPr lang="ru-RU" sz="1400" dirty="0"/>
              <a:t>:</a:t>
            </a:r>
          </a:p>
          <a:p>
            <a:r>
              <a:rPr lang="ru-RU" sz="1400" dirty="0"/>
              <a:t>	</a:t>
            </a:r>
            <a:r>
              <a:rPr lang="ru-RU" sz="1400" dirty="0" err="1"/>
              <a:t>print</a:t>
            </a:r>
            <a:r>
              <a:rPr lang="ru-RU" sz="1400" dirty="0"/>
              <a:t> (</a:t>
            </a:r>
            <a:r>
              <a:rPr lang="ru-RU" sz="1400" dirty="0" err="1"/>
              <a:t>last_key</a:t>
            </a:r>
            <a:r>
              <a:rPr lang="ru-RU" sz="1400" dirty="0"/>
              <a:t>, </a:t>
            </a:r>
            <a:r>
              <a:rPr lang="ru-RU" sz="1400" dirty="0" err="1"/>
              <a:t>str</a:t>
            </a:r>
            <a:r>
              <a:rPr lang="ru-RU" sz="1400" dirty="0"/>
              <a:t>(</a:t>
            </a:r>
            <a:r>
              <a:rPr lang="ru-RU" sz="1400" dirty="0" err="1"/>
              <a:t>count</a:t>
            </a:r>
            <a:r>
              <a:rPr lang="ru-RU" sz="1400" dirty="0"/>
              <a:t>), </a:t>
            </a:r>
            <a:r>
              <a:rPr lang="ru-RU" sz="1400" dirty="0" err="1"/>
              <a:t>sep</a:t>
            </a:r>
            <a:r>
              <a:rPr lang="ru-RU" sz="1400" dirty="0"/>
              <a:t>="\t")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38600" y="1360548"/>
            <a:ext cx="7723651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/>
              <a:t>input_lines</a:t>
            </a:r>
            <a:r>
              <a:rPr lang="en-US" sz="1600" dirty="0"/>
              <a:t> = LOAD 'file.txt' AS (</a:t>
            </a:r>
            <a:r>
              <a:rPr lang="en-US" sz="1600" dirty="0" err="1"/>
              <a:t>line:chararray</a:t>
            </a:r>
            <a:r>
              <a:rPr lang="en-US" sz="1600" dirty="0"/>
              <a:t>);</a:t>
            </a:r>
          </a:p>
          <a:p>
            <a:r>
              <a:rPr lang="en-US" sz="1600" dirty="0"/>
              <a:t>words = FOREACH </a:t>
            </a:r>
            <a:r>
              <a:rPr lang="en-US" sz="1600" dirty="0" err="1"/>
              <a:t>input_lines</a:t>
            </a:r>
            <a:r>
              <a:rPr lang="en-US" sz="1600" dirty="0"/>
              <a:t> GENERATE FLATTEN(TOKENIZE(line)) AS word;</a:t>
            </a:r>
          </a:p>
          <a:p>
            <a:r>
              <a:rPr lang="en-US" sz="1600" dirty="0" err="1"/>
              <a:t>word_groups</a:t>
            </a:r>
            <a:r>
              <a:rPr lang="en-US" sz="1600" dirty="0"/>
              <a:t> = GROUP words BY word;</a:t>
            </a:r>
          </a:p>
          <a:p>
            <a:r>
              <a:rPr lang="en-US" sz="1600" dirty="0" err="1"/>
              <a:t>word_count</a:t>
            </a:r>
            <a:r>
              <a:rPr lang="en-US" sz="1600" dirty="0"/>
              <a:t> = FOREACH </a:t>
            </a:r>
            <a:r>
              <a:rPr lang="en-US" sz="1600" dirty="0" err="1"/>
              <a:t>word_groups</a:t>
            </a:r>
            <a:r>
              <a:rPr lang="en-US" sz="1600" dirty="0"/>
              <a:t> GENERATE COUNT(words) AS count, group AS word;</a:t>
            </a:r>
          </a:p>
          <a:p>
            <a:r>
              <a:rPr lang="en-US" sz="1600" dirty="0"/>
              <a:t>STORE </a:t>
            </a:r>
            <a:r>
              <a:rPr lang="en-US" sz="1600" dirty="0" err="1"/>
              <a:t>word_count</a:t>
            </a:r>
            <a:r>
              <a:rPr lang="en-US" sz="1600" dirty="0"/>
              <a:t> INTO '</a:t>
            </a:r>
            <a:r>
              <a:rPr lang="en-US" sz="1600" dirty="0" err="1"/>
              <a:t>count_words</a:t>
            </a:r>
            <a:r>
              <a:rPr lang="en-US" sz="1600" dirty="0" smtClean="0"/>
              <a:t>';</a:t>
            </a:r>
            <a:endParaRPr lang="ru-RU" sz="1600" dirty="0" smtClean="0"/>
          </a:p>
          <a:p>
            <a:endParaRPr lang="ru-RU" sz="1400" dirty="0"/>
          </a:p>
          <a:p>
            <a:endParaRPr lang="ru-RU" sz="1400" dirty="0" smtClean="0"/>
          </a:p>
          <a:p>
            <a:r>
              <a:rPr lang="ru-RU" sz="1600" dirty="0" smtClean="0"/>
              <a:t>Оптимизация кода. Выполнения только в на последней строке.</a:t>
            </a:r>
          </a:p>
          <a:p>
            <a:endParaRPr lang="ru-RU" sz="1400" dirty="0"/>
          </a:p>
          <a:p>
            <a:endParaRPr lang="en-US" sz="1400" dirty="0" smtClean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875314" y="1282035"/>
            <a:ext cx="0" cy="21990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3875314" y="3481080"/>
            <a:ext cx="77070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816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Основные возможности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794" y="1263370"/>
            <a:ext cx="5270862" cy="316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20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Режимы выполнения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995" y="1225034"/>
            <a:ext cx="9396684" cy="432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7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Запуск программы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40823" y="1393371"/>
            <a:ext cx="1002356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Скрипт </a:t>
            </a:r>
            <a:r>
              <a:rPr lang="ru-RU" sz="2800" dirty="0" smtClean="0"/>
              <a:t>из файла</a:t>
            </a:r>
          </a:p>
          <a:p>
            <a:r>
              <a:rPr lang="en-US" sz="2800" dirty="0" smtClean="0"/>
              <a:t>$pig </a:t>
            </a:r>
            <a:r>
              <a:rPr lang="en-US" sz="2800" dirty="0" err="1" smtClean="0"/>
              <a:t>script.pig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b="1" dirty="0" smtClean="0"/>
              <a:t>Grunt</a:t>
            </a:r>
            <a:r>
              <a:rPr lang="ru-RU" sz="2800" dirty="0"/>
              <a:t> </a:t>
            </a:r>
            <a:r>
              <a:rPr lang="ru-RU" sz="2800" dirty="0" smtClean="0"/>
              <a:t>– Интерактивная оболочка для выполнения команд </a:t>
            </a:r>
            <a:r>
              <a:rPr lang="en-US" sz="2800" dirty="0" smtClean="0"/>
              <a:t>Pig</a:t>
            </a:r>
          </a:p>
          <a:p>
            <a:endParaRPr lang="en-US" sz="2800" dirty="0"/>
          </a:p>
          <a:p>
            <a:r>
              <a:rPr lang="en-US" sz="2800" b="1" dirty="0" smtClean="0"/>
              <a:t>Embedded</a:t>
            </a:r>
            <a:r>
              <a:rPr lang="en-US" sz="2800" dirty="0" smtClean="0"/>
              <a:t> – </a:t>
            </a:r>
            <a:r>
              <a:rPr lang="ru-RU" sz="2800" dirty="0" smtClean="0"/>
              <a:t>из кода на </a:t>
            </a:r>
            <a:r>
              <a:rPr lang="en-US" sz="2800" dirty="0" smtClean="0"/>
              <a:t>Java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1529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Pig Latin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6721" y="965785"/>
            <a:ext cx="1136468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Pig – </a:t>
            </a:r>
            <a:r>
              <a:rPr lang="ru-RU" sz="2400" dirty="0" smtClean="0"/>
              <a:t>типизированный язык.</a:t>
            </a:r>
            <a:endParaRPr lang="en-US" sz="2400" dirty="0" smtClean="0"/>
          </a:p>
          <a:p>
            <a:r>
              <a:rPr lang="ru-RU" sz="2400" dirty="0" smtClean="0"/>
              <a:t>Единица данных – </a:t>
            </a:r>
            <a:r>
              <a:rPr lang="en-US" sz="2400" b="1" dirty="0" smtClean="0"/>
              <a:t>field (</a:t>
            </a:r>
            <a:r>
              <a:rPr lang="ru-RU" sz="2400" b="1" dirty="0" smtClean="0"/>
              <a:t>поле</a:t>
            </a:r>
            <a:r>
              <a:rPr lang="en-US" sz="2400" b="1" dirty="0" smtClean="0"/>
              <a:t>)</a:t>
            </a:r>
            <a:r>
              <a:rPr lang="ru-RU" sz="2400" b="1" dirty="0" smtClean="0"/>
              <a:t> </a:t>
            </a:r>
            <a:r>
              <a:rPr lang="ru-RU" sz="2400" dirty="0" smtClean="0"/>
              <a:t>– содержит единицу данных – число, строку,…</a:t>
            </a:r>
          </a:p>
          <a:p>
            <a:r>
              <a:rPr lang="en-US" sz="2400" b="1" dirty="0" smtClean="0"/>
              <a:t>Tuple (</a:t>
            </a:r>
            <a:r>
              <a:rPr lang="ru-RU" sz="2400" b="1" dirty="0" smtClean="0"/>
              <a:t>кортеж) </a:t>
            </a:r>
            <a:r>
              <a:rPr lang="ru-RU" sz="2400" dirty="0" smtClean="0"/>
              <a:t>– упорядоченный набор полей. Оформляется в круглые скобки:</a:t>
            </a:r>
          </a:p>
          <a:p>
            <a:pPr algn="ctr"/>
            <a:r>
              <a:rPr lang="ru-RU" sz="2400" dirty="0"/>
              <a:t>	</a:t>
            </a:r>
            <a:r>
              <a:rPr lang="ru-RU" sz="2400" b="1" dirty="0" smtClean="0">
                <a:solidFill>
                  <a:schemeClr val="accent5"/>
                </a:solidFill>
              </a:rPr>
              <a:t>(123,</a:t>
            </a:r>
            <a:r>
              <a:rPr lang="en-US" sz="2400" b="1" dirty="0" smtClean="0">
                <a:solidFill>
                  <a:schemeClr val="accent5"/>
                </a:solidFill>
              </a:rPr>
              <a:t> word, 2.34, field2</a:t>
            </a:r>
            <a:r>
              <a:rPr lang="ru-RU" sz="2400" b="1" dirty="0" smtClean="0">
                <a:solidFill>
                  <a:schemeClr val="accent5"/>
                </a:solidFill>
              </a:rPr>
              <a:t>)</a:t>
            </a:r>
            <a:r>
              <a:rPr lang="en-US" sz="2400" dirty="0" smtClean="0"/>
              <a:t> </a:t>
            </a:r>
          </a:p>
          <a:p>
            <a:pPr algn="ctr"/>
            <a:endParaRPr lang="en-US" sz="2400" dirty="0"/>
          </a:p>
          <a:p>
            <a:r>
              <a:rPr lang="en-US" sz="2400" b="1" dirty="0" smtClean="0"/>
              <a:t>Bag (</a:t>
            </a:r>
            <a:r>
              <a:rPr lang="ru-RU" sz="2400" b="1" dirty="0" smtClean="0"/>
              <a:t>мешок)  </a:t>
            </a:r>
            <a:r>
              <a:rPr lang="ru-RU" sz="2400" dirty="0" smtClean="0"/>
              <a:t>- коллекция кортежей. Оформляется в фигурные скобки:</a:t>
            </a:r>
          </a:p>
          <a:p>
            <a:pPr algn="ctr"/>
            <a:r>
              <a:rPr lang="en-US" sz="2400" b="1" dirty="0" smtClean="0">
                <a:solidFill>
                  <a:schemeClr val="accent5"/>
                </a:solidFill>
              </a:rPr>
              <a:t>{ </a:t>
            </a:r>
            <a:r>
              <a:rPr lang="ru-RU" sz="2400" b="1" dirty="0" smtClean="0">
                <a:solidFill>
                  <a:schemeClr val="accent5"/>
                </a:solidFill>
              </a:rPr>
              <a:t>(</a:t>
            </a:r>
            <a:r>
              <a:rPr lang="ru-RU" sz="2400" b="1" dirty="0">
                <a:solidFill>
                  <a:schemeClr val="accent5"/>
                </a:solidFill>
              </a:rPr>
              <a:t>123,</a:t>
            </a:r>
            <a:r>
              <a:rPr lang="en-US" sz="2400" b="1" dirty="0">
                <a:solidFill>
                  <a:schemeClr val="accent5"/>
                </a:solidFill>
              </a:rPr>
              <a:t> word, 2.34, field2</a:t>
            </a:r>
            <a:r>
              <a:rPr lang="ru-RU" sz="2400" b="1" dirty="0" smtClean="0">
                <a:solidFill>
                  <a:schemeClr val="accent5"/>
                </a:solidFill>
              </a:rPr>
              <a:t>)</a:t>
            </a:r>
            <a:r>
              <a:rPr lang="en-US" sz="2400" b="1" dirty="0" smtClean="0">
                <a:solidFill>
                  <a:schemeClr val="accent5"/>
                </a:solidFill>
              </a:rPr>
              <a:t>, </a:t>
            </a:r>
            <a:r>
              <a:rPr lang="ru-RU" sz="2400" b="1" dirty="0" smtClean="0">
                <a:solidFill>
                  <a:schemeClr val="accent5"/>
                </a:solidFill>
              </a:rPr>
              <a:t>(</a:t>
            </a:r>
            <a:r>
              <a:rPr lang="en-US" sz="2400" b="1" dirty="0" smtClean="0">
                <a:solidFill>
                  <a:schemeClr val="accent5"/>
                </a:solidFill>
              </a:rPr>
              <a:t>Pig</a:t>
            </a:r>
            <a:r>
              <a:rPr lang="ru-RU" sz="2400" b="1" dirty="0" smtClean="0">
                <a:solidFill>
                  <a:schemeClr val="accent5"/>
                </a:solidFill>
              </a:rPr>
              <a:t>,</a:t>
            </a:r>
            <a:r>
              <a:rPr lang="en-US" sz="2400" b="1" dirty="0" smtClean="0">
                <a:solidFill>
                  <a:schemeClr val="accent5"/>
                </a:solidFill>
              </a:rPr>
              <a:t> 3.14, foo</a:t>
            </a:r>
            <a:r>
              <a:rPr lang="ru-RU" sz="2400" b="1" dirty="0" smtClean="0">
                <a:solidFill>
                  <a:schemeClr val="accent5"/>
                </a:solidFill>
              </a:rPr>
              <a:t>)</a:t>
            </a:r>
            <a:r>
              <a:rPr lang="en-US" sz="2400" b="1" dirty="0" smtClean="0">
                <a:solidFill>
                  <a:schemeClr val="accent5"/>
                </a:solidFill>
              </a:rPr>
              <a:t> }</a:t>
            </a:r>
          </a:p>
          <a:p>
            <a:pPr algn="ctr"/>
            <a:endParaRPr lang="en-US" sz="2400" b="1" dirty="0">
              <a:solidFill>
                <a:schemeClr val="accent5"/>
              </a:solidFill>
            </a:endParaRPr>
          </a:p>
          <a:p>
            <a:pPr algn="ctr"/>
            <a:endParaRPr lang="en-US" sz="2400" b="1" dirty="0" smtClean="0">
              <a:solidFill>
                <a:schemeClr val="accent5"/>
              </a:solidFill>
            </a:endParaRPr>
          </a:p>
          <a:p>
            <a:r>
              <a:rPr lang="ru-RU" sz="2400" dirty="0" smtClean="0"/>
              <a:t>Аналогия с реляционными БД:</a:t>
            </a:r>
          </a:p>
          <a:p>
            <a:r>
              <a:rPr lang="en-US" sz="2400" b="1" dirty="0" smtClean="0"/>
              <a:t>Bag</a:t>
            </a:r>
            <a:r>
              <a:rPr lang="en-US" sz="2400" dirty="0" smtClean="0"/>
              <a:t> –</a:t>
            </a:r>
            <a:r>
              <a:rPr lang="ru-RU" sz="2400" dirty="0" smtClean="0"/>
              <a:t> таблица</a:t>
            </a:r>
          </a:p>
          <a:p>
            <a:r>
              <a:rPr lang="en-US" sz="2400" b="1" dirty="0" smtClean="0"/>
              <a:t>Tuple</a:t>
            </a:r>
            <a:r>
              <a:rPr lang="en-US" sz="2400" dirty="0" smtClean="0"/>
              <a:t> – </a:t>
            </a:r>
            <a:r>
              <a:rPr lang="ru-RU" sz="2400" dirty="0" smtClean="0"/>
              <a:t>строка в таблице</a:t>
            </a:r>
          </a:p>
          <a:p>
            <a:r>
              <a:rPr lang="ru-RU" sz="2400" dirty="0" smtClean="0"/>
              <a:t>Отличие от реляционных БД – не обязательно совпадение полей</a:t>
            </a:r>
            <a:endParaRPr lang="en-US" sz="2400" dirty="0"/>
          </a:p>
          <a:p>
            <a:pPr algn="ctr"/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2429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Pig Latin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6721" y="965785"/>
            <a:ext cx="1136468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	</a:t>
            </a:r>
            <a:r>
              <a:rPr lang="en-US" sz="2400" dirty="0" smtClean="0"/>
              <a:t>$pig –x local</a:t>
            </a:r>
          </a:p>
          <a:p>
            <a:r>
              <a:rPr lang="en-US" sz="2400" dirty="0"/>
              <a:t>	</a:t>
            </a:r>
            <a:r>
              <a:rPr lang="en-US" sz="2400" dirty="0" smtClean="0">
                <a:solidFill>
                  <a:schemeClr val="accent5"/>
                </a:solidFill>
              </a:rPr>
              <a:t>grunt&gt; </a:t>
            </a:r>
            <a:r>
              <a:rPr lang="en-US" sz="2400" dirty="0" smtClean="0"/>
              <a:t>cat file.txt;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chemeClr val="accent5"/>
                </a:solidFill>
              </a:rPr>
              <a:t>grunt</a:t>
            </a:r>
            <a:r>
              <a:rPr lang="en-US" sz="2400" dirty="0" smtClean="0">
                <a:solidFill>
                  <a:schemeClr val="accent5"/>
                </a:solidFill>
              </a:rPr>
              <a:t>&gt; </a:t>
            </a:r>
            <a:r>
              <a:rPr lang="en-US" sz="2400" dirty="0" smtClean="0"/>
              <a:t>records </a:t>
            </a:r>
            <a:r>
              <a:rPr lang="en-US" sz="2400" dirty="0"/>
              <a:t>= </a:t>
            </a:r>
            <a:r>
              <a:rPr lang="en-US" sz="2400" dirty="0" smtClean="0"/>
              <a:t>LOAD 'file2.txt</a:t>
            </a:r>
            <a:r>
              <a:rPr lang="en-US" sz="2400" dirty="0"/>
              <a:t>' </a:t>
            </a:r>
            <a:r>
              <a:rPr lang="en-US" sz="2400" dirty="0" smtClean="0"/>
              <a:t>AS (</a:t>
            </a:r>
            <a:r>
              <a:rPr lang="en-US" sz="2400" dirty="0" err="1" smtClean="0"/>
              <a:t>site:chararray</a:t>
            </a:r>
            <a:r>
              <a:rPr lang="en-US" sz="2400" dirty="0"/>
              <a:t>, </a:t>
            </a:r>
            <a:r>
              <a:rPr lang="en-US" sz="2400" dirty="0" err="1"/>
              <a:t>time:int</a:t>
            </a:r>
            <a:r>
              <a:rPr lang="en-US" sz="2400" dirty="0" smtClean="0"/>
              <a:t>);</a:t>
            </a:r>
            <a:endParaRPr lang="ru-RU" sz="2400" dirty="0" smtClean="0"/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chemeClr val="accent5"/>
                </a:solidFill>
              </a:rPr>
              <a:t>grunt&gt; </a:t>
            </a:r>
            <a:r>
              <a:rPr lang="en-US" sz="2400" dirty="0" err="1" smtClean="0"/>
              <a:t>limit_records</a:t>
            </a:r>
            <a:r>
              <a:rPr lang="en-US" sz="2400" dirty="0" smtClean="0"/>
              <a:t> = LIMIT records 5</a:t>
            </a:r>
          </a:p>
          <a:p>
            <a:r>
              <a:rPr lang="en-US" sz="2400" dirty="0"/>
              <a:t>	</a:t>
            </a:r>
            <a:r>
              <a:rPr lang="en-US" sz="2400" dirty="0" smtClean="0">
                <a:solidFill>
                  <a:schemeClr val="accent5"/>
                </a:solidFill>
              </a:rPr>
              <a:t>grunt&gt; </a:t>
            </a:r>
            <a:r>
              <a:rPr lang="en-US" sz="2400" dirty="0" smtClean="0"/>
              <a:t>DUMP </a:t>
            </a:r>
            <a:r>
              <a:rPr lang="en-US" sz="2400" dirty="0" err="1"/>
              <a:t>limit_records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/>
              <a:t>	</a:t>
            </a:r>
            <a:r>
              <a:rPr lang="en-US" sz="2400" dirty="0" smtClean="0"/>
              <a:t>…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SUCCESS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…</a:t>
            </a:r>
          </a:p>
          <a:p>
            <a:r>
              <a:rPr lang="en-US" sz="2400" dirty="0"/>
              <a:t>	</a:t>
            </a:r>
            <a:r>
              <a:rPr lang="en-US" sz="2400" b="1" dirty="0"/>
              <a:t>(yandex.ru,10)</a:t>
            </a:r>
          </a:p>
          <a:p>
            <a:pPr lvl="2"/>
            <a:r>
              <a:rPr lang="en-US" sz="2400" b="1" dirty="0"/>
              <a:t>(vk.com,120)</a:t>
            </a:r>
          </a:p>
          <a:p>
            <a:pPr lvl="2"/>
            <a:r>
              <a:rPr lang="en-US" sz="2400" b="1" dirty="0"/>
              <a:t>(mail.ru,45)</a:t>
            </a:r>
          </a:p>
          <a:p>
            <a:pPr lvl="2"/>
            <a:r>
              <a:rPr lang="en-US" sz="2400" b="1" dirty="0"/>
              <a:t>(yandex.ru,25)</a:t>
            </a:r>
          </a:p>
          <a:p>
            <a:pPr lvl="2"/>
            <a:r>
              <a:rPr lang="en-US" sz="2400" b="1" dirty="0"/>
              <a:t>(yandex.ru,30)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01807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DUMP 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STORE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6721" y="965785"/>
            <a:ext cx="113646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DUMP </a:t>
            </a:r>
            <a:r>
              <a:rPr lang="en-US" sz="2400" dirty="0" smtClean="0"/>
              <a:t>– </a:t>
            </a:r>
            <a:r>
              <a:rPr lang="ru-RU" sz="2400" dirty="0" smtClean="0"/>
              <a:t>выводит результат на экран.</a:t>
            </a:r>
          </a:p>
          <a:p>
            <a:r>
              <a:rPr lang="en-US" sz="2400" b="1" dirty="0" smtClean="0"/>
              <a:t>STORE </a:t>
            </a:r>
            <a:r>
              <a:rPr lang="en-US" sz="2400" dirty="0" smtClean="0"/>
              <a:t>– </a:t>
            </a:r>
            <a:r>
              <a:rPr lang="ru-RU" sz="2400" dirty="0" smtClean="0"/>
              <a:t>сохраняет результат в файл.</a:t>
            </a:r>
          </a:p>
          <a:p>
            <a:endParaRPr lang="ru-RU" sz="2400" b="1" dirty="0"/>
          </a:p>
          <a:p>
            <a:r>
              <a:rPr lang="ru-RU" sz="2400" dirty="0" smtClean="0"/>
              <a:t>Реального выполнения </a:t>
            </a:r>
            <a:r>
              <a:rPr lang="en-US" sz="2400" dirty="0" smtClean="0"/>
              <a:t>MapReduce </a:t>
            </a:r>
            <a:r>
              <a:rPr lang="ru-RU" sz="2400" dirty="0" smtClean="0"/>
              <a:t>задач не происходит, пока не дойдем до этих операторов – отложенный запуск.</a:t>
            </a:r>
          </a:p>
          <a:p>
            <a:endParaRPr lang="ru-RU" sz="2400" dirty="0"/>
          </a:p>
          <a:p>
            <a:r>
              <a:rPr lang="ru-RU" sz="2400" dirty="0" smtClean="0"/>
              <a:t>Только оптимизация скрипта, отслеживание, что операторы записаны корректно.</a:t>
            </a:r>
          </a:p>
          <a:p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66612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LOAD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10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987" y="1224565"/>
            <a:ext cx="10136777" cy="513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5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11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250" y="1180776"/>
            <a:ext cx="9309463" cy="502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43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Сколько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MapReduce 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задач запустится?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2515" y="966651"/>
            <a:ext cx="1139081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>
                <a:solidFill>
                  <a:srgbClr val="000000"/>
                </a:solidFill>
                <a:latin typeface="JetBrains Mono"/>
              </a:rPr>
              <a:t>1. posts = LOAD 'data/user-posts.txt' </a:t>
            </a:r>
            <a:r>
              <a:rPr lang="en-US" sz="2400" dirty="0" smtClean="0">
                <a:solidFill>
                  <a:srgbClr val="000000"/>
                </a:solidFill>
                <a:latin typeface="JetBrains Mono"/>
              </a:rPr>
              <a:t>AS </a:t>
            </a:r>
            <a:r>
              <a:rPr lang="en-US" sz="2400" dirty="0" err="1" smtClean="0">
                <a:solidFill>
                  <a:srgbClr val="000000"/>
                </a:solidFill>
                <a:latin typeface="JetBrains Mono"/>
              </a:rPr>
              <a:t>user:chararray,post:chararray,date:long</a:t>
            </a:r>
            <a:r>
              <a:rPr lang="en-US" sz="2400" dirty="0" smtClean="0">
                <a:solidFill>
                  <a:srgbClr val="000000"/>
                </a:solidFill>
                <a:latin typeface="JetBrains Mono"/>
              </a:rPr>
              <a:t>);</a:t>
            </a:r>
          </a:p>
          <a:p>
            <a:endParaRPr lang="en-US" sz="2400" dirty="0" smtClean="0">
              <a:solidFill>
                <a:srgbClr val="000000"/>
              </a:solidFill>
              <a:latin typeface="JetBrains Mono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JetBrains Mono"/>
              </a:rPr>
              <a:t>2</a:t>
            </a:r>
            <a:r>
              <a:rPr lang="en-US" sz="2400" dirty="0">
                <a:solidFill>
                  <a:srgbClr val="000000"/>
                </a:solidFill>
                <a:latin typeface="JetBrains Mono"/>
              </a:rPr>
              <a:t>. likes = LOAD 'data/user-likes.txt' USING </a:t>
            </a:r>
            <a:r>
              <a:rPr lang="en-US" sz="2400" dirty="0" err="1">
                <a:solidFill>
                  <a:srgbClr val="000000"/>
                </a:solidFill>
                <a:latin typeface="JetBrains Mono"/>
              </a:rPr>
              <a:t>PigStorage</a:t>
            </a:r>
            <a:r>
              <a:rPr lang="en-US" sz="2400" dirty="0">
                <a:solidFill>
                  <a:srgbClr val="000000"/>
                </a:solidFill>
                <a:latin typeface="JetBrains Mono"/>
              </a:rPr>
              <a:t>(',') AS (</a:t>
            </a:r>
            <a:r>
              <a:rPr lang="en-US" sz="2400" dirty="0" err="1">
                <a:solidFill>
                  <a:srgbClr val="000000"/>
                </a:solidFill>
                <a:latin typeface="JetBrains Mono"/>
              </a:rPr>
              <a:t>user:chararray,likes:int,date:long</a:t>
            </a:r>
            <a:r>
              <a:rPr lang="en-US" sz="2400" dirty="0">
                <a:solidFill>
                  <a:srgbClr val="000000"/>
                </a:solidFill>
                <a:latin typeface="JetBrains Mono"/>
              </a:rPr>
              <a:t>); </a:t>
            </a:r>
            <a:endParaRPr lang="en-US" sz="2400" dirty="0" smtClean="0">
              <a:solidFill>
                <a:srgbClr val="000000"/>
              </a:solidFill>
              <a:latin typeface="JetBrains Mono"/>
            </a:endParaRPr>
          </a:p>
          <a:p>
            <a:endParaRPr lang="en-US" sz="2400" dirty="0">
              <a:solidFill>
                <a:srgbClr val="000000"/>
              </a:solidFill>
              <a:latin typeface="JetBrains Mono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JetBrains Mono"/>
              </a:rPr>
              <a:t>3</a:t>
            </a:r>
            <a:r>
              <a:rPr lang="en-US" sz="2400" dirty="0">
                <a:solidFill>
                  <a:srgbClr val="000000"/>
                </a:solidFill>
                <a:latin typeface="JetBrains Mono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JetBrains Mono"/>
              </a:rPr>
              <a:t>toPrintPosts</a:t>
            </a:r>
            <a:r>
              <a:rPr lang="en-US" sz="2400" dirty="0">
                <a:solidFill>
                  <a:srgbClr val="000000"/>
                </a:solidFill>
                <a:latin typeface="JetBrains Mono"/>
              </a:rPr>
              <a:t> = LIMIT posts 100; </a:t>
            </a:r>
            <a:endParaRPr lang="en-US" sz="2400" dirty="0" smtClean="0">
              <a:solidFill>
                <a:srgbClr val="000000"/>
              </a:solidFill>
              <a:latin typeface="JetBrains Mono"/>
            </a:endParaRPr>
          </a:p>
          <a:p>
            <a:endParaRPr lang="en-US" sz="2400" dirty="0" smtClean="0">
              <a:solidFill>
                <a:srgbClr val="000000"/>
              </a:solidFill>
              <a:latin typeface="JetBrains Mono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JetBrains Mono"/>
              </a:rPr>
              <a:t>4</a:t>
            </a:r>
            <a:r>
              <a:rPr lang="en-US" sz="2400" dirty="0">
                <a:solidFill>
                  <a:srgbClr val="000000"/>
                </a:solidFill>
                <a:latin typeface="JetBrains Mono"/>
              </a:rPr>
              <a:t>. DUMP </a:t>
            </a:r>
            <a:r>
              <a:rPr lang="en-US" sz="2400" dirty="0" err="1">
                <a:solidFill>
                  <a:srgbClr val="000000"/>
                </a:solidFill>
                <a:latin typeface="JetBrains Mono"/>
              </a:rPr>
              <a:t>toPrintPosts</a:t>
            </a:r>
            <a:r>
              <a:rPr lang="en-US" sz="2400" dirty="0">
                <a:solidFill>
                  <a:srgbClr val="000000"/>
                </a:solidFill>
                <a:latin typeface="JetBrains Mono"/>
              </a:rPr>
              <a:t>; </a:t>
            </a:r>
            <a:endParaRPr lang="en-US" sz="2400" dirty="0" smtClean="0">
              <a:solidFill>
                <a:srgbClr val="000000"/>
              </a:solidFill>
              <a:latin typeface="JetBrains Mono"/>
            </a:endParaRPr>
          </a:p>
          <a:p>
            <a:endParaRPr lang="en-US" sz="2400" dirty="0" smtClean="0">
              <a:solidFill>
                <a:srgbClr val="000000"/>
              </a:solidFill>
              <a:latin typeface="JetBrains Mono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JetBrains Mono"/>
              </a:rPr>
              <a:t>5</a:t>
            </a:r>
            <a:r>
              <a:rPr lang="en-US" sz="2400" dirty="0">
                <a:solidFill>
                  <a:srgbClr val="000000"/>
                </a:solidFill>
                <a:latin typeface="JetBrains Mono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JetBrains Mono"/>
              </a:rPr>
              <a:t>toSaveLikes</a:t>
            </a:r>
            <a:r>
              <a:rPr lang="en-US" sz="2400" dirty="0">
                <a:solidFill>
                  <a:srgbClr val="000000"/>
                </a:solidFill>
                <a:latin typeface="JetBrains Mono"/>
              </a:rPr>
              <a:t> = LIMIT likes 50; </a:t>
            </a:r>
            <a:endParaRPr lang="en-US" sz="2400" dirty="0" smtClean="0">
              <a:solidFill>
                <a:srgbClr val="000000"/>
              </a:solidFill>
              <a:latin typeface="JetBrains Mono"/>
            </a:endParaRPr>
          </a:p>
          <a:p>
            <a:endParaRPr lang="en-US" sz="2400" dirty="0" smtClean="0">
              <a:solidFill>
                <a:srgbClr val="000000"/>
              </a:solidFill>
              <a:latin typeface="JetBrains Mono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JetBrains Mono"/>
              </a:rPr>
              <a:t>6</a:t>
            </a:r>
            <a:r>
              <a:rPr lang="en-US" sz="2400" dirty="0">
                <a:solidFill>
                  <a:srgbClr val="000000"/>
                </a:solidFill>
                <a:latin typeface="JetBrains Mono"/>
              </a:rPr>
              <a:t>. STORE </a:t>
            </a:r>
            <a:r>
              <a:rPr lang="en-US" sz="2400" dirty="0" err="1">
                <a:solidFill>
                  <a:srgbClr val="000000"/>
                </a:solidFill>
                <a:latin typeface="JetBrains Mono"/>
              </a:rPr>
              <a:t>toSaveLikes</a:t>
            </a:r>
            <a:r>
              <a:rPr lang="en-US" sz="2400" dirty="0">
                <a:solidFill>
                  <a:srgbClr val="000000"/>
                </a:solidFill>
                <a:latin typeface="JetBrains Mono"/>
              </a:rPr>
              <a:t> INTO 'likes.txt'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2989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Сколько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MapReduce 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задач запустится?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237" y="838200"/>
            <a:ext cx="8767082" cy="492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4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Group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by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14697" y="1093371"/>
            <a:ext cx="996260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grunt&gt; </a:t>
            </a:r>
            <a:r>
              <a:rPr lang="en-US" sz="2400" dirty="0"/>
              <a:t>chars = LOAD 'file3.txt' </a:t>
            </a:r>
            <a:r>
              <a:rPr lang="en-US" sz="2400" dirty="0" smtClean="0"/>
              <a:t>AS </a:t>
            </a:r>
            <a:r>
              <a:rPr lang="en-US" sz="2400" dirty="0"/>
              <a:t>(</a:t>
            </a:r>
            <a:r>
              <a:rPr lang="en-US" sz="2400" dirty="0" err="1"/>
              <a:t>c:chararray</a:t>
            </a:r>
            <a:r>
              <a:rPr lang="en-US" sz="2400" dirty="0"/>
              <a:t>);</a:t>
            </a:r>
          </a:p>
          <a:p>
            <a:r>
              <a:rPr lang="pt-BR" sz="2400" b="1" dirty="0"/>
              <a:t>grunt&gt; </a:t>
            </a:r>
            <a:r>
              <a:rPr lang="pt-BR" sz="2400" dirty="0" smtClean="0"/>
              <a:t>DESCRIBE chars</a:t>
            </a:r>
            <a:endParaRPr lang="pt-BR" sz="2400" dirty="0"/>
          </a:p>
          <a:p>
            <a:r>
              <a:rPr lang="pt-BR" sz="2400" dirty="0"/>
              <a:t>chars: {c: chararray</a:t>
            </a:r>
            <a:r>
              <a:rPr lang="pt-BR" sz="2400" dirty="0" smtClean="0"/>
              <a:t>}</a:t>
            </a:r>
          </a:p>
          <a:p>
            <a:endParaRPr lang="pt-BR" sz="2400" dirty="0"/>
          </a:p>
          <a:p>
            <a:r>
              <a:rPr lang="en-US" sz="2400" b="1" dirty="0" smtClean="0"/>
              <a:t>grunt&gt;</a:t>
            </a:r>
            <a:r>
              <a:rPr lang="en-US" sz="2400" dirty="0" smtClean="0"/>
              <a:t> </a:t>
            </a:r>
            <a:r>
              <a:rPr lang="en-US" sz="2400" dirty="0" err="1" smtClean="0"/>
              <a:t>charGroup</a:t>
            </a:r>
            <a:r>
              <a:rPr lang="en-US" sz="2400" dirty="0" smtClean="0"/>
              <a:t> = GROUP chars BY c;</a:t>
            </a:r>
          </a:p>
          <a:p>
            <a:r>
              <a:rPr lang="pt-BR" sz="2400" b="1" dirty="0" smtClean="0"/>
              <a:t>grunt&gt; </a:t>
            </a:r>
            <a:r>
              <a:rPr lang="pt-BR" sz="2400" dirty="0" smtClean="0"/>
              <a:t>DESCRIBE charGroup</a:t>
            </a:r>
          </a:p>
          <a:p>
            <a:r>
              <a:rPr lang="pt-BR" sz="2400" dirty="0" smtClean="0"/>
              <a:t>charGroup</a:t>
            </a:r>
            <a:r>
              <a:rPr lang="pt-BR" sz="2400" dirty="0"/>
              <a:t>: {group: chararray,chars: {(c: chararray)}}</a:t>
            </a:r>
          </a:p>
          <a:p>
            <a:endParaRPr lang="pt-BR" sz="2400" dirty="0" smtClean="0"/>
          </a:p>
          <a:p>
            <a:r>
              <a:rPr lang="pt-BR" sz="2400" b="1" dirty="0"/>
              <a:t>grunt&gt; </a:t>
            </a:r>
            <a:r>
              <a:rPr lang="pt-BR" sz="2400" dirty="0" smtClean="0"/>
              <a:t>DUMP charGroup</a:t>
            </a:r>
            <a:endParaRPr lang="pt-BR" sz="2400" dirty="0"/>
          </a:p>
          <a:p>
            <a:r>
              <a:rPr lang="pt-BR" sz="2400" dirty="0" smtClean="0"/>
              <a:t>(</a:t>
            </a:r>
            <a:r>
              <a:rPr lang="pt-BR" sz="2400" dirty="0"/>
              <a:t>a,{(a),(a),(a),(a)})</a:t>
            </a:r>
          </a:p>
          <a:p>
            <a:r>
              <a:rPr lang="pt-BR" sz="2400" dirty="0"/>
              <a:t>(b,{(b),(b),(b),(b)})</a:t>
            </a:r>
          </a:p>
          <a:p>
            <a:r>
              <a:rPr lang="pt-BR" sz="2400" dirty="0"/>
              <a:t>(c,{(c),(c),(c)})</a:t>
            </a:r>
          </a:p>
          <a:p>
            <a:r>
              <a:rPr lang="pt-BR" sz="2400" dirty="0"/>
              <a:t>(d,{(d),(d)})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3632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Illustrate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14697" y="931818"/>
            <a:ext cx="958813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grunt&gt; ILLUSTRATE </a:t>
            </a:r>
            <a:r>
              <a:rPr lang="en-US" dirty="0" err="1" smtClean="0"/>
              <a:t>charGroup</a:t>
            </a:r>
            <a:r>
              <a:rPr lang="en-US" dirty="0" smtClean="0"/>
              <a:t>;</a:t>
            </a:r>
            <a:endParaRPr lang="ru-RU" dirty="0" smtClean="0"/>
          </a:p>
          <a:p>
            <a:endParaRPr lang="ru-RU" dirty="0"/>
          </a:p>
          <a:p>
            <a:r>
              <a:rPr lang="pt-BR" dirty="0" smtClean="0"/>
              <a:t>-------------------------------</a:t>
            </a:r>
            <a:endParaRPr lang="pt-BR" dirty="0"/>
          </a:p>
          <a:p>
            <a:r>
              <a:rPr lang="pt-BR" dirty="0"/>
              <a:t>| chars     | c:chararray     | </a:t>
            </a:r>
          </a:p>
          <a:p>
            <a:r>
              <a:rPr lang="pt-BR" dirty="0"/>
              <a:t>-------------------------------</a:t>
            </a:r>
          </a:p>
          <a:p>
            <a:r>
              <a:rPr lang="pt-BR" dirty="0"/>
              <a:t>|           | d               | </a:t>
            </a:r>
          </a:p>
          <a:p>
            <a:r>
              <a:rPr lang="pt-BR" dirty="0"/>
              <a:t>|           | d               | </a:t>
            </a:r>
          </a:p>
          <a:p>
            <a:r>
              <a:rPr lang="pt-BR" dirty="0"/>
              <a:t>-------------------------------</a:t>
            </a:r>
          </a:p>
          <a:p>
            <a:r>
              <a:rPr lang="pt-BR" dirty="0"/>
              <a:t>------------------------------------------------------------------------------------</a:t>
            </a:r>
          </a:p>
          <a:p>
            <a:r>
              <a:rPr lang="pt-BR" dirty="0"/>
              <a:t>| charGroup     | group:chararray     | chars:bag{:tuple(c:chararray)}             | </a:t>
            </a:r>
          </a:p>
          <a:p>
            <a:r>
              <a:rPr lang="pt-BR" dirty="0"/>
              <a:t>------------------------------------------------------------------------------------</a:t>
            </a:r>
          </a:p>
          <a:p>
            <a:r>
              <a:rPr lang="pt-BR" dirty="0"/>
              <a:t>|               | d                   | {(d), (d)}                                 | </a:t>
            </a:r>
          </a:p>
          <a:p>
            <a:r>
              <a:rPr lang="pt-BR" dirty="0"/>
              <a:t>------------------------------------------------------------------------------------</a:t>
            </a:r>
          </a:p>
          <a:p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20903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FOREACH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329" y="1361420"/>
            <a:ext cx="9247706" cy="43775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98470" y="838200"/>
            <a:ext cx="7249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FOREACH &lt;bag&gt; GENERATE &lt;</a:t>
            </a:r>
            <a:r>
              <a:rPr lang="en-US" sz="2800" b="1" dirty="0" err="1" smtClean="0"/>
              <a:t>data_or_function</a:t>
            </a:r>
            <a:r>
              <a:rPr lang="en-US" sz="2800" b="1" dirty="0" smtClean="0"/>
              <a:t>&gt;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68796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FOREACH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898470" y="838200"/>
            <a:ext cx="7860165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FOREACH &lt;bag&gt; GENERATE &lt;</a:t>
            </a:r>
            <a:r>
              <a:rPr lang="en-US" sz="2800" b="1" dirty="0" err="1" smtClean="0"/>
              <a:t>data_or_function</a:t>
            </a:r>
            <a:r>
              <a:rPr lang="en-US" sz="2800" b="1" dirty="0" smtClean="0"/>
              <a:t>&gt;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COUNT</a:t>
            </a:r>
            <a:r>
              <a:rPr lang="en-US" sz="2800" dirty="0" smtClean="0"/>
              <a:t> – </a:t>
            </a:r>
            <a:r>
              <a:rPr lang="ru-RU" sz="2800" dirty="0" smtClean="0"/>
              <a:t>подсчет повторений данных</a:t>
            </a: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FLATTEN</a:t>
            </a:r>
            <a:r>
              <a:rPr lang="en-US" sz="2800" dirty="0" smtClean="0"/>
              <a:t> – </a:t>
            </a:r>
            <a:r>
              <a:rPr lang="ru-RU" sz="2800" dirty="0" smtClean="0"/>
              <a:t>«разворачивание»</a:t>
            </a:r>
            <a:r>
              <a:rPr lang="en-US" sz="2800" dirty="0" smtClean="0"/>
              <a:t> bag </a:t>
            </a:r>
            <a:r>
              <a:rPr lang="ru-RU" sz="2800" dirty="0" smtClean="0"/>
              <a:t>в набор </a:t>
            </a:r>
            <a:r>
              <a:rPr lang="en-US" sz="2800" dirty="0" smtClean="0"/>
              <a:t>tuple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TOKENIZE</a:t>
            </a:r>
            <a:r>
              <a:rPr lang="en-US" sz="2800" dirty="0" smtClean="0"/>
              <a:t> – </a:t>
            </a:r>
            <a:r>
              <a:rPr lang="ru-RU" sz="2800" dirty="0" smtClean="0"/>
              <a:t>разбиение на слова </a:t>
            </a: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CONCAT</a:t>
            </a:r>
            <a:r>
              <a:rPr lang="en-US" sz="2800" dirty="0" smtClean="0"/>
              <a:t> –</a:t>
            </a:r>
            <a:r>
              <a:rPr lang="ru-RU" sz="2800" dirty="0" smtClean="0"/>
              <a:t> конкатенация</a:t>
            </a:r>
          </a:p>
          <a:p>
            <a:r>
              <a:rPr lang="ru-RU" sz="2800" b="1" dirty="0" smtClean="0"/>
              <a:t>И др.</a:t>
            </a:r>
          </a:p>
        </p:txBody>
      </p:sp>
    </p:spTree>
    <p:extLst>
      <p:ext uri="{BB962C8B-B14F-4D97-AF65-F5344CB8AC3E}">
        <p14:creationId xmlns:p14="http://schemas.microsoft.com/office/powerpoint/2010/main" val="404030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FOREACH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297577" y="1349829"/>
            <a:ext cx="99626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accent5"/>
                </a:solidFill>
              </a:rPr>
              <a:t>grunt&gt; </a:t>
            </a:r>
            <a:r>
              <a:rPr lang="en-US" sz="2400" dirty="0">
                <a:solidFill>
                  <a:schemeClr val="accent5"/>
                </a:solidFill>
              </a:rPr>
              <a:t>chars = LOAD 'file3.txt' AS (</a:t>
            </a:r>
            <a:r>
              <a:rPr lang="en-US" sz="2400" dirty="0" err="1">
                <a:solidFill>
                  <a:schemeClr val="accent5"/>
                </a:solidFill>
              </a:rPr>
              <a:t>c:chararray</a:t>
            </a:r>
            <a:r>
              <a:rPr lang="en-US" sz="2400" dirty="0">
                <a:solidFill>
                  <a:schemeClr val="accent5"/>
                </a:solidFill>
              </a:rPr>
              <a:t>);</a:t>
            </a:r>
            <a:endParaRPr lang="pt-BR" sz="2400" dirty="0">
              <a:solidFill>
                <a:schemeClr val="accent5"/>
              </a:solidFill>
            </a:endParaRPr>
          </a:p>
          <a:p>
            <a:r>
              <a:rPr lang="en-US" sz="2400" b="1" dirty="0">
                <a:solidFill>
                  <a:schemeClr val="accent5"/>
                </a:solidFill>
              </a:rPr>
              <a:t>grunt&gt;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charGroup</a:t>
            </a:r>
            <a:r>
              <a:rPr lang="en-US" sz="2400" dirty="0">
                <a:solidFill>
                  <a:schemeClr val="accent5"/>
                </a:solidFill>
              </a:rPr>
              <a:t> = GROUP chars BY c;</a:t>
            </a:r>
            <a:endParaRPr lang="pt-BR" sz="2400" dirty="0">
              <a:solidFill>
                <a:schemeClr val="accent5"/>
              </a:solidFill>
            </a:endParaRPr>
          </a:p>
          <a:p>
            <a:r>
              <a:rPr lang="pt-BR" sz="2400" b="1" dirty="0">
                <a:solidFill>
                  <a:schemeClr val="accent5"/>
                </a:solidFill>
              </a:rPr>
              <a:t>grunt&gt; </a:t>
            </a:r>
            <a:r>
              <a:rPr lang="pt-BR" sz="2400" dirty="0">
                <a:solidFill>
                  <a:schemeClr val="accent5"/>
                </a:solidFill>
              </a:rPr>
              <a:t>DUMP charGroup</a:t>
            </a:r>
          </a:p>
          <a:p>
            <a:r>
              <a:rPr lang="en-US" sz="2400" b="1" dirty="0"/>
              <a:t>grunt&gt; </a:t>
            </a:r>
            <a:r>
              <a:rPr lang="en-US" sz="2400" dirty="0"/>
              <a:t>counts = FOREACH </a:t>
            </a:r>
            <a:r>
              <a:rPr lang="en-US" sz="2400" dirty="0" err="1"/>
              <a:t>charGroup</a:t>
            </a:r>
            <a:r>
              <a:rPr lang="en-US" sz="2400" dirty="0"/>
              <a:t>  GENERATE  group, COUNT(chars);</a:t>
            </a:r>
          </a:p>
          <a:p>
            <a:r>
              <a:rPr lang="en-US" sz="2400" b="1" dirty="0"/>
              <a:t>grunt&gt; </a:t>
            </a:r>
            <a:r>
              <a:rPr lang="en-US" sz="2400" dirty="0"/>
              <a:t>DUMP counts</a:t>
            </a:r>
          </a:p>
          <a:p>
            <a:r>
              <a:rPr lang="en-US" sz="2400" dirty="0"/>
              <a:t>(a,4)</a:t>
            </a:r>
          </a:p>
          <a:p>
            <a:r>
              <a:rPr lang="en-US" sz="2400" dirty="0"/>
              <a:t>(b,4)</a:t>
            </a:r>
          </a:p>
          <a:p>
            <a:r>
              <a:rPr lang="en-US" sz="2400" dirty="0"/>
              <a:t>(c,3)</a:t>
            </a:r>
          </a:p>
          <a:p>
            <a:r>
              <a:rPr lang="en-US" sz="2400" dirty="0"/>
              <a:t>(d,2)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5444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TOKENIZE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480" y="1114698"/>
            <a:ext cx="10395920" cy="467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TOKENIZE, FLATTEN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20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54034" y="1045029"/>
            <a:ext cx="7563289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grunt&gt; </a:t>
            </a:r>
            <a:r>
              <a:rPr lang="en-US" dirty="0" err="1"/>
              <a:t>textLines</a:t>
            </a:r>
            <a:r>
              <a:rPr lang="en-US" dirty="0"/>
              <a:t> = LOAD 'file.txt' AS (</a:t>
            </a:r>
            <a:r>
              <a:rPr lang="en-US" dirty="0" err="1"/>
              <a:t>line:chararray</a:t>
            </a:r>
            <a:r>
              <a:rPr lang="en-US" dirty="0"/>
              <a:t>);</a:t>
            </a:r>
          </a:p>
          <a:p>
            <a:r>
              <a:rPr lang="en-US" b="1" dirty="0"/>
              <a:t>grunt&gt; </a:t>
            </a:r>
            <a:r>
              <a:rPr lang="en-US" dirty="0"/>
              <a:t>DUMP </a:t>
            </a:r>
            <a:r>
              <a:rPr lang="en-US" dirty="0" err="1" smtClean="0"/>
              <a:t>textLines</a:t>
            </a:r>
            <a:endParaRPr lang="en-US" dirty="0" smtClean="0"/>
          </a:p>
          <a:p>
            <a:r>
              <a:rPr lang="en-US" dirty="0"/>
              <a:t>(foo </a:t>
            </a:r>
            <a:r>
              <a:rPr lang="en-US" dirty="0" err="1"/>
              <a:t>foo</a:t>
            </a:r>
            <a:r>
              <a:rPr lang="en-US" dirty="0"/>
              <a:t> </a:t>
            </a:r>
            <a:r>
              <a:rPr lang="en-US" dirty="0" err="1"/>
              <a:t>quux</a:t>
            </a:r>
            <a:r>
              <a:rPr lang="en-US" dirty="0"/>
              <a:t> bar foo </a:t>
            </a:r>
            <a:r>
              <a:rPr lang="en-US" dirty="0" err="1"/>
              <a:t>quux</a:t>
            </a:r>
            <a:r>
              <a:rPr lang="en-US" dirty="0"/>
              <a:t>)</a:t>
            </a:r>
          </a:p>
          <a:p>
            <a:r>
              <a:rPr lang="en-US" dirty="0"/>
              <a:t>(foo bar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b="1" dirty="0"/>
              <a:t>grunt&gt; </a:t>
            </a:r>
            <a:r>
              <a:rPr lang="en-US" dirty="0"/>
              <a:t>tokens = FOREACH </a:t>
            </a:r>
            <a:r>
              <a:rPr lang="en-US" dirty="0" err="1"/>
              <a:t>textLines</a:t>
            </a:r>
            <a:r>
              <a:rPr lang="en-US" dirty="0"/>
              <a:t> GENERATE TOKENIZE (line)</a:t>
            </a:r>
          </a:p>
          <a:p>
            <a:r>
              <a:rPr lang="en-US" b="1" dirty="0"/>
              <a:t>grunt&gt; </a:t>
            </a:r>
            <a:r>
              <a:rPr lang="en-US" dirty="0"/>
              <a:t>DUMP tokens </a:t>
            </a:r>
            <a:endParaRPr lang="en-US" dirty="0" smtClean="0"/>
          </a:p>
          <a:p>
            <a:r>
              <a:rPr lang="en-US" dirty="0"/>
              <a:t>({(foo),(foo),(</a:t>
            </a:r>
            <a:r>
              <a:rPr lang="en-US" dirty="0" err="1"/>
              <a:t>quux</a:t>
            </a:r>
            <a:r>
              <a:rPr lang="en-US" dirty="0"/>
              <a:t>),(bar),(foo),(</a:t>
            </a:r>
            <a:r>
              <a:rPr lang="en-US" dirty="0" err="1"/>
              <a:t>quux</a:t>
            </a:r>
            <a:r>
              <a:rPr lang="en-US" dirty="0" smtClean="0"/>
              <a:t>)})</a:t>
            </a:r>
            <a:endParaRPr lang="en-US" dirty="0"/>
          </a:p>
          <a:p>
            <a:r>
              <a:rPr lang="en-US" dirty="0"/>
              <a:t>({(foo),(bar</a:t>
            </a:r>
            <a:r>
              <a:rPr lang="en-US" dirty="0" smtClean="0"/>
              <a:t>)})</a:t>
            </a:r>
          </a:p>
          <a:p>
            <a:endParaRPr lang="en-US" dirty="0" smtClean="0"/>
          </a:p>
          <a:p>
            <a:r>
              <a:rPr lang="en-US" b="1" dirty="0"/>
              <a:t>grunt&gt; </a:t>
            </a:r>
            <a:r>
              <a:rPr lang="en-US" dirty="0"/>
              <a:t>DESCRIBE tokens</a:t>
            </a:r>
          </a:p>
          <a:p>
            <a:r>
              <a:rPr lang="en-US" dirty="0"/>
              <a:t>tokens: {</a:t>
            </a:r>
            <a:r>
              <a:rPr lang="en-US" dirty="0" err="1"/>
              <a:t>bag_of_tokenTuples_from_line</a:t>
            </a:r>
            <a:r>
              <a:rPr lang="en-US" dirty="0"/>
              <a:t>: {</a:t>
            </a:r>
            <a:r>
              <a:rPr lang="en-US" dirty="0" err="1"/>
              <a:t>tuple_of_tokens</a:t>
            </a:r>
            <a:r>
              <a:rPr lang="en-US" dirty="0"/>
              <a:t>: (token: </a:t>
            </a:r>
            <a:r>
              <a:rPr lang="en-US" dirty="0" err="1"/>
              <a:t>chararray</a:t>
            </a:r>
            <a:r>
              <a:rPr lang="en-US" dirty="0"/>
              <a:t>)}}</a:t>
            </a:r>
          </a:p>
          <a:p>
            <a:endParaRPr lang="en-US" dirty="0"/>
          </a:p>
          <a:p>
            <a:endParaRPr lang="ru-RU" dirty="0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5033554" y="2978331"/>
            <a:ext cx="357052" cy="63572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390606" y="3111528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Bag of tuples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3526" y="3713690"/>
            <a:ext cx="221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Tuple of bag of tuples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3" name="Прямая со стрелкой 12"/>
          <p:cNvCxnSpPr>
            <a:endCxn id="11" idx="1"/>
          </p:cNvCxnSpPr>
          <p:nvPr/>
        </p:nvCxnSpPr>
        <p:spPr>
          <a:xfrm>
            <a:off x="2621280" y="3480860"/>
            <a:ext cx="2782246" cy="417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30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TOKENIZE, FLATTEN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21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54034" y="1045029"/>
            <a:ext cx="6995633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r>
              <a:rPr lang="en-US" b="1" dirty="0" smtClean="0"/>
              <a:t>grunt&gt; </a:t>
            </a:r>
            <a:r>
              <a:rPr lang="en-US" dirty="0" smtClean="0"/>
              <a:t>tokens = FOREACH </a:t>
            </a:r>
            <a:r>
              <a:rPr lang="en-US" dirty="0" err="1" smtClean="0"/>
              <a:t>textLines</a:t>
            </a:r>
            <a:r>
              <a:rPr lang="en-US" dirty="0" smtClean="0"/>
              <a:t> GENERATE FLATTEN(TOKENIZE(line));</a:t>
            </a:r>
          </a:p>
          <a:p>
            <a:r>
              <a:rPr lang="en-US" dirty="0" smtClean="0"/>
              <a:t>(foo)</a:t>
            </a:r>
          </a:p>
          <a:p>
            <a:r>
              <a:rPr lang="en-US" dirty="0" smtClean="0"/>
              <a:t>(foo)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quux</a:t>
            </a:r>
            <a:r>
              <a:rPr lang="en-US" dirty="0" smtClean="0"/>
              <a:t>)</a:t>
            </a:r>
          </a:p>
          <a:p>
            <a:r>
              <a:rPr lang="en-US" dirty="0" smtClean="0"/>
              <a:t>(bar)</a:t>
            </a:r>
          </a:p>
          <a:p>
            <a:r>
              <a:rPr lang="en-US" dirty="0" smtClean="0"/>
              <a:t>(foo)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quux</a:t>
            </a:r>
            <a:r>
              <a:rPr lang="en-US" dirty="0" smtClean="0"/>
              <a:t>)</a:t>
            </a:r>
          </a:p>
          <a:p>
            <a:r>
              <a:rPr lang="en-US" dirty="0" smtClean="0"/>
              <a:t>(foo)</a:t>
            </a:r>
          </a:p>
          <a:p>
            <a:r>
              <a:rPr lang="en-US" dirty="0" smtClean="0"/>
              <a:t>(bar)</a:t>
            </a:r>
          </a:p>
          <a:p>
            <a:endParaRPr lang="en-US" dirty="0"/>
          </a:p>
          <a:p>
            <a:r>
              <a:rPr lang="en-US" b="1" dirty="0"/>
              <a:t>grunt&gt; </a:t>
            </a:r>
            <a:r>
              <a:rPr lang="en-US" dirty="0"/>
              <a:t>DESCRIBE tokens</a:t>
            </a:r>
          </a:p>
          <a:p>
            <a:r>
              <a:rPr lang="en-US" dirty="0"/>
              <a:t>tokens: {</a:t>
            </a:r>
            <a:r>
              <a:rPr lang="en-US" dirty="0" err="1"/>
              <a:t>bag_of_tokenTuples_from_line</a:t>
            </a:r>
            <a:r>
              <a:rPr lang="en-US" dirty="0"/>
              <a:t>::token: </a:t>
            </a:r>
            <a:r>
              <a:rPr lang="en-US" dirty="0" err="1"/>
              <a:t>chararray</a:t>
            </a:r>
            <a:r>
              <a:rPr lang="en-US" dirty="0"/>
              <a:t>}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2002971" y="1706880"/>
            <a:ext cx="548640" cy="208134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673531" y="2562888"/>
            <a:ext cx="220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Bag of tuples of fields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2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25633</TotalTime>
  <Words>873</Words>
  <Application>Microsoft Office PowerPoint</Application>
  <PresentationFormat>Широкоэкранный</PresentationFormat>
  <Paragraphs>230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JetBrains Mono</vt:lpstr>
      <vt:lpstr>Тема Office</vt:lpstr>
      <vt:lpstr>Интеллектуальные информационные системы   Apache Pig</vt:lpstr>
      <vt:lpstr>Apache Pig</vt:lpstr>
      <vt:lpstr>Word Count</vt:lpstr>
      <vt:lpstr>Основные возможности</vt:lpstr>
      <vt:lpstr>Режимы выполнения</vt:lpstr>
      <vt:lpstr>Запуск программы</vt:lpstr>
      <vt:lpstr>Pig Latin</vt:lpstr>
      <vt:lpstr>Pig Latin</vt:lpstr>
      <vt:lpstr>DUMP и STORE</vt:lpstr>
      <vt:lpstr>LOAD</vt:lpstr>
      <vt:lpstr>Типы данных</vt:lpstr>
      <vt:lpstr>Сколько MapReduce задач запустится?</vt:lpstr>
      <vt:lpstr>Сколько MapReduce задач запустится?</vt:lpstr>
      <vt:lpstr>Group by</vt:lpstr>
      <vt:lpstr>Illustrate</vt:lpstr>
      <vt:lpstr>FOREACH</vt:lpstr>
      <vt:lpstr>FOREACH</vt:lpstr>
      <vt:lpstr>FOREACH</vt:lpstr>
      <vt:lpstr>TOKENIZE</vt:lpstr>
      <vt:lpstr>TOKENIZE, FLATTEN</vt:lpstr>
      <vt:lpstr>TOKENIZE, FLATTEN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Интеллектуальные информационные системы</dc:title>
  <dc:creator>Администратор</dc:creator>
  <cp:lastModifiedBy>Андрей</cp:lastModifiedBy>
  <cp:revision>260</cp:revision>
  <dcterms:created xsi:type="dcterms:W3CDTF">2017-09-04T06:40:48Z</dcterms:created>
  <dcterms:modified xsi:type="dcterms:W3CDTF">2023-11-14T05:20:54Z</dcterms:modified>
</cp:coreProperties>
</file>