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4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" initials="А" lastIdx="1" clrIdx="0">
    <p:extLst>
      <p:ext uri="{19B8F6BF-5375-455C-9EA6-DF929625EA0E}">
        <p15:presenceInfo xmlns:p15="http://schemas.microsoft.com/office/powerpoint/2012/main" userId="7b2c4eb77bafa2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 varScale="1">
        <p:scale>
          <a:sx n="91" d="100"/>
          <a:sy n="91" d="100"/>
        </p:scale>
        <p:origin x="3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3442-E582-4D46-BD21-C13732E0892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CB32-E175-4545-86B4-9863710AE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5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F417-80F0-41BF-BAB7-69B53669C5F3}" type="datetime1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6B10-EDB0-425A-8E07-E5BB2977BF67}" type="datetime1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59541-5874-4C60-BF7E-666B7CD0546B}" type="datetime1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EC97-51F4-46DA-AE0C-3688FE4462C0}" type="datetime1">
              <a:rPr lang="ru-RU" smtClean="0"/>
              <a:t>17.10.2023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72D7-49DA-4973-AE7D-7DFF77A014F1}" type="datetime1">
              <a:rPr lang="ru-RU" smtClean="0"/>
              <a:t>17.10.2023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2FCF-81A1-48DC-A3AE-AE6A8367E411}" type="datetime1">
              <a:rPr lang="ru-RU" smtClean="0"/>
              <a:t>17.10.2023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3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D234-3B22-49AA-95BB-215CE7AD71D9}" type="datetime1">
              <a:rPr lang="ru-RU" smtClean="0"/>
              <a:t>17.10.2023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D29B-9467-4433-A153-AD7D251DB942}" type="datetime1">
              <a:rPr lang="ru-RU" smtClean="0"/>
              <a:t>17.10.2023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7A4B-A6C9-4D8B-8270-A0F1744536B8}" type="datetime1">
              <a:rPr lang="ru-RU" smtClean="0"/>
              <a:t>17.10.2023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D98-7F37-42A1-AC8D-16C5A60A2437}" type="datetime1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0AD0A-BF05-43EC-BDF3-4977141F41FE}" type="datetime1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27-A2A5-43C0-910E-A251F832AF4E}" type="datetime1">
              <a:rPr lang="ru-RU" smtClean="0"/>
              <a:t>17.10.2023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92E7-9338-4A04-8787-CAE1B2642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0892"/>
            <a:ext cx="10972800" cy="3946943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Интеллектуальные информационные системы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 с графами.</a:t>
            </a:r>
            <a:b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27373"/>
            <a:ext cx="10972800" cy="12988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Кафедра управления и интеллектуальных технологий НИУ «МЭИ»</a:t>
            </a:r>
          </a:p>
          <a:p>
            <a:pPr marL="0" indent="0" algn="ctr">
              <a:buNone/>
            </a:pP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61482" y="1484850"/>
            <a:ext cx="60019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Алгоритм ссылочного </a:t>
            </a:r>
            <a:r>
              <a:rPr lang="ru-RU" sz="2000" dirty="0"/>
              <a:t>ранжирования веб-страниц, разработан в 1998 году Лари </a:t>
            </a:r>
            <a:r>
              <a:rPr lang="ru-RU" sz="2000" dirty="0" smtClean="0"/>
              <a:t>Пейджем.</a:t>
            </a:r>
          </a:p>
          <a:p>
            <a:endParaRPr lang="ru-RU" sz="2000" dirty="0" smtClean="0"/>
          </a:p>
          <a:p>
            <a:r>
              <a:rPr lang="ru-RU" sz="2000" dirty="0" smtClean="0"/>
              <a:t>Вычисления </a:t>
            </a:r>
            <a:r>
              <a:rPr lang="ru-RU" sz="2000" dirty="0"/>
              <a:t>на узлах графа.</a:t>
            </a:r>
          </a:p>
          <a:p>
            <a:endParaRPr lang="ru-RU" sz="2000" dirty="0" smtClean="0"/>
          </a:p>
          <a:p>
            <a:r>
              <a:rPr lang="ru-RU" sz="2000" dirty="0" smtClean="0"/>
              <a:t>Определяет «авторитетность» страницы используя модель «блуждающего </a:t>
            </a:r>
            <a:r>
              <a:rPr lang="ru-RU" sz="2000" dirty="0" err="1" smtClean="0"/>
              <a:t>серфера</a:t>
            </a:r>
            <a:r>
              <a:rPr lang="ru-RU" sz="2000" dirty="0" smtClean="0"/>
              <a:t>»: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Пользователь начинает серфинг со случайной страницы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Произвольно кликает на ссылки и переходит на другие страницы (считаем вероятность перехода одинаковой</a:t>
            </a:r>
            <a:r>
              <a:rPr lang="ru-RU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Нет </a:t>
            </a:r>
            <a:r>
              <a:rPr lang="ru-RU" sz="2000" dirty="0"/>
              <a:t>«подвисших» вершин (без исходящих ссылок)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10" y="1838794"/>
            <a:ext cx="4671907" cy="37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0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Вычисление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61482" y="1484850"/>
            <a:ext cx="6001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Узел – сайт в Интернете.</a:t>
            </a:r>
          </a:p>
          <a:p>
            <a:r>
              <a:rPr lang="ru-RU" sz="2000" dirty="0" smtClean="0"/>
              <a:t>Ребра – </a:t>
            </a:r>
            <a:r>
              <a:rPr lang="ru-RU" sz="2000" dirty="0" smtClean="0"/>
              <a:t>исходящие </a:t>
            </a:r>
            <a:r>
              <a:rPr lang="ru-RU" sz="2000" dirty="0" smtClean="0"/>
              <a:t>ссылки.</a:t>
            </a:r>
          </a:p>
          <a:p>
            <a:endParaRPr lang="ru-RU" sz="2000" dirty="0"/>
          </a:p>
          <a:p>
            <a:r>
              <a:rPr lang="en-US" sz="2000" dirty="0" smtClean="0"/>
              <a:t>N – </a:t>
            </a:r>
            <a:r>
              <a:rPr lang="ru-RU" sz="2000" dirty="0" smtClean="0"/>
              <a:t>общее количество страниц</a:t>
            </a:r>
          </a:p>
          <a:p>
            <a:r>
              <a:rPr lang="en-US" sz="2000" dirty="0" smtClean="0"/>
              <a:t>PR(</a:t>
            </a:r>
            <a:r>
              <a:rPr lang="en-US" sz="2000" dirty="0" err="1" smtClean="0"/>
              <a:t>t</a:t>
            </a:r>
            <a:r>
              <a:rPr lang="en-US" sz="1400" dirty="0" err="1" smtClean="0"/>
              <a:t>i</a:t>
            </a:r>
            <a:r>
              <a:rPr lang="en-US" sz="2000" dirty="0" smtClean="0"/>
              <a:t>) – PageRank </a:t>
            </a:r>
            <a:r>
              <a:rPr lang="ru-RU" sz="2000" dirty="0" smtClean="0"/>
              <a:t> страницы </a:t>
            </a:r>
            <a:r>
              <a:rPr lang="en-US" sz="2000" dirty="0" err="1" smtClean="0"/>
              <a:t>t</a:t>
            </a:r>
            <a:r>
              <a:rPr lang="en-US" sz="1400" dirty="0" err="1" smtClean="0"/>
              <a:t>i</a:t>
            </a:r>
            <a:endParaRPr lang="en-US" sz="2000" dirty="0" smtClean="0"/>
          </a:p>
          <a:p>
            <a:r>
              <a:rPr lang="en-US" sz="2000" dirty="0" smtClean="0"/>
              <a:t>C(</a:t>
            </a:r>
            <a:r>
              <a:rPr lang="en-US" sz="2000" dirty="0" err="1" smtClean="0"/>
              <a:t>t</a:t>
            </a:r>
            <a:r>
              <a:rPr lang="en-US" sz="1400" dirty="0" err="1" smtClean="0"/>
              <a:t>i</a:t>
            </a:r>
            <a:r>
              <a:rPr lang="en-US" sz="2000" dirty="0" smtClean="0"/>
              <a:t>) – </a:t>
            </a:r>
            <a:r>
              <a:rPr lang="ru-RU" sz="2000" dirty="0" smtClean="0"/>
              <a:t>количество ссылок со страницы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171" y="1216362"/>
            <a:ext cx="5296329" cy="38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Вычисление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4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12" y="1050588"/>
            <a:ext cx="9833532" cy="530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Вычисление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5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783" y="1111679"/>
            <a:ext cx="9847634" cy="54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 Mapper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6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24454" y="1479003"/>
            <a:ext cx="84685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pagerank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N)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pagerank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 =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N.CountNodes</a:t>
            </a:r>
            <a:endParaRPr lang="ru-RU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nodeid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ru-RU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3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 Reducer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2800" y="1479003"/>
            <a:ext cx="107533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Reducer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[(</a:t>
            </a:r>
            <a:r>
              <a:rPr lang="en-US" sz="2400" dirty="0" err="1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pagerank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 = p = Ø</a:t>
            </a:r>
          </a:p>
          <a:p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each</a:t>
            </a:r>
            <a:r>
              <a:rPr lang="ru-RU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node 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[(</a:t>
            </a:r>
            <a:r>
              <a:rPr lang="en-US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pagerank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nodes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if </a:t>
            </a:r>
            <a:r>
              <a:rPr lang="en-US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node.N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M.struct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node.N</a:t>
            </a: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else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node.pr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M.pr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endParaRPr lang="ru-RU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u-RU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Emit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4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ru-RU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ru-RU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36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PageRank 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8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11676" y="1314591"/>
            <a:ext cx="1013622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Обработка «подвешенных» вершин:</a:t>
            </a:r>
          </a:p>
          <a:p>
            <a:r>
              <a:rPr lang="ru-RU" sz="2000" dirty="0" smtClean="0"/>
              <a:t>Сумма </a:t>
            </a:r>
            <a:r>
              <a:rPr lang="en-US" sz="2000" dirty="0" err="1" smtClean="0"/>
              <a:t>PR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ru-RU" sz="2000" dirty="0" smtClean="0"/>
              <a:t>в графе всегда – </a:t>
            </a:r>
            <a:r>
              <a:rPr lang="en-US" sz="2000" dirty="0" err="1" smtClean="0"/>
              <a:t>const</a:t>
            </a:r>
            <a:r>
              <a:rPr lang="en-US" sz="2000" dirty="0" smtClean="0"/>
              <a:t> -&gt; </a:t>
            </a:r>
            <a:r>
              <a:rPr lang="ru-RU" sz="2000" dirty="0" smtClean="0"/>
              <a:t>накопление </a:t>
            </a:r>
            <a:r>
              <a:rPr lang="en-US" sz="2000" dirty="0" smtClean="0"/>
              <a:t>PR </a:t>
            </a:r>
            <a:r>
              <a:rPr lang="ru-RU" sz="2000" dirty="0" smtClean="0"/>
              <a:t>в «подвешенной» вершине.</a:t>
            </a:r>
          </a:p>
          <a:p>
            <a:endParaRPr lang="ru-RU" sz="2000" dirty="0"/>
          </a:p>
          <a:p>
            <a:r>
              <a:rPr lang="ru-RU" sz="2000" dirty="0" smtClean="0"/>
              <a:t>Суммируем </a:t>
            </a:r>
            <a:r>
              <a:rPr lang="en-US" sz="2000" dirty="0" smtClean="0"/>
              <a:t>PR </a:t>
            </a:r>
            <a:r>
              <a:rPr lang="ru-RU" sz="2000" dirty="0" smtClean="0"/>
              <a:t>во всех подвешенных вершинах и равномерно распределяем по всем остальным.</a:t>
            </a:r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b="1" dirty="0" smtClean="0"/>
              <a:t>Критерии останова</a:t>
            </a:r>
            <a:r>
              <a:rPr lang="en-US" sz="2000" b="1" dirty="0" smtClean="0"/>
              <a:t>:</a:t>
            </a:r>
            <a:endParaRPr lang="ru-RU" sz="2000" b="1" dirty="0"/>
          </a:p>
          <a:p>
            <a:r>
              <a:rPr lang="en-US" sz="2000" dirty="0"/>
              <a:t>PageRank </a:t>
            </a:r>
            <a:r>
              <a:rPr lang="ru-RU" sz="2000" dirty="0"/>
              <a:t>– сходится к конкретным значениям =</a:t>
            </a:r>
            <a:r>
              <a:rPr lang="en-US" sz="2000" dirty="0"/>
              <a:t>&gt; </a:t>
            </a:r>
            <a:r>
              <a:rPr lang="ru-RU" sz="2000" dirty="0"/>
              <a:t>продолжаем итерации пока значения не перестанут меняться (или меняются не более чем на </a:t>
            </a:r>
            <a:r>
              <a:rPr lang="en-US" sz="2000" i="1" dirty="0"/>
              <a:t>delta</a:t>
            </a:r>
            <a:r>
              <a:rPr lang="ru-RU" sz="2000" dirty="0" smtClean="0"/>
              <a:t>)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Фиксированное число итераций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en-US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1240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Проблемы графов на </a:t>
            </a:r>
            <a:r>
              <a:rPr lang="en-US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9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11676" y="1314591"/>
            <a:ext cx="101362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Алгоритмы на графах итерационные – следующая итерация не будет запущена, пока не выполнится предыдущая =</a:t>
            </a:r>
            <a:r>
              <a:rPr lang="en-US" sz="2000" dirty="0" smtClean="0"/>
              <a:t>&gt; </a:t>
            </a:r>
            <a:r>
              <a:rPr lang="ru-RU" sz="2000" dirty="0" smtClean="0"/>
              <a:t>Любое накопление времени или неравномерность выполнения существенно скажется на итоговой производительности</a:t>
            </a:r>
            <a:r>
              <a:rPr lang="ru-RU" sz="2000" dirty="0"/>
              <a:t> </a:t>
            </a:r>
            <a:r>
              <a:rPr lang="ru-RU" sz="2000" dirty="0" smtClean="0"/>
              <a:t>(например, запуск</a:t>
            </a:r>
            <a:r>
              <a:rPr lang="en-US" sz="2000" dirty="0" smtClean="0"/>
              <a:t> MR </a:t>
            </a:r>
            <a:r>
              <a:rPr lang="ru-RU" sz="2000" dirty="0" smtClean="0"/>
              <a:t>задачи).</a:t>
            </a:r>
          </a:p>
          <a:p>
            <a:endParaRPr lang="ru-RU" sz="2000" dirty="0" smtClean="0"/>
          </a:p>
          <a:p>
            <a:r>
              <a:rPr lang="ru-RU" sz="2000" dirty="0" smtClean="0"/>
              <a:t>Передача между </a:t>
            </a:r>
            <a:r>
              <a:rPr lang="en-US" sz="2000" dirty="0" smtClean="0"/>
              <a:t>mapper </a:t>
            </a:r>
            <a:r>
              <a:rPr lang="ru-RU" sz="2000" dirty="0" smtClean="0"/>
              <a:t>и </a:t>
            </a:r>
            <a:r>
              <a:rPr lang="en-US" sz="2000" dirty="0" smtClean="0"/>
              <a:t>reducer </a:t>
            </a:r>
            <a:r>
              <a:rPr lang="ru-RU" sz="2000" dirty="0" smtClean="0"/>
              <a:t>структуры графа.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5771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Проблемы графов на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Решение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10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7889" y="1246497"/>
            <a:ext cx="1013622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Использование </a:t>
            </a:r>
            <a:r>
              <a:rPr lang="en-US" sz="2000" dirty="0" smtClean="0"/>
              <a:t>Combiner, </a:t>
            </a:r>
            <a:r>
              <a:rPr lang="ru-RU" sz="2000" dirty="0" smtClean="0"/>
              <a:t>в том числе </a:t>
            </a:r>
            <a:r>
              <a:rPr lang="en-US" sz="2000" dirty="0" smtClean="0"/>
              <a:t>In-mapper Combiner.</a:t>
            </a:r>
          </a:p>
          <a:p>
            <a:endParaRPr lang="en-US" sz="2000" dirty="0"/>
          </a:p>
          <a:p>
            <a:r>
              <a:rPr lang="ru-RU" sz="2000" dirty="0" smtClean="0"/>
              <a:t>Улучшение </a:t>
            </a:r>
            <a:r>
              <a:rPr lang="ru-RU" sz="2000" dirty="0" err="1" smtClean="0"/>
              <a:t>партиционирования</a:t>
            </a:r>
            <a:r>
              <a:rPr lang="ru-RU" sz="2000" dirty="0" smtClean="0"/>
              <a:t>: зачастую графы имеют локальную структуру: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* Обрабатывать близкие узлы на одной </a:t>
            </a:r>
            <a:r>
              <a:rPr lang="ru-RU" sz="2000" dirty="0" err="1" smtClean="0"/>
              <a:t>ноде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* Сложно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* А если близких узлов много?</a:t>
            </a:r>
          </a:p>
          <a:p>
            <a:endParaRPr lang="ru-RU" sz="2000" dirty="0"/>
          </a:p>
          <a:p>
            <a:r>
              <a:rPr lang="en-US" sz="2000" dirty="0" err="1" smtClean="0"/>
              <a:t>Schimmy</a:t>
            </a:r>
            <a:r>
              <a:rPr lang="en-US" sz="2000" dirty="0" smtClean="0"/>
              <a:t> Design Pattern (SDP):</a:t>
            </a:r>
          </a:p>
          <a:p>
            <a:r>
              <a:rPr lang="ru-RU" sz="2000" dirty="0" smtClean="0"/>
              <a:t>Передаем два набора данных: структуру графа и актуальные вычисления «</a:t>
            </a:r>
            <a:r>
              <a:rPr lang="en-US" sz="2000" dirty="0" smtClean="0"/>
              <a:t>messages</a:t>
            </a:r>
            <a:r>
              <a:rPr lang="ru-RU" sz="2000" dirty="0" smtClean="0"/>
              <a:t>».</a:t>
            </a:r>
          </a:p>
          <a:p>
            <a:r>
              <a:rPr lang="ru-RU" sz="2000" dirty="0" smtClean="0"/>
              <a:t>Передаем только </a:t>
            </a:r>
            <a:r>
              <a:rPr lang="en-US" sz="2000" dirty="0" smtClean="0"/>
              <a:t>messages, </a:t>
            </a:r>
            <a:r>
              <a:rPr lang="ru-RU" sz="2000" dirty="0" smtClean="0"/>
              <a:t>структуру считываем с диска.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6863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00025"/>
            <a:ext cx="105156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Проблемы графов на </a:t>
            </a:r>
            <a:r>
              <a:rPr lang="en-US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MapReduce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r>
              <a:rPr lang="ru-RU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Решение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11</a:t>
            </a:fld>
            <a:endParaRPr lang="ru-RU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ru-RU" dirty="0" smtClean="0"/>
              <a:t>НИУ "МЭИ", Каф. УИТ, 2023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382" y="924129"/>
            <a:ext cx="7956361" cy="36562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0749" y="2110902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30749" y="248023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К2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825240" y="2139766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К1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825240" y="250909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977327" y="2139766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К3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977327" y="250909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К4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19526" y="2139766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К3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019526" y="250909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К4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039644" y="2159062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К5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39644" y="252839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К6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8044246" y="2139766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К5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8044246" y="250909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К6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82" y="1076529"/>
            <a:ext cx="7956361" cy="365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5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25371</TotalTime>
  <Words>409</Words>
  <Application>Microsoft Office PowerPoint</Application>
  <PresentationFormat>Широкоэкранный</PresentationFormat>
  <Paragraphs>105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Тема Office</vt:lpstr>
      <vt:lpstr>Интеллектуальные информационные системы   Работа с графами. PageRank</vt:lpstr>
      <vt:lpstr>PageRank</vt:lpstr>
      <vt:lpstr>Вычисление PageRank</vt:lpstr>
      <vt:lpstr>Вычисление PageRank</vt:lpstr>
      <vt:lpstr>Вычисление PageRank</vt:lpstr>
      <vt:lpstr>PageRank Mapper</vt:lpstr>
      <vt:lpstr>PageRank Reducer</vt:lpstr>
      <vt:lpstr>PageRank </vt:lpstr>
      <vt:lpstr>Проблемы графов на MapReduce</vt:lpstr>
      <vt:lpstr>Проблемы графов на MapReduce. Решение</vt:lpstr>
      <vt:lpstr>Проблемы графов на MapReduce. Решение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Интеллектуальные информационные системы</dc:title>
  <dc:creator>Администратор</dc:creator>
  <cp:lastModifiedBy>Андрей</cp:lastModifiedBy>
  <cp:revision>237</cp:revision>
  <dcterms:created xsi:type="dcterms:W3CDTF">2017-09-04T06:40:48Z</dcterms:created>
  <dcterms:modified xsi:type="dcterms:W3CDTF">2023-10-17T11:59:12Z</dcterms:modified>
</cp:coreProperties>
</file>