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4" r:id="rId2"/>
    <p:sldId id="282" r:id="rId3"/>
    <p:sldId id="291" r:id="rId4"/>
    <p:sldId id="292" r:id="rId5"/>
    <p:sldId id="290" r:id="rId6"/>
    <p:sldId id="293" r:id="rId7"/>
    <p:sldId id="294" r:id="rId8"/>
    <p:sldId id="295" r:id="rId9"/>
    <p:sldId id="29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" initials="А" lastIdx="1" clrIdx="0">
    <p:extLst>
      <p:ext uri="{19B8F6BF-5375-455C-9EA6-DF929625EA0E}">
        <p15:presenceInfo xmlns:p15="http://schemas.microsoft.com/office/powerpoint/2012/main" userId="7b2c4eb77bafa27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2" autoAdjust="0"/>
    <p:restoredTop sz="94660"/>
  </p:normalViewPr>
  <p:slideViewPr>
    <p:cSldViewPr snapToGrid="0">
      <p:cViewPr varScale="1">
        <p:scale>
          <a:sx n="88" d="100"/>
          <a:sy n="88" d="100"/>
        </p:scale>
        <p:origin x="235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3442-E582-4D46-BD21-C13732E08924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CB32-E175-4545-86B4-9863710AE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5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F417-80F0-41BF-BAB7-69B53669C5F3}" type="datetime1">
              <a:rPr lang="ru-RU" smtClean="0"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6B10-EDB0-425A-8E07-E5BB2977BF67}" type="datetime1">
              <a:rPr lang="ru-RU" smtClean="0"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9541-5874-4C60-BF7E-666B7CD0546B}" type="datetime1">
              <a:rPr lang="ru-RU" smtClean="0"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EC97-51F4-46DA-AE0C-3688FE4462C0}" type="datetime1">
              <a:rPr lang="ru-RU" smtClean="0"/>
              <a:t>10.10.2023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72D7-49DA-4973-AE7D-7DFF77A014F1}" type="datetime1">
              <a:rPr lang="ru-RU" smtClean="0"/>
              <a:t>10.10.2023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2FCF-81A1-48DC-A3AE-AE6A8367E411}" type="datetime1">
              <a:rPr lang="ru-RU" smtClean="0"/>
              <a:t>10.10.2023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D234-3B22-49AA-95BB-215CE7AD71D9}" type="datetime1">
              <a:rPr lang="ru-RU" smtClean="0"/>
              <a:t>10.10.2023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D29B-9467-4433-A153-AD7D251DB942}" type="datetime1">
              <a:rPr lang="ru-RU" smtClean="0"/>
              <a:t>10.10.2023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7A4B-A6C9-4D8B-8270-A0F1744536B8}" type="datetime1">
              <a:rPr lang="ru-RU" smtClean="0"/>
              <a:t>10.10.2023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D98-7F37-42A1-AC8D-16C5A60A2437}" type="datetime1">
              <a:rPr lang="ru-RU" smtClean="0"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0AD0A-BF05-43EC-BDF3-4977141F41FE}" type="datetime1">
              <a:rPr lang="ru-RU" smtClean="0"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27-A2A5-43C0-910E-A251F832AF4E}" type="datetime1">
              <a:rPr lang="ru-RU" smtClean="0"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0892"/>
            <a:ext cx="10972800" cy="3946943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Интеллектуальные информационные системы</a:t>
            </a:r>
            <a:b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Решение задач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MapReduce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27373"/>
            <a:ext cx="10972800" cy="1298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НИУ «МЭИ»</a:t>
            </a:r>
          </a:p>
          <a:p>
            <a:pPr marL="0" indent="0" algn="ctr">
              <a:buNone/>
            </a:pPr>
            <a:r>
              <a:rPr lang="ru-RU" dirty="0" smtClean="0"/>
              <a:t>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8414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Word Count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12800" y="1385546"/>
            <a:ext cx="102623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docid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</a:t>
            </a:r>
            <a:r>
              <a:rPr lang="ru-RU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</a:t>
            </a:r>
            <a:r>
              <a:rPr lang="ru-RU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4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  <a:r>
              <a:rPr lang="ru-RU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12800" y="2771128"/>
            <a:ext cx="102623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Reduce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24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ounts</a:t>
            </a:r>
            <a:r>
              <a:rPr lang="ru-RU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[c1,c2,c3]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ru-RU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24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ounts</a:t>
            </a:r>
            <a:r>
              <a:rPr lang="ru-RU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[c1,c2,c3]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endParaRPr lang="ru-RU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ru-RU" sz="24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7956" y="5234730"/>
            <a:ext cx="10836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Много данных от </a:t>
            </a:r>
            <a:r>
              <a:rPr lang="en-US" dirty="0" smtClean="0"/>
              <a:t>mapper-</a:t>
            </a:r>
            <a:r>
              <a:rPr lang="ru-RU" dirty="0" err="1" smtClean="0"/>
              <a:t>ов</a:t>
            </a:r>
            <a:r>
              <a:rPr lang="ru-RU" dirty="0" smtClean="0"/>
              <a:t>, можем после каждого </a:t>
            </a:r>
            <a:r>
              <a:rPr lang="en-US" dirty="0" smtClean="0"/>
              <a:t>mapper</a:t>
            </a:r>
            <a:r>
              <a:rPr lang="ru-RU" dirty="0" smtClean="0"/>
              <a:t>-а считать промежуточную сумму</a:t>
            </a:r>
            <a:r>
              <a:rPr lang="en-US" dirty="0" smtClean="0"/>
              <a:t> </a:t>
            </a:r>
            <a:r>
              <a:rPr lang="ru-RU" dirty="0" smtClean="0"/>
              <a:t>на </a:t>
            </a:r>
            <a:r>
              <a:rPr lang="en-US" dirty="0" smtClean="0"/>
              <a:t>combiner-</a:t>
            </a:r>
            <a:r>
              <a:rPr lang="ru-RU" dirty="0" smtClean="0"/>
              <a:t>е.</a:t>
            </a:r>
          </a:p>
          <a:p>
            <a:r>
              <a:rPr lang="ru-RU" dirty="0" smtClean="0"/>
              <a:t>Тогда на </a:t>
            </a:r>
            <a:r>
              <a:rPr lang="en-US" dirty="0" smtClean="0"/>
              <a:t>reducer</a:t>
            </a:r>
            <a:r>
              <a:rPr lang="ru-RU" dirty="0" smtClean="0"/>
              <a:t>-ы будет передаваться меньше данных.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02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8414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Word Count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12800" y="1208694"/>
            <a:ext cx="102623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docid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</a:t>
            </a:r>
            <a:r>
              <a:rPr lang="ru-RU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</a:t>
            </a:r>
            <a:r>
              <a:rPr lang="ru-RU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  <a:r>
              <a:rPr lang="ru-RU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12800" y="4264368"/>
            <a:ext cx="102623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Reduce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ounts</a:t>
            </a:r>
            <a:r>
              <a:rPr lang="ru-RU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[c1,c2,c3]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ru-RU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ounts</a:t>
            </a:r>
            <a:r>
              <a:rPr lang="ru-RU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[c1,c2,c3]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endParaRPr lang="ru-RU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ru-RU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12800" y="2356316"/>
            <a:ext cx="102623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Combine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ounts</a:t>
            </a:r>
            <a:r>
              <a:rPr lang="ru-RU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[c1,c2,c3]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ru-RU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ounts</a:t>
            </a:r>
            <a:r>
              <a:rPr lang="ru-RU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[c1,c2,c3]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endParaRPr lang="ru-RU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ru-RU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34649" y="2401795"/>
            <a:ext cx="418738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Тот же код, что и на </a:t>
            </a:r>
            <a:r>
              <a:rPr lang="en-US" dirty="0" smtClean="0"/>
              <a:t>reducer.</a:t>
            </a:r>
          </a:p>
          <a:p>
            <a:endParaRPr lang="en-US" dirty="0"/>
          </a:p>
          <a:p>
            <a:r>
              <a:rPr lang="en-US" dirty="0" smtClean="0"/>
              <a:t>Combiner </a:t>
            </a:r>
            <a:r>
              <a:rPr lang="ru-RU" dirty="0" smtClean="0"/>
              <a:t>на той же машине, что и </a:t>
            </a:r>
            <a:r>
              <a:rPr lang="en-US" dirty="0" smtClean="0"/>
              <a:t>mapper –</a:t>
            </a:r>
            <a:r>
              <a:rPr lang="ru-RU" dirty="0" smtClean="0"/>
              <a:t> нет большой передачи данных по сети.</a:t>
            </a:r>
          </a:p>
          <a:p>
            <a:r>
              <a:rPr lang="ru-RU" dirty="0" smtClean="0"/>
              <a:t>Но по-прежнему много операций чтения и записи, пусть и на одной и той же машине, т.к. результат </a:t>
            </a:r>
            <a:r>
              <a:rPr lang="en-US" dirty="0" smtClean="0"/>
              <a:t>mapper </a:t>
            </a:r>
            <a:r>
              <a:rPr lang="ru-RU" dirty="0" smtClean="0"/>
              <a:t>записывает в файл, а </a:t>
            </a:r>
            <a:r>
              <a:rPr lang="en-US" dirty="0" smtClean="0"/>
              <a:t>combiner </a:t>
            </a:r>
            <a:r>
              <a:rPr lang="ru-RU" dirty="0" smtClean="0"/>
              <a:t>считывает из файла.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842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8414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Word Count.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n-mapper combiner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12800" y="1539620"/>
            <a:ext cx="102623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docid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</a:t>
            </a:r>
            <a:r>
              <a:rPr lang="ru-RU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 new </a:t>
            </a:r>
            <a:r>
              <a:rPr lang="en-US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AssociativeArray</a:t>
            </a:r>
            <a:endParaRPr lang="ru-RU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</a:t>
            </a:r>
            <a:r>
              <a:rPr lang="ru-RU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 =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 + 1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ru-RU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  <a:r>
              <a:rPr lang="ru-RU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2800" y="3849189"/>
            <a:ext cx="101161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Теперь данные храним в ассоциативном массиве </a:t>
            </a:r>
            <a:r>
              <a:rPr lang="en-US" b="1" dirty="0" smtClean="0"/>
              <a:t>H</a:t>
            </a:r>
            <a:r>
              <a:rPr lang="ru-RU" b="1" dirty="0" smtClean="0"/>
              <a:t> </a:t>
            </a:r>
            <a:r>
              <a:rPr lang="ru-RU" dirty="0" smtClean="0"/>
              <a:t>и передаем в </a:t>
            </a:r>
            <a:r>
              <a:rPr lang="en-US" dirty="0" smtClean="0"/>
              <a:t>reducer </a:t>
            </a:r>
            <a:r>
              <a:rPr lang="ru-RU" dirty="0" smtClean="0"/>
              <a:t>после каждого документа. </a:t>
            </a:r>
          </a:p>
          <a:p>
            <a:r>
              <a:rPr lang="ru-RU" dirty="0" smtClean="0"/>
              <a:t>Учесть, чтобы памяти хватило под размер документа.</a:t>
            </a:r>
          </a:p>
          <a:p>
            <a:r>
              <a:rPr lang="ru-RU" dirty="0" smtClean="0"/>
              <a:t>Объем данных по сети падает, при этом нет записи в файл для </a:t>
            </a:r>
            <a:r>
              <a:rPr lang="en-US" dirty="0" smtClean="0"/>
              <a:t>combiner-</a:t>
            </a:r>
            <a:r>
              <a:rPr lang="ru-RU" dirty="0" smtClean="0"/>
              <a:t>а как в прошлом примере.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710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8414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Word Count.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n-mapper combiner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- 2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12800" y="1539620"/>
            <a:ext cx="1026231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en-US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 new </a:t>
            </a:r>
            <a:r>
              <a:rPr lang="en-US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AssociativeArray</a:t>
            </a:r>
            <a:endParaRPr lang="ru-RU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docid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</a:t>
            </a:r>
            <a:r>
              <a:rPr lang="ru-RU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en-US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</a:t>
            </a:r>
            <a:r>
              <a:rPr lang="ru-RU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 =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 + 1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Method </a:t>
            </a:r>
            <a:r>
              <a:rPr lang="en-US" sz="2000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ru-RU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  <a:r>
              <a:rPr lang="ru-RU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2801" y="5016137"/>
            <a:ext cx="11022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Передаем данные в </a:t>
            </a:r>
            <a:r>
              <a:rPr lang="en-US" dirty="0" smtClean="0"/>
              <a:t>reducer </a:t>
            </a:r>
            <a:r>
              <a:rPr lang="ru-RU" dirty="0" smtClean="0"/>
              <a:t>по завершению работы </a:t>
            </a:r>
            <a:r>
              <a:rPr lang="en-US" dirty="0" smtClean="0"/>
              <a:t>mapper-</a:t>
            </a:r>
            <a:r>
              <a:rPr lang="ru-RU" dirty="0" smtClean="0"/>
              <a:t>а.</a:t>
            </a:r>
          </a:p>
          <a:p>
            <a:r>
              <a:rPr lang="ru-RU" dirty="0" smtClean="0"/>
              <a:t>Объем данных по сети падает еще больше, но острее стоит вопрос памяти для хранения ассоциативного массива.</a:t>
            </a:r>
          </a:p>
          <a:p>
            <a:r>
              <a:rPr lang="ru-RU" dirty="0" smtClean="0"/>
              <a:t>Контроль памяти, и передача данных в </a:t>
            </a:r>
            <a:r>
              <a:rPr lang="en-US" dirty="0" smtClean="0"/>
              <a:t>reducer</a:t>
            </a:r>
            <a:r>
              <a:rPr lang="ru-RU" dirty="0" smtClean="0"/>
              <a:t> в случае достижения заданного размера массива.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011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8414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Среднее значение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Mapper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091484" y="4408655"/>
            <a:ext cx="102623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site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lang="ru-RU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en-US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site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lang="ru-RU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90599" y="982933"/>
            <a:ext cx="1063654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yandex.ru 10</a:t>
            </a:r>
          </a:p>
          <a:p>
            <a:r>
              <a:rPr lang="ru-RU" dirty="0"/>
              <a:t>vk.com	 120</a:t>
            </a:r>
          </a:p>
          <a:p>
            <a:r>
              <a:rPr lang="ru-RU" dirty="0"/>
              <a:t>mail.ru 45</a:t>
            </a:r>
          </a:p>
          <a:p>
            <a:r>
              <a:rPr lang="ru-RU" dirty="0"/>
              <a:t>yandex.ru 25</a:t>
            </a:r>
          </a:p>
          <a:p>
            <a:r>
              <a:rPr lang="ru-RU" dirty="0"/>
              <a:t>yandex.ru 30</a:t>
            </a:r>
          </a:p>
          <a:p>
            <a:r>
              <a:rPr lang="ru-RU" dirty="0"/>
              <a:t>vk.com 350</a:t>
            </a:r>
          </a:p>
          <a:p>
            <a:r>
              <a:rPr lang="ru-RU" dirty="0"/>
              <a:t>vk.com 100</a:t>
            </a:r>
          </a:p>
          <a:p>
            <a:r>
              <a:rPr lang="ru-RU" dirty="0"/>
              <a:t>mail.ru </a:t>
            </a:r>
            <a:r>
              <a:rPr lang="ru-RU" dirty="0" smtClean="0"/>
              <a:t>35</a:t>
            </a:r>
            <a:endParaRPr lang="en-US" dirty="0" smtClean="0"/>
          </a:p>
          <a:p>
            <a:endParaRPr lang="en-US" dirty="0"/>
          </a:p>
          <a:p>
            <a:r>
              <a:rPr lang="ru-RU" dirty="0" smtClean="0"/>
              <a:t>Время посещения каждого сайта. Найти, сколько в среднем пользователи проводили на каждом сайте.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913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8414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Среднее значение</a:t>
            </a:r>
            <a:r>
              <a:rPr lang="en-US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Reducer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78576" y="1321878"/>
            <a:ext cx="102623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Reduce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site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integers</a:t>
            </a:r>
            <a:r>
              <a:rPr lang="en-US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[t1,t2,t3]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ru-RU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= 0;</a:t>
            </a:r>
            <a:endParaRPr lang="en-US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integers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[t1,t2,t3] 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t1</a:t>
            </a:r>
          </a:p>
          <a:p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+=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  <a:p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avg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endParaRPr lang="ru-RU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site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avg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2800" y="4808610"/>
            <a:ext cx="7945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Reducer </a:t>
            </a:r>
            <a:r>
              <a:rPr lang="ru-RU" dirty="0" smtClean="0"/>
              <a:t>получает много данных, можем оптимизировать с помощью </a:t>
            </a:r>
            <a:r>
              <a:rPr lang="en-US" dirty="0" smtClean="0"/>
              <a:t>combiner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062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8414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Среднее значение</a:t>
            </a:r>
            <a:r>
              <a:rPr lang="en-US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Reducer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12800" y="3889891"/>
            <a:ext cx="102623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Reduce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site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pairs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[(s1,c1),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s2,c2),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s3,c3)]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ru-R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0;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pair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pairs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[(s1,c1), (s2,c2), (s3,c3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)]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p.s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+=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p.c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avg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endParaRPr lang="ru-RU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site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float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avg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12800" y="960780"/>
            <a:ext cx="102623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site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lang="ru-RU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site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lang="ru-RU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12800" y="1774850"/>
            <a:ext cx="102623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Combine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site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lang="ru-RU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0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[t1,t2,t3] 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t1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+=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  <a:p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site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pair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52412" y="1095618"/>
            <a:ext cx="38595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Reducer </a:t>
            </a:r>
            <a:r>
              <a:rPr lang="ru-RU" dirty="0" smtClean="0"/>
              <a:t>может не выполняться,</a:t>
            </a:r>
          </a:p>
          <a:p>
            <a:r>
              <a:rPr lang="ru-RU" dirty="0" smtClean="0"/>
              <a:t>Поэтому нужно предусмотреть это в </a:t>
            </a:r>
            <a:r>
              <a:rPr lang="en-US" dirty="0" smtClean="0"/>
              <a:t>mapper </a:t>
            </a:r>
            <a:r>
              <a:rPr lang="ru-RU" dirty="0" smtClean="0"/>
              <a:t>и </a:t>
            </a:r>
            <a:r>
              <a:rPr lang="en-US" dirty="0" err="1" smtClean="0"/>
              <a:t>redu</a:t>
            </a:r>
            <a:r>
              <a:rPr lang="ru-RU" dirty="0" smtClean="0"/>
              <a:t>с</a:t>
            </a:r>
            <a:r>
              <a:rPr lang="en-US" dirty="0" err="1" smtClean="0"/>
              <a:t>er</a:t>
            </a:r>
            <a:r>
              <a:rPr lang="ru-RU" dirty="0"/>
              <a:t>!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H="1" flipV="1">
            <a:off x="5155474" y="1607111"/>
            <a:ext cx="2896939" cy="2368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5329647" y="2049455"/>
            <a:ext cx="4093027" cy="19244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4389120" y="1541010"/>
            <a:ext cx="126274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31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8414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Среднее значение</a:t>
            </a:r>
            <a:r>
              <a:rPr lang="en-US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Reducer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12800" y="3889891"/>
            <a:ext cx="102623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Reduce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site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pairs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[(s1,c1),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s2,c2),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s3,c3)]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ru-R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0;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pair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pairs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[(s1,c1), (s2,c2), (s3,c3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)]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p.s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+=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p.c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avg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endParaRPr lang="ru-RU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site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float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avg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12800" y="960780"/>
            <a:ext cx="102623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site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lang="ru-RU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site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pair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1)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12800" y="1774850"/>
            <a:ext cx="102623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Combine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site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pair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b="1" dirty="0">
                <a:latin typeface="Courier New" panose="02070309020205020404" pitchFamily="49" charset="0"/>
                <a:cs typeface="Courier New" panose="02070309020205020404" pitchFamily="49" charset="0"/>
              </a:rPr>
              <a:t>, 1</a:t>
            </a:r>
            <a:r>
              <a:rPr lang="ru-RU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0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[t1,t2,t3] 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p.s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+=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p.c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site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pair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52412" y="1095618"/>
            <a:ext cx="38595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Reducer </a:t>
            </a:r>
            <a:r>
              <a:rPr lang="ru-RU" dirty="0" smtClean="0"/>
              <a:t>может не выполняться,</a:t>
            </a:r>
          </a:p>
          <a:p>
            <a:r>
              <a:rPr lang="ru-RU" dirty="0" smtClean="0"/>
              <a:t>Поэтому нужно предусмотреть это в </a:t>
            </a:r>
            <a:r>
              <a:rPr lang="en-US" dirty="0" smtClean="0"/>
              <a:t>mapper </a:t>
            </a:r>
            <a:r>
              <a:rPr lang="ru-RU" dirty="0" smtClean="0"/>
              <a:t>и </a:t>
            </a:r>
            <a:r>
              <a:rPr lang="en-US" dirty="0" err="1" smtClean="0"/>
              <a:t>redu</a:t>
            </a:r>
            <a:r>
              <a:rPr lang="ru-RU" dirty="0" smtClean="0"/>
              <a:t>с</a:t>
            </a:r>
            <a:r>
              <a:rPr lang="en-US" dirty="0" err="1" smtClean="0"/>
              <a:t>er</a:t>
            </a:r>
            <a:r>
              <a:rPr lang="ru-RU" dirty="0"/>
              <a:t>!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H="1" flipV="1">
            <a:off x="5172891" y="1607111"/>
            <a:ext cx="2879522" cy="2368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5329647" y="2049455"/>
            <a:ext cx="4093027" cy="19244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389120" y="1541010"/>
            <a:ext cx="1567543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4737492" y="2102504"/>
            <a:ext cx="1506554" cy="1610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6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21567</TotalTime>
  <Words>504</Words>
  <Application>Microsoft Office PowerPoint</Application>
  <PresentationFormat>Широкоэкранный</PresentationFormat>
  <Paragraphs>133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Тема Office</vt:lpstr>
      <vt:lpstr>Интеллектуальные информационные системы   Решение задач MapReduce</vt:lpstr>
      <vt:lpstr>Word Count</vt:lpstr>
      <vt:lpstr>Word Count</vt:lpstr>
      <vt:lpstr>Word Count. In-mapper combiner </vt:lpstr>
      <vt:lpstr>Word Count. In-mapper combiner - 2</vt:lpstr>
      <vt:lpstr>Среднее значение. Mapper</vt:lpstr>
      <vt:lpstr>Среднее значение. Reducer</vt:lpstr>
      <vt:lpstr>Среднее значение. Reducer</vt:lpstr>
      <vt:lpstr>Среднее значение. Reducer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Интеллектуальные информационные системы</dc:title>
  <dc:creator>Администратор</dc:creator>
  <cp:lastModifiedBy>Андрей</cp:lastModifiedBy>
  <cp:revision>219</cp:revision>
  <dcterms:created xsi:type="dcterms:W3CDTF">2017-09-04T06:40:48Z</dcterms:created>
  <dcterms:modified xsi:type="dcterms:W3CDTF">2023-10-10T15:12:06Z</dcterms:modified>
</cp:coreProperties>
</file>