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74" r:id="rId2"/>
    <p:sldId id="276" r:id="rId3"/>
    <p:sldId id="298" r:id="rId4"/>
    <p:sldId id="299" r:id="rId5"/>
    <p:sldId id="300" r:id="rId6"/>
    <p:sldId id="301" r:id="rId7"/>
    <p:sldId id="302" r:id="rId8"/>
    <p:sldId id="303" r:id="rId9"/>
    <p:sldId id="304" r:id="rId10"/>
    <p:sldId id="306" r:id="rId11"/>
    <p:sldId id="307" r:id="rId12"/>
    <p:sldId id="308" r:id="rId13"/>
    <p:sldId id="309" r:id="rId14"/>
    <p:sldId id="312" r:id="rId15"/>
    <p:sldId id="310" r:id="rId16"/>
    <p:sldId id="311" r:id="rId17"/>
    <p:sldId id="314" r:id="rId18"/>
    <p:sldId id="315" r:id="rId1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91" d="100"/>
          <a:sy n="91" d="100"/>
        </p:scale>
        <p:origin x="91" y="6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94B3442-E582-4D46-BD21-C13732E08924}" type="datetimeFigureOut">
              <a:rPr lang="ru-RU" smtClean="0"/>
              <a:t>12.09.2023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C05CB32-E175-4545-86B4-9863710AE93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66553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41F417-80F0-41BF-BAB7-69B53669C5F3}" type="datetime1">
              <a:rPr lang="ru-RU" smtClean="0"/>
              <a:t>12.09.2023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72089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C26B10-EDB0-425A-8E07-E5BB2977BF67}" type="datetime1">
              <a:rPr lang="ru-RU" smtClean="0"/>
              <a:t>12.09.2023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641101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F59541-5874-4C60-BF7E-666B7CD0546B}" type="datetime1">
              <a:rPr lang="ru-RU" smtClean="0"/>
              <a:t>12.09.2023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3201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0EC97-51F4-46DA-AE0C-3688FE4462C0}" type="datetime1">
              <a:rPr lang="ru-RU" smtClean="0"/>
              <a:t>12.09.2023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380439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772D7-49DA-4973-AE7D-7DFF77A014F1}" type="datetime1">
              <a:rPr lang="ru-RU" smtClean="0"/>
              <a:t>12.09.2023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21198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932FCF-81A1-48DC-A3AE-AE6A8367E411}" type="datetime1">
              <a:rPr lang="ru-RU" smtClean="0"/>
              <a:t>12.09.2023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82374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2D234-3B22-49AA-95BB-215CE7AD71D9}" type="datetime1">
              <a:rPr lang="ru-RU" smtClean="0"/>
              <a:t>12.09.2023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08565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37D29B-9467-4433-A153-AD7D251DB942}" type="datetime1">
              <a:rPr lang="ru-RU" smtClean="0"/>
              <a:t>12.09.2023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22348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677A4B-A6C9-4D8B-8270-A0F1744536B8}" type="datetime1">
              <a:rPr lang="ru-RU" smtClean="0"/>
              <a:t>12.09.2023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922289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1DBD98-7F37-42A1-AC8D-16C5A60A2437}" type="datetime1">
              <a:rPr lang="ru-RU" smtClean="0"/>
              <a:t>12.09.2023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479453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E0AD0A-BF05-43EC-BDF3-4977141F41FE}" type="datetime1">
              <a:rPr lang="ru-RU" smtClean="0"/>
              <a:t>12.09.2023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08901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EBB627-A2A5-43C0-910E-A251F832AF4E}" type="datetime1">
              <a:rPr lang="ru-RU" smtClean="0"/>
              <a:t>12.09.2023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2C92E7-9338-4A04-8787-CAE1B2642B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74732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stepik.org/course/150/syllabus" TargetMode="External"/><Relationship Id="rId2" Type="http://schemas.openxmlformats.org/officeDocument/2006/relationships/hyperlink" Target="https://research.google/pubs/pub51/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750892"/>
            <a:ext cx="10972800" cy="3946943"/>
          </a:xfrm>
        </p:spPr>
        <p:txBody>
          <a:bodyPr>
            <a:normAutofit/>
          </a:bodyPr>
          <a:lstStyle/>
          <a:p>
            <a:pPr algn="ctr"/>
            <a:r>
              <a:rPr lang="ru-RU" i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Интеллектуальные информационные системы</a:t>
            </a:r>
            <a:br>
              <a:rPr lang="ru-RU" i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</a:br>
            <a:r>
              <a:rPr lang="en-US" i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/>
            </a:r>
            <a:br>
              <a:rPr lang="en-US" i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</a:br>
            <a:r>
              <a:rPr lang="ru-RU" i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/>
            </a:r>
            <a:br>
              <a:rPr lang="ru-RU" i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</a:br>
            <a:r>
              <a:rPr lang="en-US" i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HDFS</a:t>
            </a:r>
            <a:endParaRPr lang="ru-RU" i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09600" y="4827373"/>
            <a:ext cx="10972800" cy="1298800"/>
          </a:xfrm>
        </p:spPr>
        <p:txBody>
          <a:bodyPr/>
          <a:lstStyle/>
          <a:p>
            <a:pPr marL="0" indent="0" algn="ctr">
              <a:buNone/>
            </a:pPr>
            <a:r>
              <a:rPr lang="ru-RU" dirty="0" smtClean="0"/>
              <a:t>Кафедра управления и интеллектуальных технологий НИУ «МЭИ»</a:t>
            </a:r>
          </a:p>
          <a:p>
            <a:pPr marL="0" indent="0" algn="ctr">
              <a:buNone/>
            </a:pPr>
            <a:r>
              <a:rPr lang="ru-RU" dirty="0" smtClean="0"/>
              <a:t>202</a:t>
            </a:r>
            <a:r>
              <a:rPr lang="en-US" dirty="0" smtClean="0"/>
              <a:t>3</a:t>
            </a:r>
            <a:r>
              <a:rPr lang="ru-RU" dirty="0" smtClean="0"/>
              <a:t> г.</a:t>
            </a:r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2023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9563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2800" y="200025"/>
            <a:ext cx="10515600" cy="638175"/>
          </a:xfrm>
        </p:spPr>
        <p:txBody>
          <a:bodyPr>
            <a:normAutofit fontScale="90000"/>
          </a:bodyPr>
          <a:lstStyle/>
          <a:p>
            <a:pPr algn="ctr"/>
            <a:r>
              <a:rPr lang="en-US" i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HDFS</a:t>
            </a:r>
            <a:endParaRPr lang="ru-RU" i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71450" y="915255"/>
            <a:ext cx="1156335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400" dirty="0" smtClean="0"/>
              <a:t>HDFS – Hadoop Distributed File System – </a:t>
            </a:r>
            <a:r>
              <a:rPr lang="ru-RU" sz="2400" dirty="0" smtClean="0"/>
              <a:t>распределенная файловая система </a:t>
            </a:r>
            <a:r>
              <a:rPr lang="en-US" sz="2400" dirty="0" smtClean="0"/>
              <a:t>Hadoop.</a:t>
            </a:r>
          </a:p>
          <a:p>
            <a:pPr algn="just"/>
            <a:r>
              <a:rPr lang="ru-RU" sz="2400" dirty="0" smtClean="0"/>
              <a:t>Основана на идее </a:t>
            </a:r>
            <a:r>
              <a:rPr lang="en-US" sz="2400" dirty="0" smtClean="0"/>
              <a:t>GFS – </a:t>
            </a:r>
            <a:r>
              <a:rPr lang="en-US" sz="2400" dirty="0" smtClean="0">
                <a:hlinkClick r:id="rId2"/>
              </a:rPr>
              <a:t>Google File System</a:t>
            </a:r>
            <a:r>
              <a:rPr lang="en-US" sz="2400" dirty="0" smtClean="0"/>
              <a:t> –</a:t>
            </a:r>
            <a:r>
              <a:rPr lang="ru-RU" sz="2400" dirty="0" smtClean="0"/>
              <a:t> </a:t>
            </a:r>
            <a:r>
              <a:rPr lang="ru-RU" sz="2400" dirty="0" err="1" smtClean="0"/>
              <a:t>проприетарный</a:t>
            </a:r>
            <a:r>
              <a:rPr lang="ru-RU" sz="2400" dirty="0" smtClean="0"/>
              <a:t> продукт </a:t>
            </a:r>
            <a:r>
              <a:rPr lang="en-US" sz="2400" dirty="0" smtClean="0"/>
              <a:t>Google.</a:t>
            </a:r>
          </a:p>
          <a:p>
            <a:pPr algn="just"/>
            <a:endParaRPr lang="en-US" sz="2400" dirty="0" smtClean="0"/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2400" dirty="0"/>
              <a:t>Для пользователя – как один большой жесткий </a:t>
            </a:r>
            <a:r>
              <a:rPr lang="ru-RU" sz="2400" dirty="0" smtClean="0"/>
              <a:t>диск</a:t>
            </a:r>
            <a:r>
              <a:rPr lang="en-US" sz="2400" dirty="0" smtClean="0"/>
              <a:t> </a:t>
            </a:r>
            <a:endParaRPr lang="en-US" sz="2400" dirty="0"/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2400" dirty="0" smtClean="0"/>
              <a:t>Работает поверх обычных файловых систем </a:t>
            </a:r>
            <a:endParaRPr lang="en-US" sz="2400" dirty="0"/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2400" dirty="0" smtClean="0"/>
              <a:t>HDFS – </a:t>
            </a:r>
            <a:r>
              <a:rPr lang="ru-RU" sz="2400" dirty="0" smtClean="0"/>
              <a:t>приложение пользовательского уровня</a:t>
            </a:r>
            <a:endParaRPr lang="en-US" sz="2400" dirty="0" smtClean="0"/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2400" dirty="0"/>
              <a:t>Данные не теряются, если выходит из строя диск или </a:t>
            </a:r>
            <a:r>
              <a:rPr lang="ru-RU" sz="2400" dirty="0" smtClean="0"/>
              <a:t>сервер</a:t>
            </a:r>
            <a:endParaRPr lang="en-US" sz="2400" dirty="0" smtClean="0"/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2400" dirty="0" smtClean="0"/>
              <a:t>Есть </a:t>
            </a:r>
            <a:r>
              <a:rPr lang="ru-RU" sz="2400" dirty="0"/>
              <a:t>механизм восстановления данных, если часть данных теряется</a:t>
            </a:r>
          </a:p>
          <a:p>
            <a:pPr algn="just"/>
            <a:endParaRPr lang="ru-RU" sz="2400" dirty="0" smtClean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2</a:t>
            </a:fld>
            <a:endParaRPr lang="ru-RU"/>
          </a:p>
        </p:txBody>
      </p:sp>
      <p:sp>
        <p:nvSpPr>
          <p:cNvPr id="7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ru-RU" dirty="0" smtClean="0"/>
              <a:t>НИУ "МЭИ", Каф. УИТ, 2023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3636379" y="5987018"/>
            <a:ext cx="809842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rgbClr val="222222"/>
                </a:solidFill>
                <a:latin typeface="Roboto"/>
              </a:rPr>
              <a:t>По мотивам </a:t>
            </a:r>
            <a:r>
              <a:rPr lang="ru-RU" dirty="0" err="1" smtClean="0">
                <a:solidFill>
                  <a:srgbClr val="222222"/>
                </a:solidFill>
                <a:latin typeface="Roboto"/>
                <a:hlinkClick r:id="rId3"/>
              </a:rPr>
              <a:t>Hadoop</a:t>
            </a:r>
            <a:r>
              <a:rPr lang="ru-RU" dirty="0">
                <a:solidFill>
                  <a:srgbClr val="222222"/>
                </a:solidFill>
                <a:latin typeface="Roboto"/>
                <a:hlinkClick r:id="rId3"/>
              </a:rPr>
              <a:t>. Система для обработки больших объемов данных</a:t>
            </a:r>
            <a:endParaRPr lang="ru-RU" b="0" i="0" dirty="0">
              <a:solidFill>
                <a:srgbClr val="222222"/>
              </a:solidFill>
              <a:effectLst/>
              <a:latin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1214579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2800" y="200025"/>
            <a:ext cx="10515600" cy="638175"/>
          </a:xfrm>
        </p:spPr>
        <p:txBody>
          <a:bodyPr>
            <a:normAutofit fontScale="90000"/>
          </a:bodyPr>
          <a:lstStyle/>
          <a:p>
            <a:pPr algn="ctr"/>
            <a:r>
              <a:rPr lang="en-US" i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HDFS</a:t>
            </a:r>
            <a:r>
              <a:rPr lang="ru-RU" i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подходит для:</a:t>
            </a:r>
            <a:endParaRPr lang="ru-RU" i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3</a:t>
            </a:fld>
            <a:endParaRPr lang="ru-RU"/>
          </a:p>
        </p:txBody>
      </p:sp>
      <p:sp>
        <p:nvSpPr>
          <p:cNvPr id="7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ru-RU" dirty="0" smtClean="0"/>
              <a:t>НИУ "МЭИ", Каф. УИТ, 2023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578839" y="1199626"/>
            <a:ext cx="11308361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/>
              <a:t>Хранение больших файлов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dirty="0"/>
              <a:t>Т</a:t>
            </a:r>
            <a:r>
              <a:rPr lang="ru-RU" sz="2000" dirty="0" smtClean="0"/>
              <a:t>ерабайты, петабайты</a:t>
            </a:r>
            <a:endParaRPr lang="en-US" sz="20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dirty="0" smtClean="0"/>
              <a:t>Миллионы (но не миллиарды) файлов</a:t>
            </a:r>
            <a:endParaRPr lang="en-US" sz="20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dirty="0" smtClean="0"/>
              <a:t>Файлы размером от 100 Мб. Можно хранить большие файлы, но желательно не хранить маленькие файлы (в отличие от обычной файловой системы). </a:t>
            </a:r>
          </a:p>
          <a:p>
            <a:endParaRPr lang="ru-RU" sz="2000" dirty="0"/>
          </a:p>
          <a:p>
            <a:r>
              <a:rPr lang="ru-RU" sz="2000" b="1" dirty="0" err="1" smtClean="0"/>
              <a:t>Стриминг</a:t>
            </a:r>
            <a:r>
              <a:rPr lang="ru-RU" sz="2000" b="1" dirty="0" smtClean="0"/>
              <a:t> данных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dirty="0" smtClean="0"/>
              <a:t>Паттерн «</a:t>
            </a:r>
            <a:r>
              <a:rPr lang="en-US" sz="2000" dirty="0" smtClean="0"/>
              <a:t>Write once / read many times</a:t>
            </a:r>
            <a:r>
              <a:rPr lang="ru-RU" sz="2000" dirty="0" smtClean="0"/>
              <a:t>»</a:t>
            </a:r>
            <a:endParaRPr lang="en-US" sz="20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dirty="0" smtClean="0"/>
              <a:t>Оптимизация под последовательное чтение (не произвольное) больших файлов с большой скоростью</a:t>
            </a:r>
          </a:p>
          <a:p>
            <a:pPr lvl="2"/>
            <a:r>
              <a:rPr lang="en-US" sz="2000" dirty="0" smtClean="0"/>
              <a:t> – </a:t>
            </a:r>
            <a:r>
              <a:rPr lang="ru-RU" sz="2000" dirty="0"/>
              <a:t>Большой файл бьется на блоки, блоки хранятся </a:t>
            </a:r>
            <a:r>
              <a:rPr lang="ru-RU" sz="2000" dirty="0" smtClean="0"/>
              <a:t>последовательно -</a:t>
            </a:r>
            <a:r>
              <a:rPr lang="en-US" sz="2000" dirty="0" smtClean="0"/>
              <a:t>&gt; </a:t>
            </a:r>
            <a:r>
              <a:rPr lang="ru-RU" sz="2000" dirty="0" smtClean="0"/>
              <a:t>Чтение проходит быстро</a:t>
            </a:r>
            <a:endParaRPr lang="en-US" sz="20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dirty="0"/>
              <a:t>Можем дописывать файл (</a:t>
            </a:r>
            <a:r>
              <a:rPr lang="en-US" sz="2000" dirty="0"/>
              <a:t>append</a:t>
            </a:r>
            <a:r>
              <a:rPr lang="en-US" sz="2000" dirty="0" smtClean="0"/>
              <a:t>)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3115210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2800" y="200025"/>
            <a:ext cx="10515600" cy="638175"/>
          </a:xfrm>
        </p:spPr>
        <p:txBody>
          <a:bodyPr>
            <a:normAutofit fontScale="90000"/>
          </a:bodyPr>
          <a:lstStyle/>
          <a:p>
            <a:pPr algn="ctr"/>
            <a:r>
              <a:rPr lang="en-US" i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HDFS</a:t>
            </a:r>
            <a:r>
              <a:rPr lang="ru-RU" i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</a:t>
            </a:r>
            <a:r>
              <a:rPr lang="ru-RU" i="1" dirty="0" smtClean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НЕ</a:t>
            </a:r>
            <a:r>
              <a:rPr lang="ru-RU" i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подходит для:</a:t>
            </a:r>
            <a:endParaRPr lang="ru-RU" i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4</a:t>
            </a:fld>
            <a:endParaRPr lang="ru-RU"/>
          </a:p>
        </p:txBody>
      </p:sp>
      <p:sp>
        <p:nvSpPr>
          <p:cNvPr id="7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ru-RU" dirty="0" smtClean="0"/>
              <a:t>НИУ "МЭИ", Каф. УИТ, 2023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578839" y="1199626"/>
            <a:ext cx="8942665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1" dirty="0" smtClean="0"/>
              <a:t>Low latency reads –</a:t>
            </a:r>
            <a:r>
              <a:rPr lang="ru-RU" sz="2000" b="1" dirty="0" smtClean="0"/>
              <a:t> хотим быстро</a:t>
            </a:r>
            <a:r>
              <a:rPr lang="en-US" sz="2000" b="1" dirty="0" smtClean="0"/>
              <a:t> </a:t>
            </a:r>
            <a:r>
              <a:rPr lang="ru-RU" sz="2000" b="1" dirty="0" smtClean="0"/>
              <a:t>получать часть данных</a:t>
            </a:r>
            <a:r>
              <a:rPr lang="en-US" sz="2000" b="1" dirty="0" smtClean="0"/>
              <a:t> (</a:t>
            </a:r>
            <a:r>
              <a:rPr lang="ru-RU" sz="2000" b="1" dirty="0" smtClean="0"/>
              <a:t>веб-сервис)</a:t>
            </a:r>
          </a:p>
          <a:p>
            <a:r>
              <a:rPr lang="ru-RU" sz="2000" dirty="0" smtClean="0"/>
              <a:t>	</a:t>
            </a:r>
            <a:r>
              <a:rPr lang="en-US" sz="2000" dirty="0" smtClean="0"/>
              <a:t>HDFS </a:t>
            </a:r>
            <a:r>
              <a:rPr lang="ru-RU" sz="2000" dirty="0" smtClean="0"/>
              <a:t>Больше заточен под большие офлайн расчеты</a:t>
            </a:r>
          </a:p>
          <a:p>
            <a:r>
              <a:rPr lang="ru-RU" sz="2000" dirty="0" smtClean="0"/>
              <a:t>	</a:t>
            </a:r>
            <a:r>
              <a:rPr lang="en-US" sz="2000" dirty="0" err="1" smtClean="0"/>
              <a:t>Hbase</a:t>
            </a:r>
            <a:r>
              <a:rPr lang="ru-RU" sz="2000" dirty="0"/>
              <a:t> </a:t>
            </a:r>
            <a:r>
              <a:rPr lang="ru-RU" sz="2000" dirty="0" smtClean="0"/>
              <a:t>отчасти</a:t>
            </a:r>
            <a:r>
              <a:rPr lang="en-US" sz="2000" dirty="0" smtClean="0"/>
              <a:t> </a:t>
            </a:r>
            <a:r>
              <a:rPr lang="ru-RU" sz="2000" dirty="0" smtClean="0"/>
              <a:t>помогает решить такую задачу</a:t>
            </a:r>
          </a:p>
          <a:p>
            <a:endParaRPr lang="ru-RU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b="1" dirty="0" smtClean="0"/>
              <a:t>Большое количество маленьких файлов</a:t>
            </a:r>
          </a:p>
          <a:p>
            <a:r>
              <a:rPr lang="ru-RU" sz="2000" dirty="0"/>
              <a:t> </a:t>
            </a:r>
            <a:r>
              <a:rPr lang="ru-RU" sz="2000" dirty="0" smtClean="0"/>
              <a:t>	Лучше 1000 файлов по 1 Гб, чем 100 000 по 10 Мб</a:t>
            </a:r>
          </a:p>
          <a:p>
            <a:endParaRPr lang="ru-RU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b="1" dirty="0" smtClean="0"/>
              <a:t>Многопоточная запись в файл</a:t>
            </a:r>
          </a:p>
          <a:p>
            <a:r>
              <a:rPr lang="ru-RU" sz="2000" dirty="0" smtClean="0"/>
              <a:t>	Один процесс записи на один файл</a:t>
            </a:r>
          </a:p>
          <a:p>
            <a:endParaRPr lang="ru-RU" sz="20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b="1" dirty="0"/>
              <a:t>Нет поддержки записи по смещению</a:t>
            </a:r>
          </a:p>
          <a:p>
            <a:r>
              <a:rPr lang="ru-RU" sz="2000" b="1" dirty="0" smtClean="0"/>
              <a:t>	</a:t>
            </a:r>
            <a:r>
              <a:rPr lang="ru-RU" sz="2000" dirty="0" smtClean="0"/>
              <a:t>Данные дописываются в конец файла</a:t>
            </a:r>
          </a:p>
          <a:p>
            <a:pPr lvl="1"/>
            <a:r>
              <a:rPr lang="ru-RU" sz="2000" dirty="0"/>
              <a:t>	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2000" dirty="0"/>
          </a:p>
          <a:p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3304919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2800" y="200025"/>
            <a:ext cx="10515600" cy="638175"/>
          </a:xfrm>
        </p:spPr>
        <p:txBody>
          <a:bodyPr>
            <a:normAutofit fontScale="90000"/>
          </a:bodyPr>
          <a:lstStyle/>
          <a:p>
            <a:pPr algn="ctr"/>
            <a:r>
              <a:rPr lang="ru-RU" i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Демоны </a:t>
            </a:r>
            <a:r>
              <a:rPr lang="en-US" i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HDFS</a:t>
            </a:r>
            <a:endParaRPr lang="ru-RU" i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5</a:t>
            </a:fld>
            <a:endParaRPr lang="ru-RU"/>
          </a:p>
        </p:txBody>
      </p:sp>
      <p:sp>
        <p:nvSpPr>
          <p:cNvPr id="7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ru-RU" dirty="0" smtClean="0"/>
              <a:t>НИУ "МЭИ", Каф. УИТ, 2023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519507" y="1095230"/>
            <a:ext cx="6308098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HDFS – </a:t>
            </a:r>
            <a:r>
              <a:rPr lang="ru-RU" dirty="0" smtClean="0"/>
              <a:t>распределенное приложение, запущенное не всех машинах кластера.</a:t>
            </a:r>
          </a:p>
          <a:p>
            <a:r>
              <a:rPr lang="ru-RU" dirty="0" smtClean="0"/>
              <a:t>Есть несколько тип</a:t>
            </a:r>
            <a:r>
              <a:rPr lang="ru-RU" dirty="0"/>
              <a:t>о</a:t>
            </a:r>
            <a:r>
              <a:rPr lang="ru-RU" dirty="0" smtClean="0"/>
              <a:t>в процессов – демонов (</a:t>
            </a:r>
            <a:r>
              <a:rPr lang="en-US" dirty="0" smtClean="0"/>
              <a:t>daemon</a:t>
            </a:r>
            <a:r>
              <a:rPr lang="ru-RU" dirty="0" smtClean="0"/>
              <a:t>) – которые постоянно запущены в ОС: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err="1" smtClean="0"/>
              <a:t>NameNode</a:t>
            </a:r>
            <a:endParaRPr lang="en-US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err="1" smtClean="0"/>
              <a:t>DataNode</a:t>
            </a:r>
            <a:endParaRPr lang="en-US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Secondary Node</a:t>
            </a:r>
          </a:p>
          <a:p>
            <a:endParaRPr lang="ru-RU" dirty="0"/>
          </a:p>
        </p:txBody>
      </p:sp>
      <p:pic>
        <p:nvPicPr>
          <p:cNvPr id="1026" name="Picture 2" descr="https://i.pinimg.com/originals/86/42/28/8642289aa68ed56ca1703c09564527ac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5937" y="1095230"/>
            <a:ext cx="4576365" cy="45763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2799" y="3680552"/>
            <a:ext cx="5240759" cy="2412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2580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2800" y="200025"/>
            <a:ext cx="10515600" cy="638175"/>
          </a:xfrm>
        </p:spPr>
        <p:txBody>
          <a:bodyPr>
            <a:normAutofit fontScale="90000"/>
          </a:bodyPr>
          <a:lstStyle/>
          <a:p>
            <a:pPr algn="ctr"/>
            <a:r>
              <a:rPr lang="en-US" i="1" dirty="0" err="1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NameNode</a:t>
            </a:r>
            <a:endParaRPr lang="ru-RU" i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6</a:t>
            </a:fld>
            <a:endParaRPr lang="ru-RU"/>
          </a:p>
        </p:txBody>
      </p:sp>
      <p:sp>
        <p:nvSpPr>
          <p:cNvPr id="7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ru-RU" dirty="0" smtClean="0"/>
              <a:t>НИУ "МЭИ", Каф. УИТ, 2023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451519" y="936809"/>
            <a:ext cx="11389382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Запускается на одной отдельной </a:t>
            </a:r>
            <a:r>
              <a:rPr lang="ru-RU" dirty="0" smtClean="0"/>
              <a:t>надежной машине</a:t>
            </a:r>
            <a:endParaRPr lang="ru-RU" dirty="0"/>
          </a:p>
          <a:p>
            <a:r>
              <a:rPr lang="ru-RU" dirty="0"/>
              <a:t>Количество файлов в </a:t>
            </a:r>
            <a:r>
              <a:rPr lang="en-US" dirty="0" smtClean="0"/>
              <a:t>FS </a:t>
            </a:r>
            <a:r>
              <a:rPr lang="ru-RU" dirty="0" smtClean="0"/>
              <a:t>ограничено </a:t>
            </a:r>
            <a:r>
              <a:rPr lang="ru-RU" dirty="0"/>
              <a:t>памятью </a:t>
            </a:r>
            <a:r>
              <a:rPr lang="en-US" dirty="0" err="1" smtClean="0"/>
              <a:t>NameNode</a:t>
            </a:r>
            <a:r>
              <a:rPr lang="en-US" dirty="0" smtClean="0"/>
              <a:t> (NN).</a:t>
            </a:r>
          </a:p>
          <a:p>
            <a:endParaRPr lang="ru-RU" dirty="0" smtClean="0"/>
          </a:p>
          <a:p>
            <a:r>
              <a:rPr lang="ru-RU" dirty="0" smtClean="0"/>
              <a:t>Отвечает за: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Файловое пространство (</a:t>
            </a:r>
            <a:r>
              <a:rPr lang="en-US" dirty="0" smtClean="0"/>
              <a:t>namespace)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Метаинформацию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Расположение блоков файлов</a:t>
            </a:r>
          </a:p>
          <a:p>
            <a:endParaRPr lang="ru-RU" dirty="0"/>
          </a:p>
          <a:p>
            <a:endParaRPr lang="ru-RU" dirty="0" smtClean="0"/>
          </a:p>
          <a:p>
            <a:r>
              <a:rPr lang="ru-RU" dirty="0" err="1" smtClean="0"/>
              <a:t>Namenode</a:t>
            </a:r>
            <a:r>
              <a:rPr lang="ru-RU" dirty="0" smtClean="0"/>
              <a:t> </a:t>
            </a:r>
            <a:r>
              <a:rPr lang="ru-RU" dirty="0"/>
              <a:t>знает все о структуре файловой системы: иерархию файлов и директорий, как файл разбит на блоки, где эти блоки и их реплики находятся </a:t>
            </a:r>
            <a:r>
              <a:rPr lang="ru-RU" dirty="0" smtClean="0"/>
              <a:t>(на </a:t>
            </a:r>
            <a:r>
              <a:rPr lang="ru-RU" dirty="0"/>
              <a:t>каких </a:t>
            </a:r>
            <a:r>
              <a:rPr lang="ru-RU" dirty="0" smtClean="0"/>
              <a:t>серверах). </a:t>
            </a:r>
            <a:r>
              <a:rPr lang="ru-RU" dirty="0"/>
              <a:t>При этом </a:t>
            </a:r>
            <a:r>
              <a:rPr lang="ru-RU" dirty="0" err="1"/>
              <a:t>Namenode</a:t>
            </a:r>
            <a:r>
              <a:rPr lang="ru-RU" dirty="0"/>
              <a:t> знает сколько всего свободного места в кластере и на каждом сервере.</a:t>
            </a:r>
            <a:br>
              <a:rPr lang="ru-RU" dirty="0"/>
            </a:br>
            <a:endParaRPr lang="ru-RU" dirty="0"/>
          </a:p>
          <a:p>
            <a:r>
              <a:rPr lang="ru-RU" dirty="0" err="1" smtClean="0"/>
              <a:t>Namenode</a:t>
            </a:r>
            <a:r>
              <a:rPr lang="ru-RU" dirty="0" smtClean="0"/>
              <a:t> </a:t>
            </a:r>
            <a:r>
              <a:rPr lang="ru-RU" dirty="0"/>
              <a:t>хранит все в </a:t>
            </a:r>
            <a:r>
              <a:rPr lang="ru-RU" dirty="0" smtClean="0"/>
              <a:t>оперативной памяти </a:t>
            </a:r>
            <a:r>
              <a:rPr lang="ru-RU" dirty="0"/>
              <a:t>для получения быстрого доступа на чтение и изменение файловой структуры</a:t>
            </a:r>
            <a:r>
              <a:rPr lang="ru-RU" dirty="0" smtClean="0"/>
              <a:t>.</a:t>
            </a:r>
            <a:endParaRPr lang="en-US" dirty="0" smtClean="0"/>
          </a:p>
          <a:p>
            <a:r>
              <a:rPr lang="ru-RU" dirty="0" smtClean="0"/>
              <a:t>Данные обо всех изменениях хранятся в логе =</a:t>
            </a:r>
            <a:r>
              <a:rPr lang="en-US" dirty="0" smtClean="0"/>
              <a:t>&gt;</a:t>
            </a:r>
            <a:r>
              <a:rPr lang="ru-RU" dirty="0" smtClean="0"/>
              <a:t> нужен большой жесткий диск</a:t>
            </a:r>
          </a:p>
          <a:p>
            <a:r>
              <a:rPr lang="ru-RU" dirty="0" smtClean="0"/>
              <a:t>Мощный </a:t>
            </a:r>
            <a:r>
              <a:rPr lang="en-US" dirty="0" smtClean="0"/>
              <a:t>CPU </a:t>
            </a:r>
            <a:r>
              <a:rPr lang="ru-RU" dirty="0" smtClean="0"/>
              <a:t>для обработки </a:t>
            </a:r>
            <a:r>
              <a:rPr lang="en-US" dirty="0" smtClean="0"/>
              <a:t>heartbeats </a:t>
            </a:r>
            <a:r>
              <a:rPr lang="ru-RU" dirty="0" smtClean="0"/>
              <a:t>от </a:t>
            </a:r>
            <a:r>
              <a:rPr lang="en-US" dirty="0" err="1" smtClean="0"/>
              <a:t>DataNode</a:t>
            </a:r>
            <a:r>
              <a:rPr lang="ru-RU" dirty="0" smtClean="0"/>
              <a:t>-</a:t>
            </a:r>
            <a:r>
              <a:rPr lang="ru-RU" dirty="0" err="1" smtClean="0"/>
              <a:t>ов</a:t>
            </a:r>
            <a:r>
              <a:rPr lang="ru-RU" dirty="0" smtClean="0"/>
              <a:t> и запросов от клиентов</a:t>
            </a:r>
            <a:endParaRPr lang="en-US" dirty="0" smtClean="0"/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61423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2800" y="200025"/>
            <a:ext cx="10515600" cy="638175"/>
          </a:xfrm>
        </p:spPr>
        <p:txBody>
          <a:bodyPr>
            <a:normAutofit fontScale="90000"/>
          </a:bodyPr>
          <a:lstStyle/>
          <a:p>
            <a:pPr algn="ctr"/>
            <a:r>
              <a:rPr lang="en-US" i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Secondary </a:t>
            </a:r>
            <a:r>
              <a:rPr lang="en-US" i="1" dirty="0" err="1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NameNode</a:t>
            </a:r>
            <a:endParaRPr lang="ru-RU" i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7</a:t>
            </a:fld>
            <a:endParaRPr lang="ru-RU"/>
          </a:p>
        </p:txBody>
      </p:sp>
      <p:sp>
        <p:nvSpPr>
          <p:cNvPr id="7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ru-RU" dirty="0" smtClean="0"/>
              <a:t>НИУ "МЭИ", Каф. УИТ, 2023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451518" y="936809"/>
            <a:ext cx="10876881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Если </a:t>
            </a:r>
            <a:r>
              <a:rPr lang="en-US" dirty="0" err="1" smtClean="0"/>
              <a:t>NameNode</a:t>
            </a:r>
            <a:r>
              <a:rPr lang="en-US" dirty="0" smtClean="0"/>
              <a:t> </a:t>
            </a:r>
            <a:r>
              <a:rPr lang="ru-RU" dirty="0" smtClean="0"/>
              <a:t>выходит из строя, что </a:t>
            </a:r>
            <a:r>
              <a:rPr lang="en-US" dirty="0" smtClean="0"/>
              <a:t>HDFS </a:t>
            </a:r>
            <a:r>
              <a:rPr lang="ru-RU" dirty="0" smtClean="0"/>
              <a:t>работать не будет (данные останутся на серверах, но не известно где и какие).  </a:t>
            </a:r>
            <a:endParaRPr lang="en-US" dirty="0" smtClean="0"/>
          </a:p>
          <a:p>
            <a:endParaRPr lang="en-US" dirty="0"/>
          </a:p>
          <a:p>
            <a:r>
              <a:rPr lang="ru-RU" dirty="0" smtClean="0"/>
              <a:t>Информация о файловой системе – в файле </a:t>
            </a:r>
            <a:r>
              <a:rPr lang="en-US" dirty="0" err="1" smtClean="0"/>
              <a:t>fsimage</a:t>
            </a:r>
            <a:endParaRPr lang="en-US" dirty="0" smtClean="0"/>
          </a:p>
          <a:p>
            <a:r>
              <a:rPr lang="ru-RU" dirty="0" smtClean="0"/>
              <a:t>Все изменения  - в лог </a:t>
            </a:r>
            <a:r>
              <a:rPr lang="en-US" dirty="0"/>
              <a:t>Write Ahead </a:t>
            </a:r>
            <a:r>
              <a:rPr lang="en-US" dirty="0" smtClean="0"/>
              <a:t>Log</a:t>
            </a:r>
            <a:endParaRPr lang="ru-RU" dirty="0" smtClean="0"/>
          </a:p>
          <a:p>
            <a:r>
              <a:rPr lang="ru-RU" dirty="0"/>
              <a:t>Если </a:t>
            </a:r>
            <a:r>
              <a:rPr lang="ru-RU" dirty="0" err="1"/>
              <a:t>NameNode</a:t>
            </a:r>
            <a:r>
              <a:rPr lang="ru-RU" dirty="0"/>
              <a:t> падает, то текущее состояние образа HDFS можно восстановить с помощью старого </a:t>
            </a:r>
            <a:r>
              <a:rPr lang="ru-RU" dirty="0" err="1"/>
              <a:t>fsimage</a:t>
            </a:r>
            <a:r>
              <a:rPr lang="ru-RU" dirty="0"/>
              <a:t> и этих логов </a:t>
            </a:r>
            <a:r>
              <a:rPr lang="ru-RU" dirty="0" smtClean="0"/>
              <a:t>изменений – получается новый образ </a:t>
            </a:r>
            <a:r>
              <a:rPr lang="en-US" dirty="0" err="1" smtClean="0"/>
              <a:t>fsimage</a:t>
            </a:r>
            <a:r>
              <a:rPr lang="ru-RU" dirty="0" smtClean="0"/>
              <a:t>, который</a:t>
            </a:r>
            <a:r>
              <a:rPr lang="en-US" dirty="0" smtClean="0"/>
              <a:t> </a:t>
            </a:r>
            <a:r>
              <a:rPr lang="en-US" dirty="0" err="1" smtClean="0"/>
              <a:t>NameNode</a:t>
            </a:r>
            <a:r>
              <a:rPr lang="en-US" dirty="0" smtClean="0"/>
              <a:t>  </a:t>
            </a:r>
            <a:r>
              <a:rPr lang="ru-RU" dirty="0" smtClean="0"/>
              <a:t>грузит в память.</a:t>
            </a:r>
          </a:p>
          <a:p>
            <a:r>
              <a:rPr lang="ru-RU" dirty="0" smtClean="0"/>
              <a:t>Процесс восстановления долгий и выполняется на </a:t>
            </a:r>
            <a:r>
              <a:rPr lang="en-US" dirty="0" smtClean="0"/>
              <a:t>Secondary </a:t>
            </a:r>
            <a:r>
              <a:rPr lang="en-US" dirty="0" err="1" smtClean="0"/>
              <a:t>NameNode</a:t>
            </a:r>
            <a:r>
              <a:rPr lang="en-US" dirty="0" smtClean="0"/>
              <a:t> (SNN).</a:t>
            </a:r>
            <a:endParaRPr lang="ru-RU" dirty="0" smtClean="0"/>
          </a:p>
          <a:p>
            <a:r>
              <a:rPr lang="ru-RU" dirty="0" smtClean="0"/>
              <a:t>С некоторой периодичностью </a:t>
            </a:r>
            <a:r>
              <a:rPr lang="en-US" dirty="0" smtClean="0"/>
              <a:t>SNN</a:t>
            </a:r>
            <a:r>
              <a:rPr lang="ru-RU" dirty="0" smtClean="0"/>
              <a:t> забирает </a:t>
            </a:r>
            <a:r>
              <a:rPr lang="en-US" dirty="0" err="1" smtClean="0"/>
              <a:t>fsimage</a:t>
            </a:r>
            <a:r>
              <a:rPr lang="ru-RU" dirty="0" smtClean="0"/>
              <a:t>, накатывает лог обновлений –</a:t>
            </a:r>
            <a:r>
              <a:rPr lang="en-US" dirty="0" smtClean="0"/>
              <a:t>&gt; </a:t>
            </a:r>
            <a:r>
              <a:rPr lang="ru-RU" dirty="0" smtClean="0"/>
              <a:t>получаем новый образ, который может использоваться </a:t>
            </a:r>
            <a:r>
              <a:rPr lang="en-US" dirty="0" smtClean="0"/>
              <a:t>NN </a:t>
            </a:r>
            <a:r>
              <a:rPr lang="ru-RU" dirty="0" smtClean="0"/>
              <a:t>в случае сбоя</a:t>
            </a:r>
          </a:p>
          <a:p>
            <a:endParaRPr lang="en-US" dirty="0" smtClean="0"/>
          </a:p>
          <a:p>
            <a:endParaRPr lang="ru-RU" dirty="0" smtClean="0"/>
          </a:p>
          <a:p>
            <a:r>
              <a:rPr lang="ru-RU" dirty="0" smtClean="0"/>
              <a:t>Для </a:t>
            </a:r>
            <a:r>
              <a:rPr lang="en-US" dirty="0" smtClean="0"/>
              <a:t>SNN </a:t>
            </a:r>
            <a:r>
              <a:rPr lang="ru-RU" dirty="0" smtClean="0"/>
              <a:t>требуется то же железо, что и </a:t>
            </a:r>
            <a:r>
              <a:rPr lang="en-US" dirty="0" smtClean="0"/>
              <a:t>NN, </a:t>
            </a:r>
            <a:r>
              <a:rPr lang="ru-RU" dirty="0" smtClean="0"/>
              <a:t>но по факту не используется как </a:t>
            </a:r>
            <a:r>
              <a:rPr lang="en-US" dirty="0" smtClean="0"/>
              <a:t>backup NN</a:t>
            </a:r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790249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2800" y="200025"/>
            <a:ext cx="10515600" cy="638175"/>
          </a:xfrm>
        </p:spPr>
        <p:txBody>
          <a:bodyPr>
            <a:normAutofit fontScale="90000"/>
          </a:bodyPr>
          <a:lstStyle/>
          <a:p>
            <a:pPr algn="ctr"/>
            <a:r>
              <a:rPr lang="en-US" i="1" dirty="0" err="1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DataNode</a:t>
            </a:r>
            <a:endParaRPr lang="ru-RU" i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8</a:t>
            </a:fld>
            <a:endParaRPr lang="ru-RU"/>
          </a:p>
        </p:txBody>
      </p:sp>
      <p:sp>
        <p:nvSpPr>
          <p:cNvPr id="7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ru-RU" dirty="0" smtClean="0"/>
              <a:t>НИУ "МЭИ", Каф. УИТ, 2023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451518" y="936809"/>
            <a:ext cx="1087688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dirty="0" smtClean="0"/>
              <a:t>Запущен на каждой машине кластера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dirty="0" smtClean="0"/>
              <a:t>Отвечает за хранение информации на машине.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dirty="0" smtClean="0"/>
              <a:t>Отправляет сигналы о состоянии сервера</a:t>
            </a:r>
            <a:r>
              <a:rPr lang="en-US" sz="2400" dirty="0" smtClean="0"/>
              <a:t> </a:t>
            </a:r>
            <a:r>
              <a:rPr lang="ru-RU" sz="2400" dirty="0" smtClean="0"/>
              <a:t>(</a:t>
            </a:r>
            <a:r>
              <a:rPr lang="en-US" sz="2400" dirty="0" smtClean="0"/>
              <a:t>heartbeat)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416085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2800" y="200025"/>
            <a:ext cx="10515600" cy="638175"/>
          </a:xfrm>
        </p:spPr>
        <p:txBody>
          <a:bodyPr>
            <a:normAutofit fontScale="90000"/>
          </a:bodyPr>
          <a:lstStyle/>
          <a:p>
            <a:pPr algn="ctr"/>
            <a:r>
              <a:rPr lang="ru-RU" i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Файлы и блоки</a:t>
            </a:r>
            <a:endParaRPr lang="ru-RU" i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9</a:t>
            </a:fld>
            <a:endParaRPr lang="ru-RU"/>
          </a:p>
        </p:txBody>
      </p:sp>
      <p:sp>
        <p:nvSpPr>
          <p:cNvPr id="7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ru-RU" dirty="0" smtClean="0"/>
              <a:t>НИУ "МЭИ", Каф. УИТ, 2023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451518" y="936809"/>
            <a:ext cx="10876881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Файл делится на части (</a:t>
            </a:r>
            <a:r>
              <a:rPr lang="en-US" dirty="0" smtClean="0"/>
              <a:t>chunks)</a:t>
            </a:r>
            <a:r>
              <a:rPr lang="ru-RU" dirty="0" smtClean="0"/>
              <a:t>, которые записываются в блоки</a:t>
            </a:r>
          </a:p>
          <a:p>
            <a:r>
              <a:rPr lang="ru-RU" dirty="0" smtClean="0"/>
              <a:t>Блок – единица хранения данных</a:t>
            </a:r>
          </a:p>
          <a:p>
            <a:endParaRPr lang="ru-RU" dirty="0"/>
          </a:p>
          <a:p>
            <a:r>
              <a:rPr lang="ru-RU" dirty="0" smtClean="0"/>
              <a:t>Управляется через </a:t>
            </a:r>
            <a:r>
              <a:rPr lang="en-US" dirty="0" err="1" smtClean="0"/>
              <a:t>NameNode</a:t>
            </a:r>
            <a:endParaRPr lang="en-US" dirty="0" smtClean="0"/>
          </a:p>
          <a:p>
            <a:r>
              <a:rPr lang="ru-RU" dirty="0" smtClean="0"/>
              <a:t>Хранится на </a:t>
            </a:r>
            <a:r>
              <a:rPr lang="en-US" dirty="0" err="1" smtClean="0"/>
              <a:t>DataNode</a:t>
            </a:r>
            <a:endParaRPr lang="en-US" dirty="0" smtClean="0"/>
          </a:p>
          <a:p>
            <a:endParaRPr lang="en-US" dirty="0"/>
          </a:p>
          <a:p>
            <a:r>
              <a:rPr lang="en-US" dirty="0" err="1" smtClean="0"/>
              <a:t>DataNode</a:t>
            </a:r>
            <a:r>
              <a:rPr lang="en-US" dirty="0" smtClean="0"/>
              <a:t> </a:t>
            </a:r>
            <a:r>
              <a:rPr lang="ru-RU" dirty="0" smtClean="0"/>
              <a:t>не знает, частью какого файла является данный блок</a:t>
            </a:r>
          </a:p>
          <a:p>
            <a:endParaRPr lang="ru-RU" dirty="0"/>
          </a:p>
          <a:p>
            <a:endParaRPr lang="ru-RU" dirty="0" smtClean="0"/>
          </a:p>
          <a:p>
            <a:r>
              <a:rPr lang="ru-RU" dirty="0" smtClean="0"/>
              <a:t>Клиент, чтобы прочитать файл, обращается к </a:t>
            </a:r>
            <a:r>
              <a:rPr lang="en-US" dirty="0" err="1" smtClean="0"/>
              <a:t>NameNode</a:t>
            </a:r>
            <a:r>
              <a:rPr lang="ru-RU" dirty="0" smtClean="0"/>
              <a:t>, узнает из каких блоков состоит файл и где они находятся и общается с </a:t>
            </a:r>
            <a:r>
              <a:rPr lang="en-US" dirty="0" err="1" smtClean="0"/>
              <a:t>DataNode</a:t>
            </a:r>
            <a:r>
              <a:rPr lang="en-US" dirty="0" smtClean="0"/>
              <a:t> </a:t>
            </a:r>
            <a:r>
              <a:rPr lang="ru-RU" dirty="0" smtClean="0"/>
              <a:t>чтобы прочитать данные.	</a:t>
            </a:r>
            <a:endParaRPr lang="en-US" dirty="0" smtClean="0"/>
          </a:p>
          <a:p>
            <a:endParaRPr lang="ru-RU" dirty="0"/>
          </a:p>
        </p:txBody>
      </p:sp>
      <p:pic>
        <p:nvPicPr>
          <p:cNvPr id="4100" name="Picture 4" descr="https://habrastorage.org/r/w1560/webt/0i/m9/1i/0im91i0twl3mzxh-kkrbyx8yf40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967"/>
          <a:stretch/>
        </p:blipFill>
        <p:spPr bwMode="auto">
          <a:xfrm>
            <a:off x="8153400" y="1035333"/>
            <a:ext cx="1869111" cy="6286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02130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2800" y="200025"/>
            <a:ext cx="10515600" cy="638175"/>
          </a:xfrm>
        </p:spPr>
        <p:txBody>
          <a:bodyPr>
            <a:normAutofit fontScale="90000"/>
          </a:bodyPr>
          <a:lstStyle/>
          <a:p>
            <a:pPr algn="ctr"/>
            <a:r>
              <a:rPr lang="ru-RU" i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Репликация данных</a:t>
            </a:r>
            <a:endParaRPr lang="ru-RU" i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10</a:t>
            </a:fld>
            <a:endParaRPr lang="ru-RU"/>
          </a:p>
        </p:txBody>
      </p:sp>
      <p:sp>
        <p:nvSpPr>
          <p:cNvPr id="7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ru-RU" dirty="0" smtClean="0"/>
              <a:t>НИУ "МЭИ", Каф. УИТ, 2023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451518" y="936809"/>
            <a:ext cx="1087688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Реплицируется по машинам в процессе записи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Один и тот же блок хранится на нескольких </a:t>
            </a:r>
            <a:r>
              <a:rPr lang="en-US" dirty="0" err="1" smtClean="0"/>
              <a:t>DataNode</a:t>
            </a:r>
            <a:endParaRPr lang="ru-RU" dirty="0"/>
          </a:p>
          <a:p>
            <a:r>
              <a:rPr lang="ru-RU" dirty="0" smtClean="0"/>
              <a:t>	обычно </a:t>
            </a:r>
            <a:r>
              <a:rPr lang="ru-RU" dirty="0"/>
              <a:t>на 3 – фактор репликации</a:t>
            </a:r>
            <a:endParaRPr lang="en-US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Это нужно для надежности и упрощения доступа разными процессами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11306" y="2634417"/>
            <a:ext cx="7557304" cy="37786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08338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2800" y="200025"/>
            <a:ext cx="10515600" cy="638175"/>
          </a:xfrm>
        </p:spPr>
        <p:txBody>
          <a:bodyPr>
            <a:normAutofit fontScale="90000"/>
          </a:bodyPr>
          <a:lstStyle/>
          <a:p>
            <a:pPr algn="ctr"/>
            <a:r>
              <a:rPr lang="ru-RU" i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Блок данных в </a:t>
            </a:r>
            <a:r>
              <a:rPr lang="en-US" i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HDFS</a:t>
            </a:r>
            <a:endParaRPr lang="ru-RU" i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11</a:t>
            </a:fld>
            <a:endParaRPr lang="ru-RU"/>
          </a:p>
        </p:txBody>
      </p:sp>
      <p:sp>
        <p:nvSpPr>
          <p:cNvPr id="7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ru-RU" dirty="0" smtClean="0"/>
              <a:t>НИУ "МЭИ", Каф. УИТ, 2023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451518" y="936809"/>
            <a:ext cx="10876881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Размер блока в обычной файловой системе обычно </a:t>
            </a:r>
            <a:r>
              <a:rPr lang="en-US" dirty="0" smtClean="0"/>
              <a:t>2</a:t>
            </a:r>
            <a:r>
              <a:rPr lang="ru-RU" dirty="0" smtClean="0"/>
              <a:t> - 8Кб</a:t>
            </a:r>
          </a:p>
          <a:p>
            <a:r>
              <a:rPr lang="ru-RU" dirty="0" smtClean="0"/>
              <a:t>Размер блока в </a:t>
            </a:r>
            <a:r>
              <a:rPr lang="en-US" dirty="0" smtClean="0"/>
              <a:t>HDFS: 64 – 256</a:t>
            </a:r>
            <a:r>
              <a:rPr lang="ru-RU" dirty="0" smtClean="0"/>
              <a:t>Мб</a:t>
            </a:r>
          </a:p>
          <a:p>
            <a:endParaRPr lang="en-US" dirty="0" smtClean="0"/>
          </a:p>
          <a:p>
            <a:endParaRPr lang="en-US" dirty="0"/>
          </a:p>
          <a:p>
            <a:r>
              <a:rPr lang="en-US" dirty="0" smtClean="0"/>
              <a:t>Seek time – </a:t>
            </a:r>
            <a:r>
              <a:rPr lang="ru-RU" dirty="0" smtClean="0"/>
              <a:t>время на перемещение головки на нужную позицию диска </a:t>
            </a:r>
          </a:p>
          <a:p>
            <a:r>
              <a:rPr lang="en-US" dirty="0" smtClean="0"/>
              <a:t>Transfer rate –</a:t>
            </a:r>
            <a:r>
              <a:rPr lang="ru-RU" dirty="0" smtClean="0"/>
              <a:t> скорость чтения и передачи клиенту.</a:t>
            </a:r>
            <a:endParaRPr lang="en-US" dirty="0" smtClean="0"/>
          </a:p>
          <a:p>
            <a:endParaRPr lang="ru-RU" dirty="0" smtClean="0"/>
          </a:p>
          <a:p>
            <a:r>
              <a:rPr lang="en-US" dirty="0"/>
              <a:t>T</a:t>
            </a:r>
            <a:r>
              <a:rPr lang="en-US" dirty="0" smtClean="0"/>
              <a:t>ransfer Time &gt; Seek Time</a:t>
            </a:r>
            <a:endParaRPr lang="ru-RU" dirty="0" smtClean="0"/>
          </a:p>
          <a:p>
            <a:endParaRPr lang="ru-RU" dirty="0"/>
          </a:p>
          <a:p>
            <a:r>
              <a:rPr lang="ru-RU" dirty="0" smtClean="0"/>
              <a:t>Основной мотив – снизить </a:t>
            </a:r>
            <a:r>
              <a:rPr lang="en-US" dirty="0" smtClean="0"/>
              <a:t>seek time </a:t>
            </a:r>
            <a:r>
              <a:rPr lang="ru-RU" dirty="0" smtClean="0"/>
              <a:t> по сравнению с </a:t>
            </a:r>
            <a:r>
              <a:rPr lang="en-US" dirty="0" smtClean="0"/>
              <a:t>transfer time</a:t>
            </a:r>
            <a:endParaRPr lang="ru-RU" dirty="0" smtClean="0"/>
          </a:p>
          <a:p>
            <a:endParaRPr lang="ru-RU" dirty="0"/>
          </a:p>
          <a:p>
            <a:r>
              <a:rPr lang="en-US" dirty="0" smtClean="0"/>
              <a:t>Seek time  = 10ms</a:t>
            </a:r>
          </a:p>
          <a:p>
            <a:r>
              <a:rPr lang="en-US" dirty="0" smtClean="0"/>
              <a:t>Transfer rate = 100 Mb/s</a:t>
            </a:r>
          </a:p>
          <a:p>
            <a:r>
              <a:rPr lang="ru-RU" dirty="0" smtClean="0"/>
              <a:t>Каким должен быть размер блока, чтобы  </a:t>
            </a:r>
            <a:r>
              <a:rPr lang="en-US" dirty="0" smtClean="0"/>
              <a:t>seek time </a:t>
            </a:r>
            <a:r>
              <a:rPr lang="ru-RU" dirty="0" smtClean="0"/>
              <a:t>составил </a:t>
            </a:r>
            <a:r>
              <a:rPr lang="en-US" dirty="0" smtClean="0"/>
              <a:t>1% </a:t>
            </a:r>
            <a:r>
              <a:rPr lang="ru-RU" dirty="0" smtClean="0"/>
              <a:t>от </a:t>
            </a:r>
            <a:r>
              <a:rPr lang="en-US" dirty="0" smtClean="0"/>
              <a:t>transfer rate? </a:t>
            </a:r>
          </a:p>
          <a:p>
            <a:endParaRPr lang="en-US" dirty="0"/>
          </a:p>
          <a:p>
            <a:endParaRPr lang="ru-RU" dirty="0" smtClean="0"/>
          </a:p>
          <a:p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1979274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2800" y="200025"/>
            <a:ext cx="10515600" cy="638175"/>
          </a:xfrm>
        </p:spPr>
        <p:txBody>
          <a:bodyPr>
            <a:normAutofit fontScale="90000"/>
          </a:bodyPr>
          <a:lstStyle/>
          <a:p>
            <a:pPr algn="ctr"/>
            <a:r>
              <a:rPr lang="ru-RU" i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Блок данных в </a:t>
            </a:r>
            <a:r>
              <a:rPr lang="en-US" i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HDFS</a:t>
            </a:r>
            <a:endParaRPr lang="ru-RU" i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12</a:t>
            </a:fld>
            <a:endParaRPr lang="ru-RU"/>
          </a:p>
        </p:txBody>
      </p:sp>
      <p:sp>
        <p:nvSpPr>
          <p:cNvPr id="7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ru-RU" dirty="0" smtClean="0"/>
              <a:t>НИУ "МЭИ", Каф. УИТ, 2023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451520" y="1214602"/>
            <a:ext cx="6377544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Сколько блоков в HDFS будет иметь файл размером 1025 Мб?</a:t>
            </a:r>
          </a:p>
          <a:p>
            <a:r>
              <a:rPr lang="ru-RU" dirty="0"/>
              <a:t>Характеристики HDFS следующие:</a:t>
            </a:r>
            <a:endParaRPr lang="en-US" dirty="0"/>
          </a:p>
          <a:p>
            <a:r>
              <a:rPr lang="ru-RU" dirty="0"/>
              <a:t>Размер блока: 128 Мб</a:t>
            </a:r>
          </a:p>
          <a:p>
            <a:r>
              <a:rPr lang="ru-RU" dirty="0"/>
              <a:t>Фактор репликации: </a:t>
            </a:r>
            <a:r>
              <a:rPr lang="ru-RU" dirty="0" smtClean="0"/>
              <a:t>3</a:t>
            </a:r>
            <a:endParaRPr lang="en-US" dirty="0" smtClean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r>
              <a:rPr lang="ru-RU" dirty="0" smtClean="0"/>
              <a:t>Пусть есть файл размером 200Тб = 209.715.200 Мб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При размере блока  64Мб:</a:t>
            </a:r>
          </a:p>
          <a:p>
            <a:r>
              <a:rPr lang="ru-RU" dirty="0" smtClean="0"/>
              <a:t>	 </a:t>
            </a:r>
            <a:r>
              <a:rPr lang="ru-RU" dirty="0"/>
              <a:t>209.715.200 </a:t>
            </a:r>
            <a:r>
              <a:rPr lang="ru-RU" dirty="0" smtClean="0"/>
              <a:t>/ 64 = 3.276.800 блоков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При размере блока  </a:t>
            </a:r>
            <a:r>
              <a:rPr lang="ru-RU" dirty="0" smtClean="0"/>
              <a:t>128Мб</a:t>
            </a:r>
            <a:r>
              <a:rPr lang="ru-RU" dirty="0"/>
              <a:t>:</a:t>
            </a:r>
          </a:p>
          <a:p>
            <a:r>
              <a:rPr lang="ru-RU" dirty="0"/>
              <a:t>	 209.715.200 / </a:t>
            </a:r>
            <a:r>
              <a:rPr lang="ru-RU" dirty="0" smtClean="0"/>
              <a:t>128 </a:t>
            </a:r>
            <a:r>
              <a:rPr lang="ru-RU" dirty="0"/>
              <a:t>= </a:t>
            </a:r>
            <a:r>
              <a:rPr lang="ru-RU" dirty="0" smtClean="0"/>
              <a:t>1.638.400 блоков</a:t>
            </a:r>
          </a:p>
          <a:p>
            <a:endParaRPr lang="ru-RU" dirty="0" smtClean="0"/>
          </a:p>
          <a:p>
            <a:endParaRPr lang="ru-RU" dirty="0"/>
          </a:p>
          <a:p>
            <a:endParaRPr lang="en-US" dirty="0"/>
          </a:p>
          <a:p>
            <a:endParaRPr lang="en-US" dirty="0" smtClean="0"/>
          </a:p>
        </p:txBody>
      </p:sp>
      <p:sp>
        <p:nvSpPr>
          <p:cNvPr id="4" name="Прямоугольник 3"/>
          <p:cNvSpPr/>
          <p:nvPr/>
        </p:nvSpPr>
        <p:spPr>
          <a:xfrm>
            <a:off x="6070600" y="3915666"/>
            <a:ext cx="372063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err="1"/>
              <a:t>Домножить</a:t>
            </a:r>
            <a:r>
              <a:rPr lang="ru-RU" dirty="0"/>
              <a:t> на фактор репликации. </a:t>
            </a:r>
          </a:p>
        </p:txBody>
      </p:sp>
      <p:sp>
        <p:nvSpPr>
          <p:cNvPr id="6" name="Правая фигурная скобка 5"/>
          <p:cNvSpPr/>
          <p:nvPr/>
        </p:nvSpPr>
        <p:spPr>
          <a:xfrm>
            <a:off x="5613721" y="3611301"/>
            <a:ext cx="370389" cy="1018572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1499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2800" y="200025"/>
            <a:ext cx="10515600" cy="638175"/>
          </a:xfrm>
        </p:spPr>
        <p:txBody>
          <a:bodyPr>
            <a:normAutofit fontScale="90000"/>
          </a:bodyPr>
          <a:lstStyle/>
          <a:p>
            <a:pPr algn="ctr"/>
            <a:r>
              <a:rPr lang="ru-RU" i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Репликация блоков</a:t>
            </a:r>
            <a:endParaRPr lang="ru-RU" i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13</a:t>
            </a:fld>
            <a:endParaRPr lang="ru-RU"/>
          </a:p>
        </p:txBody>
      </p:sp>
      <p:sp>
        <p:nvSpPr>
          <p:cNvPr id="7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ru-RU" dirty="0" smtClean="0"/>
              <a:t>НИУ "МЭИ", Каф. УИТ, 2023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451519" y="936809"/>
            <a:ext cx="1072962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Об упавших серверах знает </a:t>
            </a:r>
            <a:r>
              <a:rPr lang="ru-RU" dirty="0" err="1"/>
              <a:t>NameNode</a:t>
            </a:r>
            <a:r>
              <a:rPr lang="ru-RU" dirty="0"/>
              <a:t>, поэтому она знает, для каких файлов реплик стало не хватать. Для них NN посылает команду на создание новых реплик на оставшихся доступных серверах</a:t>
            </a:r>
            <a:r>
              <a:rPr lang="ru-RU" dirty="0" smtClean="0"/>
              <a:t>.</a:t>
            </a:r>
          </a:p>
          <a:p>
            <a:endParaRPr lang="ru-RU" dirty="0"/>
          </a:p>
          <a:p>
            <a:endParaRPr lang="ru-RU" dirty="0" smtClean="0"/>
          </a:p>
          <a:p>
            <a:r>
              <a:rPr lang="ru-RU" dirty="0" err="1"/>
              <a:t>Datanode</a:t>
            </a:r>
            <a:r>
              <a:rPr lang="ru-RU" dirty="0"/>
              <a:t> посылает сигнал (</a:t>
            </a:r>
            <a:r>
              <a:rPr lang="ru-RU" dirty="0" err="1"/>
              <a:t>heartbeat</a:t>
            </a:r>
            <a:r>
              <a:rPr lang="ru-RU" dirty="0"/>
              <a:t>) </a:t>
            </a:r>
            <a:r>
              <a:rPr lang="ru-RU" dirty="0" err="1"/>
              <a:t>Namenode</a:t>
            </a:r>
            <a:r>
              <a:rPr lang="ru-RU" dirty="0"/>
              <a:t> каждые 3 секунды. Если от </a:t>
            </a:r>
            <a:r>
              <a:rPr lang="ru-RU" dirty="0" err="1"/>
              <a:t>Datanode</a:t>
            </a:r>
            <a:r>
              <a:rPr lang="ru-RU" dirty="0"/>
              <a:t> нет сигнала в течении 10 минут, то </a:t>
            </a:r>
            <a:r>
              <a:rPr lang="ru-RU" dirty="0" err="1"/>
              <a:t>DataNode</a:t>
            </a:r>
            <a:r>
              <a:rPr lang="ru-RU" dirty="0"/>
              <a:t> считается недоступной, в все хранящиеся на ней блоки - недоступными. </a:t>
            </a:r>
            <a:r>
              <a:rPr lang="ru-RU" dirty="0" err="1"/>
              <a:t>Нехватающие</a:t>
            </a:r>
            <a:r>
              <a:rPr lang="ru-RU" dirty="0"/>
              <a:t> блоки </a:t>
            </a:r>
            <a:r>
              <a:rPr lang="ru-RU" dirty="0" err="1"/>
              <a:t>NameNode</a:t>
            </a:r>
            <a:r>
              <a:rPr lang="ru-RU" dirty="0"/>
              <a:t> автоматически </a:t>
            </a:r>
            <a:r>
              <a:rPr lang="ru-RU" dirty="0" err="1" smtClean="0"/>
              <a:t>дореплицирует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6057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2800" y="200025"/>
            <a:ext cx="10515600" cy="638175"/>
          </a:xfrm>
        </p:spPr>
        <p:txBody>
          <a:bodyPr>
            <a:normAutofit fontScale="90000"/>
          </a:bodyPr>
          <a:lstStyle/>
          <a:p>
            <a:pPr algn="ctr"/>
            <a:r>
              <a:rPr lang="ru-RU" i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Механизм федерации </a:t>
            </a:r>
            <a:r>
              <a:rPr lang="en-US" i="1" dirty="0" err="1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NameNode</a:t>
            </a:r>
            <a:endParaRPr lang="ru-RU" i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14</a:t>
            </a:fld>
            <a:endParaRPr lang="ru-RU"/>
          </a:p>
        </p:txBody>
      </p:sp>
      <p:sp>
        <p:nvSpPr>
          <p:cNvPr id="7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ru-RU" dirty="0" smtClean="0"/>
              <a:t>НИУ "МЭИ", Каф. УИТ, 2023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451519" y="936809"/>
            <a:ext cx="107296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1306141"/>
            <a:ext cx="5762625" cy="355282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47240" y="1404750"/>
            <a:ext cx="5748759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Для масштабирования системы – федерация </a:t>
            </a:r>
            <a:r>
              <a:rPr lang="en-US" dirty="0" err="1" smtClean="0"/>
              <a:t>NameNode</a:t>
            </a:r>
            <a:r>
              <a:rPr lang="en-US" dirty="0" smtClean="0"/>
              <a:t>.</a:t>
            </a:r>
          </a:p>
          <a:p>
            <a:r>
              <a:rPr lang="en-US" dirty="0" err="1" smtClean="0"/>
              <a:t>NameNode</a:t>
            </a:r>
            <a:r>
              <a:rPr lang="en-US" dirty="0" smtClean="0"/>
              <a:t>’</a:t>
            </a:r>
            <a:r>
              <a:rPr lang="ru-RU" dirty="0" smtClean="0"/>
              <a:t>ы объединены, являются </a:t>
            </a:r>
            <a:r>
              <a:rPr lang="ru-RU" dirty="0"/>
              <a:t>независимыми и не требуют координации друг с </a:t>
            </a:r>
            <a:r>
              <a:rPr lang="ru-RU" dirty="0" smtClean="0"/>
              <a:t>другом.</a:t>
            </a:r>
          </a:p>
          <a:p>
            <a:endParaRPr lang="ru-RU" dirty="0"/>
          </a:p>
          <a:p>
            <a:r>
              <a:rPr lang="en-US" dirty="0" err="1" smtClean="0"/>
              <a:t>DataNode</a:t>
            </a:r>
            <a:r>
              <a:rPr lang="en-US" dirty="0" smtClean="0"/>
              <a:t>’</a:t>
            </a:r>
            <a:r>
              <a:rPr lang="ru-RU" dirty="0" smtClean="0"/>
              <a:t>ы используются </a:t>
            </a:r>
            <a:r>
              <a:rPr lang="ru-RU" dirty="0"/>
              <a:t>в качестве общего хранилища для блоков всеми </a:t>
            </a:r>
            <a:r>
              <a:rPr lang="en-US" dirty="0" err="1" smtClean="0"/>
              <a:t>NameNode</a:t>
            </a:r>
            <a:r>
              <a:rPr lang="en-US" dirty="0" smtClean="0"/>
              <a:t>’</a:t>
            </a:r>
            <a:r>
              <a:rPr lang="ru-RU" dirty="0" err="1" smtClean="0"/>
              <a:t>ами</a:t>
            </a:r>
            <a:endParaRPr lang="ru-RU" dirty="0" smtClean="0"/>
          </a:p>
          <a:p>
            <a:r>
              <a:rPr lang="ru-RU" dirty="0"/>
              <a:t>Пул блоков - это набор блоков, принадлежащих к одному </a:t>
            </a:r>
            <a:r>
              <a:rPr lang="en-US" dirty="0" err="1" smtClean="0"/>
              <a:t>NameNode</a:t>
            </a:r>
            <a:endParaRPr lang="ru-RU" dirty="0" smtClean="0"/>
          </a:p>
          <a:p>
            <a:endParaRPr lang="ru-RU" dirty="0"/>
          </a:p>
          <a:p>
            <a:r>
              <a:rPr lang="en-US" dirty="0" err="1" smtClean="0"/>
              <a:t>DataNode</a:t>
            </a:r>
            <a:r>
              <a:rPr lang="en-US" dirty="0" smtClean="0"/>
              <a:t>’</a:t>
            </a:r>
            <a:r>
              <a:rPr lang="ru-RU" dirty="0" smtClean="0"/>
              <a:t>ы</a:t>
            </a:r>
            <a:r>
              <a:rPr lang="en-US" dirty="0" smtClean="0"/>
              <a:t> </a:t>
            </a:r>
            <a:r>
              <a:rPr lang="ru-RU" dirty="0" smtClean="0"/>
              <a:t>хранят блоки разных </a:t>
            </a:r>
            <a:r>
              <a:rPr lang="en-US" dirty="0" err="1" smtClean="0"/>
              <a:t>NameNode</a:t>
            </a:r>
            <a:r>
              <a:rPr lang="en-US" dirty="0" smtClean="0"/>
              <a:t>’</a:t>
            </a:r>
            <a:r>
              <a:rPr lang="ru-RU" dirty="0" err="1" smtClean="0"/>
              <a:t>ов</a:t>
            </a:r>
            <a:r>
              <a:rPr lang="ru-RU" dirty="0" smtClean="0"/>
              <a:t>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98374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2800" y="200025"/>
            <a:ext cx="10515600" cy="638175"/>
          </a:xfrm>
        </p:spPr>
        <p:txBody>
          <a:bodyPr>
            <a:normAutofit fontScale="90000"/>
          </a:bodyPr>
          <a:lstStyle/>
          <a:p>
            <a:pPr algn="ctr"/>
            <a:r>
              <a:rPr lang="ru-RU" i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Чтение данных</a:t>
            </a:r>
            <a:endParaRPr lang="ru-RU" i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15</a:t>
            </a:fld>
            <a:endParaRPr lang="ru-RU"/>
          </a:p>
        </p:txBody>
      </p:sp>
      <p:sp>
        <p:nvSpPr>
          <p:cNvPr id="7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ru-RU" dirty="0" smtClean="0"/>
              <a:t>НИУ "МЭИ", Каф. УИТ, 2023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7587" y="2345345"/>
            <a:ext cx="5076825" cy="2971800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1149752" y="954075"/>
            <a:ext cx="1047123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Клиент запрашивает информацию о файле у </a:t>
            </a:r>
            <a:r>
              <a:rPr lang="en-US" dirty="0" err="1"/>
              <a:t>NameNode</a:t>
            </a:r>
            <a:r>
              <a:rPr lang="ru-RU" dirty="0"/>
              <a:t>, получает информацию о том, где взять </a:t>
            </a:r>
            <a:r>
              <a:rPr lang="ru-RU" dirty="0" smtClean="0"/>
              <a:t>данные.</a:t>
            </a:r>
            <a:endParaRPr lang="ru-RU" dirty="0"/>
          </a:p>
          <a:p>
            <a:r>
              <a:rPr lang="ru-RU" dirty="0"/>
              <a:t>Клиент запрашивает данные у </a:t>
            </a:r>
            <a:r>
              <a:rPr lang="en-US" dirty="0" err="1"/>
              <a:t>DataNode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82920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2800" y="200025"/>
            <a:ext cx="10515600" cy="638175"/>
          </a:xfrm>
        </p:spPr>
        <p:txBody>
          <a:bodyPr>
            <a:normAutofit fontScale="90000"/>
          </a:bodyPr>
          <a:lstStyle/>
          <a:p>
            <a:pPr algn="ctr"/>
            <a:r>
              <a:rPr lang="ru-RU" i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Запись данных</a:t>
            </a:r>
            <a:endParaRPr lang="ru-RU" i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16</a:t>
            </a:fld>
            <a:endParaRPr lang="ru-RU"/>
          </a:p>
        </p:txBody>
      </p:sp>
      <p:sp>
        <p:nvSpPr>
          <p:cNvPr id="7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ru-RU" dirty="0" smtClean="0"/>
              <a:t>НИУ "МЭИ", Каф. УИТ, 2023</a:t>
            </a:r>
            <a:endParaRPr lang="ru-RU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1292049"/>
            <a:ext cx="5076825" cy="29718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90308" y="1058118"/>
            <a:ext cx="5505691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Клиент делает запрос к </a:t>
            </a:r>
            <a:r>
              <a:rPr lang="ru-RU" dirty="0" err="1"/>
              <a:t>Namenode</a:t>
            </a:r>
            <a:r>
              <a:rPr lang="ru-RU" dirty="0"/>
              <a:t> на создание блока. </a:t>
            </a:r>
            <a:endParaRPr lang="ru-RU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err="1" smtClean="0"/>
              <a:t>Namenode</a:t>
            </a:r>
            <a:r>
              <a:rPr lang="ru-RU" dirty="0" smtClean="0"/>
              <a:t> </a:t>
            </a:r>
            <a:r>
              <a:rPr lang="ru-RU" dirty="0"/>
              <a:t>определяет, на каких хостах должны быть расположены реплики и передает эту информацию клиенту</a:t>
            </a:r>
            <a:r>
              <a:rPr lang="ru-RU" dirty="0" smtClean="0"/>
              <a:t>.</a:t>
            </a:r>
            <a:endParaRPr lang="ru-RU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Клиент начинает писать данные блока на первую </a:t>
            </a:r>
            <a:r>
              <a:rPr lang="ru-RU" dirty="0" err="1"/>
              <a:t>ноду</a:t>
            </a:r>
            <a:r>
              <a:rPr lang="ru-RU" dirty="0"/>
              <a:t> из списка и сообщает </a:t>
            </a:r>
            <a:r>
              <a:rPr lang="ru-RU" dirty="0" err="1"/>
              <a:t>Datanode</a:t>
            </a:r>
            <a:r>
              <a:rPr lang="ru-RU" dirty="0"/>
              <a:t>, на какой следующий хост нужно реплицировать данные. </a:t>
            </a:r>
            <a:endParaRPr lang="ru-RU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Запись </a:t>
            </a:r>
            <a:r>
              <a:rPr lang="ru-RU" dirty="0"/>
              <a:t>происходит небольшими порциями (по 4Кб). </a:t>
            </a:r>
            <a:endParaRPr lang="ru-RU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После </a:t>
            </a:r>
            <a:r>
              <a:rPr lang="ru-RU" dirty="0"/>
              <a:t>получения каждой порции данных, </a:t>
            </a:r>
            <a:r>
              <a:rPr lang="ru-RU" dirty="0" err="1"/>
              <a:t>Datanode</a:t>
            </a:r>
            <a:r>
              <a:rPr lang="ru-RU" dirty="0"/>
              <a:t> передает ее следующей </a:t>
            </a:r>
            <a:r>
              <a:rPr lang="ru-RU" dirty="0" err="1"/>
              <a:t>Datanode</a:t>
            </a:r>
            <a:r>
              <a:rPr lang="ru-RU" dirty="0"/>
              <a:t> из списка.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Вторая </a:t>
            </a:r>
            <a:r>
              <a:rPr lang="ru-RU" dirty="0" err="1"/>
              <a:t>Datanode</a:t>
            </a:r>
            <a:r>
              <a:rPr lang="ru-RU" dirty="0"/>
              <a:t> также получает данные порциями и передает их следующей </a:t>
            </a:r>
            <a:r>
              <a:rPr lang="ru-RU" dirty="0" err="1"/>
              <a:t>Datanode</a:t>
            </a:r>
            <a:r>
              <a:rPr lang="ru-RU" dirty="0" smtClean="0"/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65832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2800" y="200025"/>
            <a:ext cx="10515600" cy="638175"/>
          </a:xfrm>
        </p:spPr>
        <p:txBody>
          <a:bodyPr>
            <a:normAutofit fontScale="90000"/>
          </a:bodyPr>
          <a:lstStyle/>
          <a:p>
            <a:pPr algn="ctr"/>
            <a:r>
              <a:rPr lang="en-US" i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Shell </a:t>
            </a:r>
            <a:r>
              <a:rPr lang="ru-RU" i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команды </a:t>
            </a:r>
            <a:r>
              <a:rPr lang="en-US" i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HDFS</a:t>
            </a:r>
            <a:endParaRPr lang="ru-RU" i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17</a:t>
            </a:fld>
            <a:endParaRPr lang="ru-RU"/>
          </a:p>
        </p:txBody>
      </p:sp>
      <p:sp>
        <p:nvSpPr>
          <p:cNvPr id="7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ru-RU" dirty="0" smtClean="0"/>
              <a:t>НИУ "МЭИ", Каф. УИТ, 2023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1030146" y="956974"/>
            <a:ext cx="10544537" cy="54784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$</a:t>
            </a:r>
            <a:r>
              <a:rPr lang="en-US" sz="2400" b="1" dirty="0" err="1" smtClean="0"/>
              <a:t>hdfs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dfs</a:t>
            </a:r>
            <a:r>
              <a:rPr lang="en-US" sz="2400" b="1" dirty="0" smtClean="0"/>
              <a:t> -&lt;command&gt; -&lt;option&gt; &lt;URI&gt;</a:t>
            </a:r>
          </a:p>
          <a:p>
            <a:pPr algn="ctr"/>
            <a:endParaRPr lang="ru-RU" sz="2400" b="1" dirty="0" smtClean="0">
              <a:solidFill>
                <a:schemeClr val="accent1"/>
              </a:solidFill>
            </a:endParaRPr>
          </a:p>
          <a:p>
            <a:pPr algn="ctr"/>
            <a:r>
              <a:rPr lang="en-US" sz="3200" b="1" dirty="0" smtClean="0">
                <a:solidFill>
                  <a:schemeClr val="accent1"/>
                </a:solidFill>
              </a:rPr>
              <a:t>URI</a:t>
            </a:r>
            <a:endParaRPr lang="en-US" sz="2400" b="1" dirty="0" smtClean="0">
              <a:solidFill>
                <a:schemeClr val="accent1"/>
              </a:solidFill>
            </a:endParaRPr>
          </a:p>
          <a:p>
            <a:r>
              <a:rPr lang="en-US" sz="2800" b="1" dirty="0" smtClean="0"/>
              <a:t>hdfs://localhost:8020/user  </a:t>
            </a:r>
            <a:r>
              <a:rPr lang="ru-RU" sz="2800" b="1" dirty="0" smtClean="0"/>
              <a:t>	</a:t>
            </a:r>
            <a:r>
              <a:rPr lang="en-US" sz="2800" b="1" dirty="0" smtClean="0"/>
              <a:t>&lt;=&gt;</a:t>
            </a:r>
            <a:r>
              <a:rPr lang="ru-RU" sz="2800" b="1" dirty="0" smtClean="0"/>
              <a:t>    </a:t>
            </a:r>
            <a:r>
              <a:rPr lang="en-US" sz="2800" b="1" dirty="0" smtClean="0"/>
              <a:t>/user  </a:t>
            </a:r>
            <a:r>
              <a:rPr lang="ru-RU" sz="2800" dirty="0" smtClean="0"/>
              <a:t>(см. </a:t>
            </a:r>
            <a:r>
              <a:rPr lang="en-US" sz="2800" dirty="0" smtClean="0"/>
              <a:t>fs.default.name)</a:t>
            </a:r>
          </a:p>
          <a:p>
            <a:endParaRPr lang="en-US" sz="2800" b="1" dirty="0"/>
          </a:p>
          <a:p>
            <a:endParaRPr lang="en-US" sz="2800" b="1" dirty="0" smtClean="0"/>
          </a:p>
          <a:p>
            <a:endParaRPr lang="en-US" sz="2800" b="1" dirty="0"/>
          </a:p>
          <a:p>
            <a:endParaRPr lang="en-US" sz="2800" b="1" dirty="0" smtClean="0"/>
          </a:p>
          <a:p>
            <a:r>
              <a:rPr lang="en-US" sz="2800" b="1" dirty="0" smtClean="0"/>
              <a:t>file:///path/to/file </a:t>
            </a:r>
            <a:r>
              <a:rPr lang="en-US" sz="2800" dirty="0" smtClean="0"/>
              <a:t>-</a:t>
            </a:r>
            <a:r>
              <a:rPr lang="ru-RU" sz="2800" dirty="0" smtClean="0"/>
              <a:t> путь к файлу в локальной файловой системе</a:t>
            </a:r>
          </a:p>
          <a:p>
            <a:endParaRPr lang="ru-RU" sz="2800" dirty="0"/>
          </a:p>
          <a:p>
            <a:endParaRPr lang="en-US" sz="2800" b="1" dirty="0"/>
          </a:p>
          <a:p>
            <a:r>
              <a:rPr lang="en-US" sz="2800" b="1" dirty="0"/>
              <a:t>$</a:t>
            </a:r>
            <a:r>
              <a:rPr lang="en-US" sz="2800" b="1" dirty="0" err="1"/>
              <a:t>hdfs</a:t>
            </a:r>
            <a:r>
              <a:rPr lang="en-US" sz="2800" b="1" dirty="0"/>
              <a:t> </a:t>
            </a:r>
            <a:r>
              <a:rPr lang="en-US" sz="2800" b="1" dirty="0" err="1"/>
              <a:t>dfs</a:t>
            </a:r>
            <a:r>
              <a:rPr lang="en-US" sz="2800" b="1" dirty="0"/>
              <a:t> -ls /   -</a:t>
            </a:r>
            <a:r>
              <a:rPr lang="ru-RU" sz="2800" b="1" dirty="0"/>
              <a:t> листинг корневой </a:t>
            </a:r>
            <a:r>
              <a:rPr lang="ru-RU" sz="2800" b="1" dirty="0" smtClean="0"/>
              <a:t>директории</a:t>
            </a:r>
            <a:endParaRPr lang="ru-RU" b="1" dirty="0" smtClean="0"/>
          </a:p>
          <a:p>
            <a:endParaRPr lang="ru-RU" b="1" dirty="0"/>
          </a:p>
        </p:txBody>
      </p:sp>
      <p:sp>
        <p:nvSpPr>
          <p:cNvPr id="5" name="TextBox 4"/>
          <p:cNvSpPr txBox="1"/>
          <p:nvPr/>
        </p:nvSpPr>
        <p:spPr>
          <a:xfrm>
            <a:off x="1229489" y="3250194"/>
            <a:ext cx="53449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Scheme   	             authority            HDFS path</a:t>
            </a:r>
            <a:endParaRPr lang="ru-RU" dirty="0"/>
          </a:p>
        </p:txBody>
      </p:sp>
      <p:sp>
        <p:nvSpPr>
          <p:cNvPr id="12" name="Левая фигурная скобка 11"/>
          <p:cNvSpPr/>
          <p:nvPr/>
        </p:nvSpPr>
        <p:spPr>
          <a:xfrm rot="16200000">
            <a:off x="1360025" y="2391645"/>
            <a:ext cx="486137" cy="1145894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Левая фигурная скобка 12"/>
          <p:cNvSpPr/>
          <p:nvPr/>
        </p:nvSpPr>
        <p:spPr>
          <a:xfrm rot="16200000">
            <a:off x="3055718" y="1899721"/>
            <a:ext cx="486137" cy="2129743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Левая фигурная скобка 13"/>
          <p:cNvSpPr/>
          <p:nvPr/>
        </p:nvSpPr>
        <p:spPr>
          <a:xfrm rot="16200000">
            <a:off x="4572002" y="2571054"/>
            <a:ext cx="486137" cy="787076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5758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2800" y="200025"/>
            <a:ext cx="10515600" cy="638175"/>
          </a:xfrm>
        </p:spPr>
        <p:txBody>
          <a:bodyPr>
            <a:normAutofit fontScale="90000"/>
          </a:bodyPr>
          <a:lstStyle/>
          <a:p>
            <a:pPr algn="ctr"/>
            <a:r>
              <a:rPr lang="en-US" i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Shell </a:t>
            </a:r>
            <a:r>
              <a:rPr lang="ru-RU" i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команды </a:t>
            </a:r>
            <a:r>
              <a:rPr lang="en-US" i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HDFS</a:t>
            </a:r>
            <a:endParaRPr lang="ru-RU" i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18</a:t>
            </a:fld>
            <a:endParaRPr lang="ru-RU"/>
          </a:p>
        </p:txBody>
      </p:sp>
      <p:sp>
        <p:nvSpPr>
          <p:cNvPr id="7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ru-RU" dirty="0" smtClean="0"/>
              <a:t>НИУ "МЭИ", Каф. УИТ, 2023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1018572" y="856357"/>
            <a:ext cx="10544537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Стандартные команды </a:t>
            </a:r>
            <a:r>
              <a:rPr lang="en-US" sz="2400" b="1" dirty="0" smtClean="0"/>
              <a:t>Linux: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1" dirty="0" smtClean="0"/>
              <a:t>-cat, -text</a:t>
            </a:r>
            <a:r>
              <a:rPr lang="ru-RU" sz="2400" b="1" dirty="0" smtClean="0"/>
              <a:t>, </a:t>
            </a:r>
            <a:r>
              <a:rPr lang="en-US" sz="2400" b="1" dirty="0"/>
              <a:t>-</a:t>
            </a:r>
            <a:r>
              <a:rPr lang="en-US" sz="2400" b="1" dirty="0" smtClean="0"/>
              <a:t>tail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1" dirty="0" smtClean="0"/>
              <a:t>-ls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1" dirty="0" smtClean="0"/>
              <a:t>-</a:t>
            </a:r>
            <a:r>
              <a:rPr lang="en-US" sz="2400" b="1" dirty="0" err="1" smtClean="0"/>
              <a:t>chmod</a:t>
            </a:r>
            <a:endParaRPr lang="en-US" sz="2400" b="1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1" dirty="0" smtClean="0"/>
              <a:t>-</a:t>
            </a:r>
            <a:r>
              <a:rPr lang="en-US" sz="2400" b="1" dirty="0" err="1" smtClean="0"/>
              <a:t>rm</a:t>
            </a:r>
            <a:endParaRPr lang="en-US" sz="2400" b="1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1" dirty="0" smtClean="0"/>
              <a:t>-</a:t>
            </a:r>
            <a:r>
              <a:rPr lang="en-US" sz="2400" b="1" dirty="0" err="1" smtClean="0"/>
              <a:t>cp</a:t>
            </a:r>
            <a:r>
              <a:rPr lang="en-US" sz="2400" b="1" dirty="0" smtClean="0"/>
              <a:t> (</a:t>
            </a:r>
            <a:r>
              <a:rPr lang="ru-RU" sz="2400" b="1" dirty="0" smtClean="0"/>
              <a:t>для маленьких файлов), </a:t>
            </a:r>
            <a:r>
              <a:rPr lang="en-US" sz="2400" b="1" dirty="0" err="1" smtClean="0"/>
              <a:t>distcp</a:t>
            </a:r>
            <a:r>
              <a:rPr lang="en-US" sz="2400" b="1" dirty="0" smtClean="0"/>
              <a:t> (</a:t>
            </a:r>
            <a:r>
              <a:rPr lang="ru-RU" sz="2400" b="1" dirty="0" smtClean="0"/>
              <a:t>для больших файлов)</a:t>
            </a:r>
            <a:endParaRPr lang="ru-RU" sz="24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b="1" dirty="0" smtClean="0"/>
              <a:t>-</a:t>
            </a:r>
            <a:r>
              <a:rPr lang="en-US" sz="2400" b="1" dirty="0" smtClean="0"/>
              <a:t>mv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b="1" dirty="0" smtClean="0"/>
          </a:p>
          <a:p>
            <a:r>
              <a:rPr lang="ru-RU" sz="2400" b="1" dirty="0" smtClean="0"/>
              <a:t>Специальные: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b="1" dirty="0" smtClean="0"/>
              <a:t>-</a:t>
            </a:r>
            <a:r>
              <a:rPr lang="en-US" sz="2400" b="1" dirty="0" err="1" smtClean="0"/>
              <a:t>setrep</a:t>
            </a:r>
            <a:endParaRPr lang="en-US" sz="2400" b="1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 smtClean="0"/>
              <a:t>-</a:t>
            </a:r>
            <a:r>
              <a:rPr lang="en-US" sz="2400" b="1" dirty="0" err="1" smtClean="0"/>
              <a:t>copyFormLocal</a:t>
            </a:r>
            <a:r>
              <a:rPr lang="en-US" sz="2400" b="1" dirty="0" smtClean="0"/>
              <a:t>, -</a:t>
            </a:r>
            <a:r>
              <a:rPr lang="en-US" sz="2400" b="1" dirty="0" err="1" smtClean="0"/>
              <a:t>copyToLocal</a:t>
            </a:r>
            <a:endParaRPr lang="en-US" sz="2400" b="1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 smtClean="0"/>
              <a:t>…</a:t>
            </a:r>
          </a:p>
          <a:p>
            <a:endParaRPr lang="en-US" sz="24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1" dirty="0"/>
              <a:t>$</a:t>
            </a:r>
            <a:r>
              <a:rPr lang="en-US" sz="2400" b="1" dirty="0" err="1"/>
              <a:t>hdfs</a:t>
            </a:r>
            <a:r>
              <a:rPr lang="en-US" sz="2400" b="1" dirty="0"/>
              <a:t> </a:t>
            </a:r>
            <a:r>
              <a:rPr lang="en-US" sz="2400" b="1" dirty="0" err="1"/>
              <a:t>dfs</a:t>
            </a:r>
            <a:r>
              <a:rPr lang="en-US" sz="2400" b="1" dirty="0"/>
              <a:t> </a:t>
            </a:r>
            <a:r>
              <a:rPr lang="en-US" sz="2400" b="1" dirty="0" smtClean="0"/>
              <a:t>-help &lt;command&gt;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b="1" dirty="0" smtClean="0"/>
          </a:p>
        </p:txBody>
      </p:sp>
    </p:spTree>
    <p:extLst>
      <p:ext uri="{BB962C8B-B14F-4D97-AF65-F5344CB8AC3E}">
        <p14:creationId xmlns:p14="http://schemas.microsoft.com/office/powerpoint/2010/main" val="2882849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17940</TotalTime>
  <Words>1150</Words>
  <Application>Microsoft Office PowerPoint</Application>
  <PresentationFormat>Широкоэкранный</PresentationFormat>
  <Paragraphs>213</Paragraphs>
  <Slides>18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3" baseType="lpstr">
      <vt:lpstr>Arial</vt:lpstr>
      <vt:lpstr>Calibri</vt:lpstr>
      <vt:lpstr>Calibri Light</vt:lpstr>
      <vt:lpstr>Roboto</vt:lpstr>
      <vt:lpstr>Тема Office</vt:lpstr>
      <vt:lpstr>Интеллектуальные информационные системы   HDFS</vt:lpstr>
      <vt:lpstr>HDFS</vt:lpstr>
      <vt:lpstr>HDFS подходит для:</vt:lpstr>
      <vt:lpstr>HDFS НЕ подходит для:</vt:lpstr>
      <vt:lpstr>Демоны HDFS</vt:lpstr>
      <vt:lpstr>NameNode</vt:lpstr>
      <vt:lpstr>Secondary NameNode</vt:lpstr>
      <vt:lpstr>DataNode</vt:lpstr>
      <vt:lpstr>Файлы и блоки</vt:lpstr>
      <vt:lpstr>Репликация данных</vt:lpstr>
      <vt:lpstr>Блок данных в HDFS</vt:lpstr>
      <vt:lpstr>Блок данных в HDFS</vt:lpstr>
      <vt:lpstr>Репликация блоков</vt:lpstr>
      <vt:lpstr>Механизм федерации NameNode</vt:lpstr>
      <vt:lpstr>Чтение данных</vt:lpstr>
      <vt:lpstr>Запись данных</vt:lpstr>
      <vt:lpstr>Shell команды HDFS</vt:lpstr>
      <vt:lpstr>Shell команды HDFS</vt:lpstr>
    </vt:vector>
  </TitlesOfParts>
  <Company>Hewlett-Packard Company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Интеллектуальные информационные системы</dc:title>
  <dc:creator>Администратор</dc:creator>
  <cp:lastModifiedBy>Андрей</cp:lastModifiedBy>
  <cp:revision>150</cp:revision>
  <dcterms:created xsi:type="dcterms:W3CDTF">2017-09-04T06:40:48Z</dcterms:created>
  <dcterms:modified xsi:type="dcterms:W3CDTF">2023-09-11T21:13:06Z</dcterms:modified>
</cp:coreProperties>
</file>