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276" r:id="rId3"/>
    <p:sldId id="285" r:id="rId4"/>
    <p:sldId id="257" r:id="rId5"/>
    <p:sldId id="277" r:id="rId6"/>
    <p:sldId id="278" r:id="rId7"/>
    <p:sldId id="279" r:id="rId8"/>
    <p:sldId id="284" r:id="rId9"/>
    <p:sldId id="280" r:id="rId10"/>
    <p:sldId id="281" r:id="rId11"/>
    <p:sldId id="282" r:id="rId12"/>
    <p:sldId id="287" r:id="rId13"/>
    <p:sldId id="291" r:id="rId14"/>
    <p:sldId id="286" r:id="rId15"/>
    <p:sldId id="288" r:id="rId16"/>
    <p:sldId id="289" r:id="rId17"/>
    <p:sldId id="290" r:id="rId18"/>
    <p:sldId id="292" r:id="rId19"/>
    <p:sldId id="294" r:id="rId20"/>
    <p:sldId id="295" r:id="rId21"/>
    <p:sldId id="29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uit.mpei.ru/git/main/II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rhope.com/history/2004.htm" TargetMode="External"/><Relationship Id="rId2" Type="http://schemas.openxmlformats.org/officeDocument/2006/relationships/hyperlink" Target="https://www.computerhope.com/history/2003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mputerhope.com/history/2006.htm" TargetMode="External"/><Relationship Id="rId4" Type="http://schemas.openxmlformats.org/officeDocument/2006/relationships/hyperlink" Target="https://www.computerhope.com/history/2005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eb.archive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hadoop.apach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abs/10.1145/1327452.1327492" TargetMode="External"/><Relationship Id="rId2" Type="http://schemas.openxmlformats.org/officeDocument/2006/relationships/hyperlink" Target="https://dl.acm.org/doi/abs/10.1145/945445.94545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l.acm.org/doi/abs/10.1145/1365815.1365816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base.apache.org/" TargetMode="External"/><Relationship Id="rId2" Type="http://schemas.openxmlformats.org/officeDocument/2006/relationships/hyperlink" Target="https://hadoop.apach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1583187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ИИС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Курс посвящен знакомству с обработкой больших данных </a:t>
            </a:r>
            <a:r>
              <a:rPr lang="en-US" sz="2400" dirty="0" smtClean="0"/>
              <a:t>(Big Data)</a:t>
            </a:r>
            <a:r>
              <a:rPr lang="ru-RU" sz="2400" dirty="0" smtClean="0"/>
              <a:t> с помощью специальных подходов, инструментов и технологий.</a:t>
            </a:r>
            <a:endParaRPr lang="en-US" sz="2400" dirty="0" smtClean="0"/>
          </a:p>
          <a:p>
            <a:pPr algn="just"/>
            <a:endParaRPr lang="ru-RU" sz="2400" dirty="0"/>
          </a:p>
          <a:p>
            <a:pPr algn="just"/>
            <a:r>
              <a:rPr lang="en-US" sz="2400" dirty="0">
                <a:hlinkClick r:id="rId2"/>
              </a:rPr>
              <a:t>http://uit.mpei.ru/git/main/IIS</a:t>
            </a:r>
            <a:r>
              <a:rPr lang="ru-RU" sz="2400" dirty="0"/>
              <a:t> - страничка курса</a:t>
            </a:r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16</a:t>
            </a:r>
            <a:r>
              <a:rPr lang="ru-RU" sz="2400" dirty="0" smtClean="0"/>
              <a:t> лекций (каждую неделю)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2 контрольные работы 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4 лабораторные работы (раз в месяц)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В конце курса – зачет</a:t>
            </a:r>
          </a:p>
          <a:p>
            <a:pPr algn="just"/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5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Экскурс в историю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6880" y="1087495"/>
            <a:ext cx="108000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/>
              <a:t>Стартап</a:t>
            </a:r>
            <a:r>
              <a:rPr lang="ru-RU" dirty="0" smtClean="0"/>
              <a:t> </a:t>
            </a:r>
            <a:r>
              <a:rPr lang="en-US" dirty="0" smtClean="0"/>
              <a:t>Google </a:t>
            </a:r>
            <a:r>
              <a:rPr lang="ru-RU" dirty="0" smtClean="0"/>
              <a:t>пытается проиндексировать растущий Интернет</a:t>
            </a:r>
            <a:r>
              <a:rPr lang="en-US" dirty="0" smtClean="0"/>
              <a:t> (</a:t>
            </a:r>
            <a:r>
              <a:rPr lang="en-US" i="1" dirty="0"/>
              <a:t>Sanjay </a:t>
            </a:r>
            <a:r>
              <a:rPr lang="en-US" i="1" dirty="0" err="1"/>
              <a:t>Ghemawat</a:t>
            </a:r>
            <a:r>
              <a:rPr lang="ru-RU" i="1" dirty="0"/>
              <a:t>, </a:t>
            </a:r>
            <a:r>
              <a:rPr lang="en-US" i="1" dirty="0"/>
              <a:t>Jeff </a:t>
            </a:r>
            <a:r>
              <a:rPr lang="en-US" i="1" dirty="0" smtClean="0"/>
              <a:t>Dean</a:t>
            </a:r>
            <a:r>
              <a:rPr lang="ru-RU" i="1" dirty="0" smtClean="0"/>
              <a:t>)</a:t>
            </a:r>
            <a:r>
              <a:rPr lang="ru-RU" dirty="0" smtClean="0"/>
              <a:t>: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ru-RU" dirty="0">
              <a:solidFill>
                <a:srgbClr val="333333"/>
              </a:solidFill>
              <a:latin typeface="-apple-system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333333"/>
                </a:solidFill>
                <a:latin typeface="-apple-system"/>
              </a:rPr>
              <a:t>Как разместить сотни терабайт данных на тысячах дисков, установленных в более, чем тысяче машин, </a:t>
            </a:r>
            <a:r>
              <a:rPr lang="ru-RU" altLang="ru-RU" dirty="0" smtClean="0">
                <a:solidFill>
                  <a:srgbClr val="333333"/>
                </a:solidFill>
                <a:latin typeface="-apple-system"/>
              </a:rPr>
              <a:t>без </a:t>
            </a:r>
            <a:r>
              <a:rPr lang="ru-RU" altLang="ru-RU" dirty="0">
                <a:solidFill>
                  <a:srgbClr val="333333"/>
                </a:solidFill>
                <a:latin typeface="-apple-system"/>
              </a:rPr>
              <a:t>потери информации и с сохранением её постоянной доступности?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333333"/>
                </a:solidFill>
                <a:latin typeface="-apple-system"/>
              </a:rPr>
              <a:t>Как распараллелить вычисление эффективным и отказоустойчивым способом для обработки всех этих данных на всех машинах</a:t>
            </a:r>
            <a:r>
              <a:rPr lang="ru-RU" altLang="ru-RU" dirty="0" smtClean="0">
                <a:solidFill>
                  <a:srgbClr val="333333"/>
                </a:solidFill>
                <a:latin typeface="-apple-system"/>
              </a:rPr>
              <a:t>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57729"/>
            <a:ext cx="65" cy="315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880" y="3654258"/>
            <a:ext cx="6609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548EAA"/>
                </a:solidFill>
                <a:latin typeface="-apple-system"/>
                <a:hlinkClick r:id="rId2"/>
              </a:rPr>
              <a:t>Появились в 2003</a:t>
            </a:r>
            <a:r>
              <a:rPr lang="ru-RU" sz="1600" i="1" dirty="0">
                <a:solidFill>
                  <a:srgbClr val="333333"/>
                </a:solidFill>
                <a:latin typeface="-apple-system"/>
              </a:rPr>
              <a:t>: </a:t>
            </a:r>
            <a:r>
              <a:rPr lang="en-US" sz="1600" i="1" dirty="0">
                <a:solidFill>
                  <a:srgbClr val="333333"/>
                </a:solidFill>
                <a:latin typeface="-apple-system"/>
              </a:rPr>
              <a:t>iTunes, Android, Steam, Skype, Tesla.</a:t>
            </a:r>
            <a:endParaRPr lang="ru-RU" sz="1600" i="1" dirty="0">
              <a:solidFill>
                <a:srgbClr val="333333"/>
              </a:solidFill>
              <a:latin typeface="-apple-system"/>
            </a:endParaRPr>
          </a:p>
          <a:p>
            <a:r>
              <a:rPr lang="ru-RU" sz="1600" i="1" dirty="0">
                <a:solidFill>
                  <a:srgbClr val="548EAA"/>
                </a:solidFill>
                <a:latin typeface="-apple-system"/>
                <a:hlinkClick r:id="rId3"/>
              </a:rPr>
              <a:t>Появились в 2004</a:t>
            </a:r>
            <a:r>
              <a:rPr lang="ru-RU" sz="1600" i="1" dirty="0">
                <a:solidFill>
                  <a:srgbClr val="333333"/>
                </a:solidFill>
                <a:latin typeface="-apple-system"/>
              </a:rPr>
              <a:t>: </a:t>
            </a:r>
            <a:r>
              <a:rPr lang="en-US" sz="1600" i="1" dirty="0">
                <a:solidFill>
                  <a:srgbClr val="333333"/>
                </a:solidFill>
                <a:latin typeface="-apple-system"/>
              </a:rPr>
              <a:t>The Facebook, Gmail, Ubuntu, World of Warcraft. </a:t>
            </a:r>
            <a:endParaRPr lang="ru-RU" sz="1600" i="1" dirty="0">
              <a:solidFill>
                <a:srgbClr val="333333"/>
              </a:solidFill>
              <a:latin typeface="-apple-system"/>
            </a:endParaRPr>
          </a:p>
          <a:p>
            <a:r>
              <a:rPr lang="ru-RU" sz="1600" i="1" dirty="0">
                <a:solidFill>
                  <a:srgbClr val="548EAA"/>
                </a:solidFill>
                <a:latin typeface="-apple-system"/>
                <a:hlinkClick r:id="rId4"/>
              </a:rPr>
              <a:t>Появились в 2005</a:t>
            </a:r>
            <a:r>
              <a:rPr lang="ru-RU" sz="1600" i="1" dirty="0">
                <a:solidFill>
                  <a:srgbClr val="333333"/>
                </a:solidFill>
                <a:latin typeface="-apple-system"/>
              </a:rPr>
              <a:t>: </a:t>
            </a:r>
            <a:r>
              <a:rPr lang="en-US" sz="1600" i="1" dirty="0">
                <a:solidFill>
                  <a:srgbClr val="333333"/>
                </a:solidFill>
                <a:latin typeface="-apple-system"/>
              </a:rPr>
              <a:t>YouTube, Reddit.</a:t>
            </a:r>
            <a:endParaRPr lang="ru-RU" sz="1600" i="1" dirty="0">
              <a:solidFill>
                <a:srgbClr val="333333"/>
              </a:solidFill>
              <a:latin typeface="-apple-system"/>
            </a:endParaRPr>
          </a:p>
          <a:p>
            <a:r>
              <a:rPr lang="ru-RU" sz="1600" i="1" dirty="0">
                <a:solidFill>
                  <a:srgbClr val="548EAA"/>
                </a:solidFill>
                <a:latin typeface="-apple-system"/>
                <a:hlinkClick r:id="rId5"/>
              </a:rPr>
              <a:t>Появились в 2006</a:t>
            </a:r>
            <a:r>
              <a:rPr lang="ru-RU" sz="1600" i="1" dirty="0">
                <a:solidFill>
                  <a:srgbClr val="333333"/>
                </a:solidFill>
                <a:latin typeface="-apple-system"/>
              </a:rPr>
              <a:t>: </a:t>
            </a:r>
            <a:r>
              <a:rPr lang="en-US" sz="1600" i="1" dirty="0">
                <a:solidFill>
                  <a:srgbClr val="333333"/>
                </a:solidFill>
                <a:latin typeface="-apple-system"/>
              </a:rPr>
              <a:t>Twitter.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760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Data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8222"/>
            <a:ext cx="11685864" cy="3114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0187" y="4897886"/>
            <a:ext cx="3162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Зетта</a:t>
            </a:r>
            <a:r>
              <a:rPr lang="ru-RU" dirty="0" smtClean="0"/>
              <a:t> = 10</a:t>
            </a:r>
            <a:r>
              <a:rPr lang="en-US" dirty="0" smtClean="0"/>
              <a:t>^21. </a:t>
            </a:r>
            <a:endParaRPr lang="ru-RU" dirty="0" smtClean="0"/>
          </a:p>
          <a:p>
            <a:r>
              <a:rPr lang="ru-RU" dirty="0" smtClean="0"/>
              <a:t>1 </a:t>
            </a:r>
            <a:r>
              <a:rPr lang="ru-RU" dirty="0" err="1" smtClean="0"/>
              <a:t>Зеттабайт</a:t>
            </a:r>
            <a:r>
              <a:rPr lang="ru-RU" dirty="0" smtClean="0"/>
              <a:t> = 1 млрд терабайт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9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Data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2935" y="919619"/>
            <a:ext cx="553766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данных растет, растет требование к скорости обработки данных </a:t>
            </a:r>
          </a:p>
          <a:p>
            <a:endParaRPr lang="ru-RU" dirty="0"/>
          </a:p>
          <a:p>
            <a:r>
              <a:rPr lang="en-US" b="1" dirty="0" err="1" smtClean="0"/>
              <a:t>Youtube</a:t>
            </a:r>
            <a:r>
              <a:rPr lang="en-US" dirty="0" smtClean="0"/>
              <a:t>:</a:t>
            </a:r>
          </a:p>
          <a:p>
            <a:r>
              <a:rPr lang="ru-RU" dirty="0" smtClean="0"/>
              <a:t>7</a:t>
            </a:r>
            <a:r>
              <a:rPr lang="en-US" dirty="0" smtClean="0"/>
              <a:t>00 </a:t>
            </a:r>
            <a:r>
              <a:rPr lang="ru-RU" dirty="0" smtClean="0"/>
              <a:t>Пбайт видео</a:t>
            </a:r>
          </a:p>
          <a:p>
            <a:r>
              <a:rPr lang="ru-RU" dirty="0" smtClean="0"/>
              <a:t>2,5 млрд пользователей в месяц</a:t>
            </a:r>
          </a:p>
          <a:p>
            <a:endParaRPr lang="ru-RU" dirty="0"/>
          </a:p>
          <a:p>
            <a:r>
              <a:rPr lang="en-US" b="1" dirty="0" smtClean="0"/>
              <a:t>VK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Ежедневно 53 млн человек</a:t>
            </a:r>
          </a:p>
          <a:p>
            <a:r>
              <a:rPr lang="ru-RU" dirty="0" smtClean="0"/>
              <a:t>2,4 млрд видео в месяц</a:t>
            </a:r>
          </a:p>
          <a:p>
            <a:endParaRPr lang="ru-RU" dirty="0"/>
          </a:p>
          <a:p>
            <a:r>
              <a:rPr lang="en-US" b="1" dirty="0" err="1" smtClean="0"/>
              <a:t>Yandex</a:t>
            </a:r>
            <a:r>
              <a:rPr lang="en-US" dirty="0" smtClean="0"/>
              <a:t>:</a:t>
            </a:r>
          </a:p>
          <a:p>
            <a:r>
              <a:rPr lang="en-US" dirty="0" smtClean="0"/>
              <a:t>64</a:t>
            </a:r>
            <a:r>
              <a:rPr lang="ru-RU" dirty="0" smtClean="0"/>
              <a:t> млн человек в день</a:t>
            </a:r>
          </a:p>
          <a:p>
            <a:r>
              <a:rPr lang="ru-RU" dirty="0" smtClean="0"/>
              <a:t>1,6 млрд запросов в день</a:t>
            </a:r>
          </a:p>
          <a:p>
            <a:endParaRPr lang="ru-RU" dirty="0"/>
          </a:p>
          <a:p>
            <a:r>
              <a:rPr lang="en-US" b="1" dirty="0" smtClean="0"/>
              <a:t>Telegram</a:t>
            </a:r>
            <a:r>
              <a:rPr lang="en-US" dirty="0" smtClean="0"/>
              <a:t>:</a:t>
            </a:r>
          </a:p>
          <a:p>
            <a:r>
              <a:rPr lang="ru-RU" dirty="0" smtClean="0"/>
              <a:t>47 млн пользователей в день</a:t>
            </a:r>
          </a:p>
          <a:p>
            <a:r>
              <a:rPr lang="en-US" dirty="0" smtClean="0"/>
              <a:t>~ 1</a:t>
            </a:r>
            <a:r>
              <a:rPr lang="ru-RU" dirty="0" smtClean="0"/>
              <a:t>0</a:t>
            </a:r>
            <a:r>
              <a:rPr lang="en-US" dirty="0" smtClean="0"/>
              <a:t> </a:t>
            </a:r>
            <a:r>
              <a:rPr lang="ru-RU" dirty="0" smtClean="0"/>
              <a:t>млрд сообщений в день</a:t>
            </a:r>
          </a:p>
          <a:p>
            <a:endParaRPr lang="ru-RU" dirty="0"/>
          </a:p>
        </p:txBody>
      </p:sp>
      <p:pic>
        <p:nvPicPr>
          <p:cNvPr id="6146" name="Picture 2" descr="https://avatars.mds.yandex.net/get-bunker/128809/b3b894a4773339e743777dd06729344d7b22dd7c/or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30" y="563026"/>
            <a:ext cx="4761551" cy="299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hostingkartinok.com/news/wp-content/uploads/2013/10/datacen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87" y="3113903"/>
            <a:ext cx="4864886" cy="324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7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Data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7574" y="1065361"/>
            <a:ext cx="99372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Wayback</a:t>
            </a:r>
            <a:r>
              <a:rPr lang="en-US" b="1" dirty="0"/>
              <a:t> Machine </a:t>
            </a:r>
            <a:r>
              <a:rPr lang="en-US" dirty="0">
                <a:hlinkClick r:id="rId2"/>
              </a:rPr>
              <a:t>http://web.archive.org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/>
              <a:t>735 </a:t>
            </a:r>
            <a:r>
              <a:rPr lang="ru-RU" dirty="0" smtClean="0"/>
              <a:t>млрд страниц и 8,5 млн видео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CERN</a:t>
            </a:r>
            <a:r>
              <a:rPr lang="en-US" dirty="0" smtClean="0"/>
              <a:t>:</a:t>
            </a:r>
          </a:p>
          <a:p>
            <a:r>
              <a:rPr lang="en-US" dirty="0" smtClean="0"/>
              <a:t>15 </a:t>
            </a:r>
            <a:r>
              <a:rPr lang="ru-RU" dirty="0" smtClean="0"/>
              <a:t>Петабайт в год</a:t>
            </a:r>
          </a:p>
          <a:p>
            <a:endParaRPr lang="ru-RU" dirty="0" smtClean="0"/>
          </a:p>
          <a:p>
            <a:endParaRPr lang="en-US" dirty="0" smtClean="0"/>
          </a:p>
          <a:p>
            <a:r>
              <a:rPr lang="en-US" b="1" dirty="0" smtClean="0"/>
              <a:t>JPMorgan Chase</a:t>
            </a:r>
            <a:r>
              <a:rPr lang="en-US" dirty="0" smtClean="0"/>
              <a:t>:</a:t>
            </a:r>
          </a:p>
          <a:p>
            <a:r>
              <a:rPr lang="en-US" dirty="0" smtClean="0"/>
              <a:t>200</a:t>
            </a:r>
            <a:r>
              <a:rPr lang="ru-RU" dirty="0" smtClean="0"/>
              <a:t> Петабайт на 50тыс. серверах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Data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это сколько?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7574" y="1065361"/>
            <a:ext cx="9937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170" name="Picture 2" descr="https://cs14.pikabu.ru/post_img/2022/12/10/6/og_og_1670665670280183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81" y="1250027"/>
            <a:ext cx="8339037" cy="413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0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Data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это сколько?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7574" y="1065361"/>
            <a:ext cx="9937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7574" y="1250027"/>
            <a:ext cx="111157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Большие данные — это разнообразные данные, поступающие с </a:t>
            </a:r>
            <a:r>
              <a:rPr lang="ru-RU" dirty="0" smtClean="0"/>
              <a:t>высокой </a:t>
            </a:r>
            <a:r>
              <a:rPr lang="ru-RU" dirty="0"/>
              <a:t>скоростью, объем которых постоянно растет. Таким образом, </a:t>
            </a:r>
            <a:r>
              <a:rPr lang="ru-RU" dirty="0" smtClean="0"/>
              <a:t>четыре основных </a:t>
            </a:r>
            <a:r>
              <a:rPr lang="ru-RU" dirty="0"/>
              <a:t>свойства больших данных — это разнообразие, высокая скорость </a:t>
            </a:r>
            <a:r>
              <a:rPr lang="ru-RU" dirty="0" smtClean="0"/>
              <a:t>поступления, большой объем и достоверность </a:t>
            </a:r>
            <a:r>
              <a:rPr lang="en-US" b="1" dirty="0"/>
              <a:t>4V</a:t>
            </a:r>
            <a:r>
              <a:rPr lang="en-US" dirty="0" smtClean="0"/>
              <a:t>:</a:t>
            </a:r>
            <a:endParaRPr lang="ru-RU" dirty="0" smtClean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Volume – </a:t>
            </a:r>
            <a:r>
              <a:rPr lang="ru-RU" dirty="0" smtClean="0"/>
              <a:t>Необходимы специальные средства (сервера) для хранения. Однако большое количество данных ≠</a:t>
            </a:r>
            <a:r>
              <a:rPr lang="en-US" dirty="0" smtClean="0"/>
              <a:t> Big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Variety</a:t>
            </a:r>
            <a:r>
              <a:rPr lang="ru-RU" dirty="0" smtClean="0"/>
              <a:t> – Данные принадлежат к разным типам, могут быть структурированные (Реляционные СУБД) и нет, требующие дополнительной обработки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Velocity – </a:t>
            </a:r>
            <a:r>
              <a:rPr lang="ru-RU" dirty="0" smtClean="0"/>
              <a:t>Высокая скорость приема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Value &amp; Veracity – </a:t>
            </a:r>
            <a:r>
              <a:rPr lang="ru-RU" dirty="0" smtClean="0"/>
              <a:t>Данные содержат ценность, которую необходимо раскрыть. Но для этого они должны быть достоверными.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 smtClean="0"/>
              <a:t>Данные – новая разновидность капитала. </a:t>
            </a:r>
          </a:p>
          <a:p>
            <a:r>
              <a:rPr lang="ru-RU" dirty="0" smtClean="0"/>
              <a:t>«Кто </a:t>
            </a:r>
            <a:r>
              <a:rPr lang="ru-RU" dirty="0"/>
              <a:t>владеет информацией, тот владеет </a:t>
            </a:r>
            <a:r>
              <a:rPr lang="ru-RU" dirty="0" smtClean="0"/>
              <a:t>миром» (Натан Ротшильд)</a:t>
            </a:r>
            <a:endParaRPr lang="en-US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8794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Apache 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1617547"/>
            <a:ext cx="70887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Apache Hadoop – </a:t>
            </a:r>
            <a:r>
              <a:rPr lang="ru-RU" sz="2000" dirty="0"/>
              <a:t> свободно распространяемый набор утилит, библиотек и </a:t>
            </a:r>
            <a:r>
              <a:rPr lang="ru-RU" sz="2000" dirty="0" err="1"/>
              <a:t>фреймворк</a:t>
            </a:r>
            <a:r>
              <a:rPr lang="ru-RU" sz="2000" dirty="0"/>
              <a:t> </a:t>
            </a:r>
            <a:r>
              <a:rPr lang="ru-RU" sz="2000" dirty="0" smtClean="0"/>
              <a:t>для отказоустойчивых, масштабируемых и распределенных вычислений.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40307" y="1142535"/>
            <a:ext cx="3522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https://hadoop.apache.org</a:t>
            </a:r>
            <a:r>
              <a:rPr lang="ru-RU" dirty="0" smtClean="0">
                <a:hlinkClick r:id="rId2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775" y="3705470"/>
            <a:ext cx="6219825" cy="2505075"/>
          </a:xfrm>
          <a:prstGeom prst="rect">
            <a:avLst/>
          </a:prstGeom>
        </p:spPr>
      </p:pic>
      <p:pic>
        <p:nvPicPr>
          <p:cNvPr id="5124" name="Picture 4" descr="https://infoshell.ru/wp-content/uploads/2019/03/hadoop.logo_.tr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97" y="838200"/>
            <a:ext cx="3451225" cy="269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92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Apache 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5320" y="955646"/>
            <a:ext cx="106984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2003 </a:t>
            </a:r>
            <a:r>
              <a:rPr lang="ru-RU" dirty="0"/>
              <a:t>“</a:t>
            </a:r>
            <a:r>
              <a:rPr lang="en-US" dirty="0">
                <a:hlinkClick r:id="rId2"/>
              </a:rPr>
              <a:t>The Google File System</a:t>
            </a:r>
            <a:r>
              <a:rPr lang="en-US" dirty="0"/>
              <a:t>”. </a:t>
            </a:r>
            <a:endParaRPr lang="ru-RU" dirty="0"/>
          </a:p>
          <a:p>
            <a:r>
              <a:rPr lang="ru-RU" dirty="0"/>
              <a:t>2004 “</a:t>
            </a:r>
            <a:r>
              <a:rPr lang="en-US" dirty="0">
                <a:hlinkClick r:id="rId3"/>
              </a:rPr>
              <a:t>MapReduce: Simplified Data Processing on Large Clusters</a:t>
            </a:r>
            <a:r>
              <a:rPr lang="en-US" dirty="0"/>
              <a:t>”. </a:t>
            </a:r>
            <a:endParaRPr lang="ru-RU" dirty="0" smtClean="0"/>
          </a:p>
          <a:p>
            <a:r>
              <a:rPr lang="en-US" dirty="0"/>
              <a:t>2006 </a:t>
            </a:r>
            <a:r>
              <a:rPr lang="en-US" dirty="0" smtClean="0"/>
              <a:t>“</a:t>
            </a:r>
            <a:r>
              <a:rPr lang="en-US" dirty="0" err="1">
                <a:hlinkClick r:id="rId4"/>
              </a:rPr>
              <a:t>Bigtable</a:t>
            </a:r>
            <a:r>
              <a:rPr lang="en-US" dirty="0">
                <a:hlinkClick r:id="rId4"/>
              </a:rPr>
              <a:t>: A Distributed Storage System for Structured Data</a:t>
            </a:r>
            <a:r>
              <a:rPr lang="en-US" dirty="0"/>
              <a:t>”.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Дуг </a:t>
            </a:r>
            <a:r>
              <a:rPr lang="ru-RU" dirty="0" err="1" smtClean="0"/>
              <a:t>Каттинг</a:t>
            </a:r>
            <a:r>
              <a:rPr lang="en-US" dirty="0" smtClean="0"/>
              <a:t> (Yahoo!)</a:t>
            </a:r>
            <a:r>
              <a:rPr lang="ru-RU" dirty="0" smtClean="0"/>
              <a:t>, 2005год: инфраструктура </a:t>
            </a:r>
            <a:r>
              <a:rPr lang="ru-RU" dirty="0"/>
              <a:t>для распределенных вычислений </a:t>
            </a:r>
            <a:r>
              <a:rPr lang="en-US" dirty="0" smtClean="0"/>
              <a:t>Apache</a:t>
            </a:r>
            <a:r>
              <a:rPr lang="ru-RU" dirty="0" smtClean="0"/>
              <a:t> </a:t>
            </a:r>
            <a:r>
              <a:rPr lang="ru-RU" dirty="0" err="1"/>
              <a:t>Nutch</a:t>
            </a:r>
            <a:r>
              <a:rPr lang="ru-RU" dirty="0"/>
              <a:t>, </a:t>
            </a:r>
            <a:r>
              <a:rPr lang="ru-RU" dirty="0" smtClean="0"/>
              <a:t>поисковая </a:t>
            </a:r>
            <a:r>
              <a:rPr lang="ru-RU" dirty="0"/>
              <a:t>машине на </a:t>
            </a:r>
            <a:r>
              <a:rPr lang="ru-RU" dirty="0" err="1" smtClean="0"/>
              <a:t>Java</a:t>
            </a:r>
            <a:r>
              <a:rPr lang="ru-RU" dirty="0" smtClean="0"/>
              <a:t>, также нуждающаяся в распределенном хранилище и вычислениях. </a:t>
            </a:r>
          </a:p>
          <a:p>
            <a:r>
              <a:rPr lang="ru-RU" dirty="0" smtClean="0"/>
              <a:t>Дуг, вдохновленный статьями</a:t>
            </a:r>
            <a:r>
              <a:rPr lang="en-US" dirty="0" smtClean="0"/>
              <a:t> Google</a:t>
            </a:r>
            <a:r>
              <a:rPr lang="ru-RU" dirty="0" smtClean="0"/>
              <a:t>, возглавил команду разработки </a:t>
            </a:r>
            <a:r>
              <a:rPr lang="ru-RU" dirty="0"/>
              <a:t>инфраструктуры распределенных вычислений. </a:t>
            </a:r>
            <a:r>
              <a:rPr lang="ru-RU" dirty="0" smtClean="0"/>
              <a:t>Проект </a:t>
            </a:r>
            <a:r>
              <a:rPr lang="ru-RU" dirty="0"/>
              <a:t>получил название </a:t>
            </a:r>
            <a:r>
              <a:rPr lang="ru-RU" dirty="0" err="1"/>
              <a:t>Hadoop</a:t>
            </a:r>
            <a:r>
              <a:rPr lang="ru-RU" dirty="0"/>
              <a:t> в честь игрушечного слоника, принадлежавшего сыну </a:t>
            </a:r>
            <a:r>
              <a:rPr lang="ru-RU" dirty="0" err="1"/>
              <a:t>Каттинга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Два ключевых компонента: распределенная файловая система </a:t>
            </a:r>
            <a:r>
              <a:rPr lang="en-US" dirty="0" smtClean="0"/>
              <a:t>HDFS</a:t>
            </a:r>
            <a:r>
              <a:rPr lang="ru-RU" dirty="0" smtClean="0"/>
              <a:t> и реализация </a:t>
            </a:r>
            <a:r>
              <a:rPr lang="ru-RU" dirty="0" err="1" smtClean="0"/>
              <a:t>фреймворка</a:t>
            </a:r>
            <a:r>
              <a:rPr lang="ru-RU" dirty="0" smtClean="0"/>
              <a:t> </a:t>
            </a:r>
            <a:r>
              <a:rPr lang="en-US" dirty="0" smtClean="0"/>
              <a:t>MapReduce – </a:t>
            </a:r>
            <a:r>
              <a:rPr lang="ru-RU" dirty="0" smtClean="0"/>
              <a:t>с открытым исходным кодом.</a:t>
            </a:r>
            <a:endParaRPr lang="ru-RU" dirty="0"/>
          </a:p>
          <a:p>
            <a:r>
              <a:rPr lang="ru-RU" dirty="0"/>
              <a:t>В 2008 году на основе </a:t>
            </a:r>
            <a:r>
              <a:rPr lang="ru-RU" dirty="0" err="1"/>
              <a:t>Hadoop</a:t>
            </a:r>
            <a:r>
              <a:rPr lang="ru-RU" dirty="0"/>
              <a:t> была запущена поисковая машина </a:t>
            </a:r>
            <a:r>
              <a:rPr lang="ru-RU" dirty="0" err="1" smtClean="0"/>
              <a:t>Yahoo</a:t>
            </a:r>
            <a:r>
              <a:rPr lang="ru-RU" dirty="0" smtClean="0"/>
              <a:t>!. </a:t>
            </a:r>
            <a:r>
              <a:rPr lang="ru-RU" dirty="0"/>
              <a:t>Это стало важным моментом, и проект начал получать большее внимание. Крупные компании, такие как </a:t>
            </a:r>
            <a:r>
              <a:rPr lang="ru-RU" dirty="0" err="1"/>
              <a:t>Facebook</a:t>
            </a:r>
            <a:r>
              <a:rPr lang="ru-RU" dirty="0"/>
              <a:t>, Last.fm,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York</a:t>
            </a:r>
            <a:r>
              <a:rPr lang="ru-RU" dirty="0"/>
              <a:t> </a:t>
            </a:r>
            <a:r>
              <a:rPr lang="ru-RU" dirty="0" err="1"/>
              <a:t>Times</a:t>
            </a:r>
            <a:r>
              <a:rPr lang="ru-RU" dirty="0"/>
              <a:t>, также начали проявлять интерес к нему. </a:t>
            </a:r>
            <a:endParaRPr lang="ru-RU" dirty="0" smtClean="0"/>
          </a:p>
          <a:p>
            <a:r>
              <a:rPr lang="ru-RU" dirty="0" err="1" smtClean="0"/>
              <a:t>Hadoop</a:t>
            </a:r>
            <a:r>
              <a:rPr lang="ru-RU" dirty="0" smtClean="0"/>
              <a:t> побил рекорд производительности по сортировке данных— </a:t>
            </a:r>
            <a:r>
              <a:rPr lang="ru-RU" dirty="0"/>
              <a:t>1 терабайт данных был обработан за 209 секунд на кластере из 910 узлов.</a:t>
            </a:r>
          </a:p>
          <a:p>
            <a:r>
              <a:rPr lang="ru-RU" dirty="0"/>
              <a:t>С того момента </a:t>
            </a:r>
            <a:r>
              <a:rPr lang="ru-RU" dirty="0" err="1"/>
              <a:t>Hadoop</a:t>
            </a:r>
            <a:r>
              <a:rPr lang="ru-RU" dirty="0"/>
              <a:t> продолжила свое развитие. Появлялись новые модули и технологии, расширяя функциональность и повышая скорость обработки данных. Со временем сторонние разработчики также начали вносить свой вклад в развитие проекта. Это привело к появлению современной экосистемы </a:t>
            </a:r>
            <a:r>
              <a:rPr lang="ru-RU" dirty="0" err="1"/>
              <a:t>Hadoop</a:t>
            </a:r>
            <a:r>
              <a:rPr lang="ru-RU" dirty="0"/>
              <a:t>, которая включает десятки инструментов и подходов для управления и обработки данных.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88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Системные принципы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9920" y="1158240"/>
            <a:ext cx="10698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Горизонтальное масштабирование вместо вертикального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Отправка кода к данным, а не данных к коду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Обработка отказов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Инкапсуляция сложности работы распределенных и многопоточных приложений (пользователь реализует бизнес-логику, а не взаимодействие между узлами)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921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Масштабирование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9920" y="1158240"/>
            <a:ext cx="10698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Вертикальное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Добавить новые ресурсы к существующему железу (</a:t>
            </a:r>
            <a:r>
              <a:rPr lang="en-US" sz="2400" dirty="0" smtClean="0"/>
              <a:t>RAM, </a:t>
            </a:r>
            <a:r>
              <a:rPr lang="ru-RU" sz="2400" dirty="0" smtClean="0"/>
              <a:t>новый </a:t>
            </a:r>
            <a:r>
              <a:rPr lang="en-US" sz="2400" dirty="0" smtClean="0"/>
              <a:t>CPU)</a:t>
            </a:r>
          </a:p>
          <a:p>
            <a:r>
              <a:rPr lang="ru-RU" sz="2400" dirty="0" smtClean="0"/>
              <a:t>Если нельзя добавить – нужно покупать более мощное новое</a:t>
            </a:r>
          </a:p>
          <a:p>
            <a:r>
              <a:rPr lang="ru-RU" sz="2400" dirty="0" smtClean="0"/>
              <a:t>Закон Мура не успевает за ростом данных</a:t>
            </a:r>
          </a:p>
          <a:p>
            <a:endParaRPr lang="ru-RU" sz="2400" dirty="0" smtClean="0"/>
          </a:p>
          <a:p>
            <a:r>
              <a:rPr lang="ru-RU" sz="2400" b="1" dirty="0" smtClean="0"/>
              <a:t>Горизонтальное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Добавить больше машин к существующему кластеру</a:t>
            </a:r>
          </a:p>
          <a:p>
            <a:r>
              <a:rPr lang="ru-RU" sz="2400" dirty="0" smtClean="0"/>
              <a:t>Поддержка добавления\удаления узлов кластера</a:t>
            </a:r>
          </a:p>
          <a:p>
            <a:r>
              <a:rPr lang="ru-RU" sz="2400" dirty="0" smtClean="0"/>
              <a:t>Расширяем систему практически бесконечно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164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Кластер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49308" y="1242785"/>
            <a:ext cx="556434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Обычные сервера: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Не суперкомпьютеры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Не десктопы</a:t>
            </a:r>
          </a:p>
          <a:p>
            <a:endParaRPr lang="ru-RU" sz="2400" dirty="0"/>
          </a:p>
          <a:p>
            <a:r>
              <a:rPr lang="ru-RU" sz="2400" dirty="0" smtClean="0"/>
              <a:t>Соединенные по сети</a:t>
            </a:r>
          </a:p>
          <a:p>
            <a:endParaRPr lang="ru-RU" sz="2400" dirty="0"/>
          </a:p>
          <a:p>
            <a:r>
              <a:rPr lang="ru-RU" sz="2400" dirty="0" smtClean="0"/>
              <a:t>Расположены в одном месте (</a:t>
            </a:r>
            <a:r>
              <a:rPr lang="ru-RU" sz="2400" dirty="0" err="1" smtClean="0"/>
              <a:t>датацентр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3451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Данные к коду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545" y="1685837"/>
            <a:ext cx="5490909" cy="265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Код к данным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253" y="1357706"/>
            <a:ext cx="566737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Отказоустойчивость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49308" y="1242785"/>
            <a:ext cx="712220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Чем больше машин, тем чаще отказы оборудования.</a:t>
            </a:r>
          </a:p>
          <a:p>
            <a:endParaRPr lang="ru-RU" sz="2400" dirty="0" smtClean="0"/>
          </a:p>
          <a:p>
            <a:r>
              <a:rPr lang="en-US" sz="2400" dirty="0" smtClean="0"/>
              <a:t>Hadoop </a:t>
            </a:r>
            <a:r>
              <a:rPr lang="ru-RU" sz="2400" dirty="0" smtClean="0"/>
              <a:t>разрабатывался с учетом отказов: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Репликация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Перезапуск обработки данных на узлах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760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Инкапсуляция сложности реализации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12800" y="1259563"/>
            <a:ext cx="1062066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Hadoop </a:t>
            </a:r>
            <a:r>
              <a:rPr lang="ru-RU" sz="2400" dirty="0" smtClean="0"/>
              <a:t>скрывает многие сложности распределенных и многопоточных систем.</a:t>
            </a:r>
          </a:p>
          <a:p>
            <a:endParaRPr lang="ru-RU" sz="2400" dirty="0" smtClean="0"/>
          </a:p>
          <a:p>
            <a:r>
              <a:rPr lang="ru-RU" sz="2400" dirty="0" smtClean="0"/>
              <a:t>Освобождает разработчика от заботы о проблемах системного уровня: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Race conditions, </a:t>
            </a:r>
            <a:r>
              <a:rPr lang="ru-RU" sz="2400" dirty="0" smtClean="0"/>
              <a:t>ожидание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Организация передачи данных, доставка кода, </a:t>
            </a:r>
          </a:p>
          <a:p>
            <a:pPr lvl="1"/>
            <a:r>
              <a:rPr lang="ru-RU" sz="2400" dirty="0" smtClean="0"/>
              <a:t>работа с общими ресурсами и т.д.</a:t>
            </a:r>
            <a:endParaRPr lang="en-US" sz="2400" dirty="0"/>
          </a:p>
          <a:p>
            <a:pPr lvl="1"/>
            <a:endParaRPr lang="en-US" sz="2400" dirty="0" smtClean="0"/>
          </a:p>
          <a:p>
            <a:pPr lvl="1"/>
            <a:r>
              <a:rPr lang="ru-RU" sz="2400" dirty="0" smtClean="0"/>
              <a:t>Позволяет разработчику фокусироваться на реализации бизнес-логики.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27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Хранение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6" name="Picture 2" descr="https://pc-consultant.ru/wp-content/uploads/2018/06/Rost-objoma-zhestkih-dis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899" y="1856819"/>
            <a:ext cx="6470737" cy="299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2800" y="1317072"/>
            <a:ext cx="726461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Емкость диска выросла экспоненциально в отличие от скорости чтения</a:t>
            </a:r>
            <a:r>
              <a:rPr lang="en-US" dirty="0" smtClean="0"/>
              <a:t>:</a:t>
            </a:r>
          </a:p>
          <a:p>
            <a:endParaRPr lang="ru-RU" dirty="0" smtClean="0"/>
          </a:p>
          <a:p>
            <a:r>
              <a:rPr lang="ru-RU" b="1" dirty="0" smtClean="0"/>
              <a:t>1990</a:t>
            </a:r>
            <a:r>
              <a:rPr lang="ru-RU" dirty="0" smtClean="0"/>
              <a:t>: </a:t>
            </a:r>
          </a:p>
          <a:p>
            <a:r>
              <a:rPr lang="ru-RU" dirty="0" smtClean="0"/>
              <a:t>1400 Мб</a:t>
            </a:r>
          </a:p>
          <a:p>
            <a:r>
              <a:rPr lang="ru-RU" dirty="0" smtClean="0"/>
              <a:t>4.5 Мбит\сек</a:t>
            </a:r>
          </a:p>
          <a:p>
            <a:r>
              <a:rPr lang="ru-RU" dirty="0" smtClean="0"/>
              <a:t>Чтение всего диска </a:t>
            </a:r>
            <a:r>
              <a:rPr lang="en-US" dirty="0" smtClean="0"/>
              <a:t>~</a:t>
            </a:r>
            <a:r>
              <a:rPr lang="ru-RU" dirty="0" smtClean="0"/>
              <a:t>5 минут</a:t>
            </a:r>
          </a:p>
          <a:p>
            <a:endParaRPr lang="ru-RU" dirty="0"/>
          </a:p>
          <a:p>
            <a:r>
              <a:rPr lang="ru-RU" b="1" dirty="0" smtClean="0"/>
              <a:t>2010</a:t>
            </a:r>
            <a:r>
              <a:rPr lang="ru-RU" dirty="0" smtClean="0"/>
              <a:t>: </a:t>
            </a:r>
          </a:p>
          <a:p>
            <a:r>
              <a:rPr lang="ru-RU" dirty="0" smtClean="0"/>
              <a:t>1,5 Т</a:t>
            </a:r>
            <a:r>
              <a:rPr lang="ru-RU" dirty="0"/>
              <a:t>б</a:t>
            </a:r>
          </a:p>
          <a:p>
            <a:r>
              <a:rPr lang="ru-RU" dirty="0" smtClean="0"/>
              <a:t>100 </a:t>
            </a:r>
            <a:r>
              <a:rPr lang="ru-RU" dirty="0"/>
              <a:t>Мбит\сек</a:t>
            </a:r>
          </a:p>
          <a:p>
            <a:r>
              <a:rPr lang="ru-RU" dirty="0"/>
              <a:t>Чтение всего диска </a:t>
            </a:r>
            <a:r>
              <a:rPr lang="en-US" dirty="0" smtClean="0"/>
              <a:t>~</a:t>
            </a:r>
            <a:r>
              <a:rPr lang="ru-RU" dirty="0" smtClean="0"/>
              <a:t>4 часа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en-US" b="1" dirty="0" smtClean="0"/>
              <a:t>Hadoop</a:t>
            </a:r>
            <a:r>
              <a:rPr lang="en-US" dirty="0" smtClean="0"/>
              <a:t>:</a:t>
            </a:r>
          </a:p>
          <a:p>
            <a:r>
              <a:rPr lang="en-US" dirty="0" smtClean="0"/>
              <a:t>100 HDD</a:t>
            </a:r>
            <a:r>
              <a:rPr lang="ru-RU" dirty="0" smtClean="0"/>
              <a:t> одновременно могут прочитать 1</a:t>
            </a:r>
            <a:r>
              <a:rPr lang="en-US" dirty="0" smtClean="0"/>
              <a:t>,5</a:t>
            </a:r>
            <a:r>
              <a:rPr lang="ru-RU" dirty="0" smtClean="0"/>
              <a:t>Тб за </a:t>
            </a:r>
            <a:r>
              <a:rPr lang="en-US" dirty="0" smtClean="0"/>
              <a:t>3</a:t>
            </a:r>
            <a:r>
              <a:rPr lang="ru-RU" dirty="0" smtClean="0"/>
              <a:t> минуты</a:t>
            </a:r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851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Экосистем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38331" y="1317071"/>
            <a:ext cx="10804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Главные компоненты: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HDFS</a:t>
            </a:r>
            <a:r>
              <a:rPr lang="en-US" dirty="0" smtClean="0"/>
              <a:t> – </a:t>
            </a:r>
            <a:r>
              <a:rPr lang="ru-RU" dirty="0" smtClean="0"/>
              <a:t>распределенная файловая система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MapReduce</a:t>
            </a:r>
            <a:r>
              <a:rPr lang="en-US" dirty="0" smtClean="0"/>
              <a:t> – </a:t>
            </a:r>
            <a:r>
              <a:rPr lang="ru-RU" dirty="0" err="1" smtClean="0"/>
              <a:t>фреймворк</a:t>
            </a:r>
            <a:r>
              <a:rPr lang="ru-RU" dirty="0" smtClean="0"/>
              <a:t> распространенной обработки данных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281" y="2294124"/>
            <a:ext cx="7679442" cy="377053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8331" y="2225281"/>
            <a:ext cx="40109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Дополнительные компоненты: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err="1"/>
              <a:t>Hbase</a:t>
            </a:r>
            <a:r>
              <a:rPr lang="en-US" dirty="0"/>
              <a:t> – Column-oriented DB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Hive</a:t>
            </a:r>
            <a:r>
              <a:rPr lang="en-US" dirty="0"/>
              <a:t> –</a:t>
            </a:r>
            <a:r>
              <a:rPr lang="ru-RU" dirty="0"/>
              <a:t> </a:t>
            </a:r>
            <a:r>
              <a:rPr lang="en-US" dirty="0"/>
              <a:t>SQL-</a:t>
            </a:r>
            <a:r>
              <a:rPr lang="ru-RU" dirty="0"/>
              <a:t>подобные запросы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PIG</a:t>
            </a:r>
            <a:r>
              <a:rPr lang="en-US" dirty="0"/>
              <a:t> – </a:t>
            </a:r>
            <a:r>
              <a:rPr lang="ru-RU" dirty="0"/>
              <a:t>создание программ для </a:t>
            </a:r>
            <a:r>
              <a:rPr lang="en-US" dirty="0"/>
              <a:t>Hadoop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Mahout</a:t>
            </a:r>
            <a:r>
              <a:rPr lang="en-US" dirty="0"/>
              <a:t> –</a:t>
            </a:r>
            <a:r>
              <a:rPr lang="ru-RU" dirty="0"/>
              <a:t> </a:t>
            </a:r>
            <a:r>
              <a:rPr lang="en-US" dirty="0"/>
              <a:t>ML</a:t>
            </a:r>
            <a:r>
              <a:rPr lang="ru-RU" dirty="0"/>
              <a:t>-библиотека на </a:t>
            </a:r>
            <a:r>
              <a:rPr lang="en-US" dirty="0"/>
              <a:t>Java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err="1"/>
              <a:t>Oozie</a:t>
            </a:r>
            <a:r>
              <a:rPr lang="en-US" dirty="0"/>
              <a:t> – </a:t>
            </a:r>
            <a:r>
              <a:rPr lang="ru-RU" dirty="0"/>
              <a:t>диспетчер задач </a:t>
            </a:r>
            <a:r>
              <a:rPr lang="en-US" dirty="0"/>
              <a:t>Hadoop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Zookeeper</a:t>
            </a:r>
            <a:r>
              <a:rPr lang="en-US" dirty="0"/>
              <a:t> – </a:t>
            </a:r>
            <a:r>
              <a:rPr lang="ru-RU" dirty="0"/>
              <a:t>координатор сервера </a:t>
            </a:r>
            <a:r>
              <a:rPr lang="en-US" dirty="0"/>
              <a:t>Hadoop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58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Дистрибутив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Hadoop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5226" y="1232274"/>
            <a:ext cx="100730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Скачиваем дистрибутив </a:t>
            </a:r>
            <a:r>
              <a:rPr lang="en-US" dirty="0" smtClean="0"/>
              <a:t>Hadoop, MapReduce </a:t>
            </a:r>
            <a:r>
              <a:rPr lang="ru-RU" dirty="0" smtClean="0"/>
              <a:t>с </a:t>
            </a:r>
            <a:r>
              <a:rPr lang="en-US" dirty="0">
                <a:hlinkClick r:id="rId2"/>
              </a:rPr>
              <a:t>https://hadoop.apache.org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ru-RU" dirty="0" smtClean="0"/>
              <a:t>Скачиваем </a:t>
            </a:r>
            <a:r>
              <a:rPr lang="en-US" dirty="0" err="1" smtClean="0"/>
              <a:t>H</a:t>
            </a:r>
            <a:r>
              <a:rPr lang="en-US" dirty="0" err="1"/>
              <a:t>B</a:t>
            </a:r>
            <a:r>
              <a:rPr lang="en-US" dirty="0" err="1" smtClean="0"/>
              <a:t>ase</a:t>
            </a:r>
            <a:r>
              <a:rPr lang="en-US" dirty="0" smtClean="0"/>
              <a:t> </a:t>
            </a:r>
            <a:r>
              <a:rPr lang="en-US" dirty="0"/>
              <a:t>c </a:t>
            </a:r>
            <a:r>
              <a:rPr lang="en-US" dirty="0">
                <a:hlinkClick r:id="rId3"/>
              </a:rPr>
              <a:t>https://hbase.apache.org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 </a:t>
            </a:r>
          </a:p>
          <a:p>
            <a:r>
              <a:rPr lang="en-US" dirty="0"/>
              <a:t>	</a:t>
            </a:r>
            <a:r>
              <a:rPr lang="en-US" dirty="0" smtClean="0"/>
              <a:t>-&gt; </a:t>
            </a:r>
            <a:r>
              <a:rPr lang="ru-RU" dirty="0" smtClean="0"/>
              <a:t>Не работает с текущей версией </a:t>
            </a:r>
            <a:r>
              <a:rPr lang="en-US" dirty="0" smtClean="0"/>
              <a:t>HDFS </a:t>
            </a:r>
          </a:p>
          <a:p>
            <a:r>
              <a:rPr lang="en-US" dirty="0"/>
              <a:t>	</a:t>
            </a:r>
            <a:r>
              <a:rPr lang="en-US" dirty="0" smtClean="0"/>
              <a:t>-&gt; </a:t>
            </a:r>
            <a:r>
              <a:rPr lang="ru-RU" dirty="0" smtClean="0"/>
              <a:t>Переустанавливаем </a:t>
            </a:r>
            <a:r>
              <a:rPr lang="en-US" dirty="0" smtClean="0"/>
              <a:t>HDFS</a:t>
            </a:r>
          </a:p>
          <a:p>
            <a:endParaRPr lang="en-US" dirty="0"/>
          </a:p>
          <a:p>
            <a:r>
              <a:rPr lang="ru-RU" dirty="0" smtClean="0"/>
              <a:t>Устанавливаем </a:t>
            </a:r>
            <a:r>
              <a:rPr lang="en-US" dirty="0" smtClean="0"/>
              <a:t>Pig 	</a:t>
            </a:r>
          </a:p>
          <a:p>
            <a:r>
              <a:rPr lang="en-US" dirty="0"/>
              <a:t>	</a:t>
            </a:r>
            <a:r>
              <a:rPr lang="ru-RU" dirty="0" smtClean="0"/>
              <a:t>-</a:t>
            </a:r>
            <a:r>
              <a:rPr lang="en-US" dirty="0" smtClean="0"/>
              <a:t>&gt; </a:t>
            </a:r>
            <a:r>
              <a:rPr lang="ru-RU" dirty="0"/>
              <a:t>Н</a:t>
            </a:r>
            <a:r>
              <a:rPr lang="ru-RU" dirty="0" smtClean="0"/>
              <a:t>е работает с </a:t>
            </a:r>
            <a:r>
              <a:rPr lang="en-US" dirty="0" smtClean="0"/>
              <a:t>HDFS</a:t>
            </a:r>
          </a:p>
          <a:p>
            <a:r>
              <a:rPr lang="en-US" dirty="0"/>
              <a:t>	</a:t>
            </a:r>
            <a:r>
              <a:rPr lang="en-US" dirty="0" smtClean="0"/>
              <a:t>-&gt; </a:t>
            </a:r>
            <a:r>
              <a:rPr lang="ru-RU" dirty="0" smtClean="0"/>
              <a:t>Меняем </a:t>
            </a:r>
            <a:r>
              <a:rPr lang="en-US" dirty="0" smtClean="0"/>
              <a:t>HDFS</a:t>
            </a:r>
          </a:p>
          <a:p>
            <a:endParaRPr lang="en-US" dirty="0" smtClean="0"/>
          </a:p>
          <a:p>
            <a:r>
              <a:rPr lang="ru-RU" dirty="0" smtClean="0"/>
              <a:t>Ломается </a:t>
            </a:r>
            <a:r>
              <a:rPr lang="en-US" dirty="0" err="1" smtClean="0"/>
              <a:t>HBase</a:t>
            </a:r>
            <a:r>
              <a:rPr lang="ru-RU" dirty="0" smtClean="0"/>
              <a:t>…</a:t>
            </a:r>
            <a:endParaRPr lang="en-US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en-US" dirty="0" smtClean="0"/>
          </a:p>
          <a:p>
            <a:endParaRPr lang="ru-RU" dirty="0" smtClean="0"/>
          </a:p>
        </p:txBody>
      </p:sp>
      <p:pic>
        <p:nvPicPr>
          <p:cNvPr id="1026" name="Picture 2" descr="https://sun9-49.userapi.com/impg/VHMc9xOjPD5rntIgetjrJ3txWIfYdqy1NeeIaA/EK8W5-OC0Hg.jpg?size=512x512&amp;quality=95&amp;sign=03ef2cb83a86793ccece6d3e70b2d68d&amp;c_uniq_tag=HFaLVl3YAYS-HQqjRo7jS0kdFnV1K9E8exio-4CH9bg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54" y="3466720"/>
            <a:ext cx="2889629" cy="288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1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Вендоры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дистрибутива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5226" y="1232274"/>
            <a:ext cx="1007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Делают сборки, решая проблему несовместимости версий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Пакеты установки различных форматов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Дополнительные утилиты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Исправляют баги </a:t>
            </a:r>
            <a:endParaRPr lang="en-US" dirty="0"/>
          </a:p>
          <a:p>
            <a:endParaRPr lang="ru-RU" dirty="0" smtClean="0"/>
          </a:p>
          <a:p>
            <a:r>
              <a:rPr lang="ru-RU" dirty="0" smtClean="0"/>
              <a:t>Наиболее крупные </a:t>
            </a:r>
            <a:r>
              <a:rPr lang="ru-RU" dirty="0" err="1" smtClean="0"/>
              <a:t>вендоры</a:t>
            </a:r>
            <a:r>
              <a:rPr lang="ru-RU" smtClean="0"/>
              <a:t>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Cloudera,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HortonWorks</a:t>
            </a:r>
            <a:r>
              <a:rPr lang="en-US" dirty="0" smtClean="0"/>
              <a:t>,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ArenaData</a:t>
            </a:r>
            <a:r>
              <a:rPr lang="ru-RU" dirty="0" smtClean="0"/>
              <a:t>,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MapR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1347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8911</TotalTime>
  <Words>849</Words>
  <Application>Microsoft Office PowerPoint</Application>
  <PresentationFormat>Широкоэкранный</PresentationFormat>
  <Paragraphs>226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Тема Office</vt:lpstr>
      <vt:lpstr>Интеллектуальные информационные системы</vt:lpstr>
      <vt:lpstr>ИИС</vt:lpstr>
      <vt:lpstr>Экскурс в историю</vt:lpstr>
      <vt:lpstr>Big Data</vt:lpstr>
      <vt:lpstr>Big Data</vt:lpstr>
      <vt:lpstr>Big Data</vt:lpstr>
      <vt:lpstr>Big Data это сколько?</vt:lpstr>
      <vt:lpstr>Big Data это сколько?</vt:lpstr>
      <vt:lpstr>Apache Hadoop</vt:lpstr>
      <vt:lpstr>Apache Hadoop</vt:lpstr>
      <vt:lpstr>Системные принципы Hadoop</vt:lpstr>
      <vt:lpstr>Масштабирование</vt:lpstr>
      <vt:lpstr>Кластер Hadoop</vt:lpstr>
      <vt:lpstr>Данные к коду</vt:lpstr>
      <vt:lpstr>Код к данным</vt:lpstr>
      <vt:lpstr>Отказоустойчивость</vt:lpstr>
      <vt:lpstr>Инкапсуляция сложности реализации</vt:lpstr>
      <vt:lpstr>Хранение данных</vt:lpstr>
      <vt:lpstr>Экосистема Hadoop</vt:lpstr>
      <vt:lpstr>Дистрибутив Hadoop</vt:lpstr>
      <vt:lpstr>Вендоры дистрибутива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107</cp:revision>
  <dcterms:created xsi:type="dcterms:W3CDTF">2017-09-04T06:40:48Z</dcterms:created>
  <dcterms:modified xsi:type="dcterms:W3CDTF">2023-09-05T04:27:22Z</dcterms:modified>
</cp:coreProperties>
</file>