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65E11D-8C43-42B2-86E4-2B371B2A95D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AD44AE3-6339-4A4F-AF54-10A2863DABE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597669D-8DF8-4187-BB7E-AC858B7E990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D2F77C3-0862-4BF9-B563-1E52091AF1F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BE686C-9329-4CE6-96CF-7316CF81D19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1E32CFE-C675-495C-B6A0-EC680AFA233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B9A58E0-8C88-4D1B-8F5B-DDF7C62BCFB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BC3C785-6390-48E6-B11C-42528DEDABF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5EA241D-8223-49EA-9098-8CF6EF061EE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CD34A55-C937-46CE-A8EA-95581443377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EA54045-8BCA-4EC5-AC42-BFC8135ABA8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964FFA3-03D4-42D1-A644-1A91F95D465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latin typeface="Arial"/>
              </a:rPr>
              <a:t>Для правки текста </a:t>
            </a:r>
            <a:r>
              <a:rPr b="0" lang="ru-RU" sz="1800" spc="-1" strike="noStrike">
                <a:latin typeface="Arial"/>
              </a:rPr>
              <a:t>заглавия щёлкните </a:t>
            </a:r>
            <a:r>
              <a:rPr b="0" lang="ru-RU" sz="1800" spc="-1" strike="noStrike">
                <a:latin typeface="Arial"/>
              </a:rPr>
              <a:t>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0121E0C-0A84-4CD2-9DB9-C281D9A74D12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s://www.djangoproject.com/" TargetMode="External"/><Relationship Id="rId2" Type="http://schemas.openxmlformats.org/officeDocument/2006/relationships/hyperlink" Target="https://flask.palletsprojects.com/en/stable/" TargetMode="External"/><Relationship Id="rId3" Type="http://schemas.openxmlformats.org/officeDocument/2006/relationships/hyperlink" Target="https://fastapi.tiangolo.com/" TargetMode="External"/><Relationship Id="rId4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www.djangoproject.com/" TargetMode="External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flask.palletsprojects.com/en/stable/" TargetMode="External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fastapi.tiangolo.com/" TargetMode="External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hyperlink" Target="https://www.uvicorn.org/" TargetMode="External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github.com/swagger-api/swagger-ui" TargetMode="External"/><Relationship Id="rId2" Type="http://schemas.openxmlformats.org/officeDocument/2006/relationships/hyperlink" Target="http://localhost:8000/docs" TargetMode="External"/><Relationship Id="rId3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hyperlink" Target="https://github.com/swagger-api/swagger-ui" TargetMode="External"/><Relationship Id="rId2" Type="http://schemas.openxmlformats.org/officeDocument/2006/relationships/hyperlink" Target="http://localhost:8000/docs" TargetMode="External"/><Relationship Id="rId3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И</a:t>
            </a:r>
            <a:r>
              <a:rPr b="0" lang="ru-RU" sz="4400" spc="-1" strike="noStrike">
                <a:latin typeface="Arial"/>
              </a:rPr>
              <a:t>И</a:t>
            </a:r>
            <a:r>
              <a:rPr b="0" lang="ru-RU" sz="4400" spc="-1" strike="noStrike">
                <a:latin typeface="Arial"/>
              </a:rPr>
              <a:t>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3200" spc="-1" strike="noStrike">
                <a:latin typeface="Arial"/>
              </a:rPr>
              <a:t>Разработка сервиса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Ве</a:t>
            </a:r>
            <a:r>
              <a:rPr b="0" lang="ru-RU" sz="4400" spc="-1" strike="noStrike">
                <a:latin typeface="Arial"/>
              </a:rPr>
              <a:t>б-</a:t>
            </a:r>
            <a:r>
              <a:rPr b="0" lang="ru-RU" sz="4400" spc="-1" strike="noStrike">
                <a:latin typeface="Arial"/>
              </a:rPr>
              <a:t>се</a:t>
            </a:r>
            <a:r>
              <a:rPr b="0" lang="ru-RU" sz="4400" spc="-1" strike="noStrike">
                <a:latin typeface="Arial"/>
              </a:rPr>
              <a:t>рв</a:t>
            </a:r>
            <a:r>
              <a:rPr b="0" lang="ru-RU" sz="4400" spc="-1" strike="noStrike">
                <a:latin typeface="Arial"/>
              </a:rPr>
              <a:t>ер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1436760" y="1440000"/>
            <a:ext cx="2160000" cy="26546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Основной бэкенд</a:t>
            </a:r>
            <a:endParaRPr b="0" lang="ru-RU" sz="1800" spc="-1" strike="noStrike">
              <a:latin typeface="Arial"/>
            </a:endParaRPr>
          </a:p>
          <a:p>
            <a:pPr algn="ctr">
              <a:buNone/>
            </a:pPr>
            <a:r>
              <a:rPr b="0" lang="ru-RU" sz="1800" spc="-1" strike="noStrike">
                <a:latin typeface="Arial"/>
              </a:rPr>
              <a:t>(клиент)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5904000" y="1440000"/>
            <a:ext cx="2916000" cy="2664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Сервис предсказаний (сервер)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3600000" y="2700000"/>
            <a:ext cx="2520000" cy="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"/>
          <p:cNvSpPr txBox="1"/>
          <p:nvPr/>
        </p:nvSpPr>
        <p:spPr>
          <a:xfrm>
            <a:off x="3924000" y="1585800"/>
            <a:ext cx="1980000" cy="111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POST HTTP-запрос с параметрами объекта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8" name=""/>
          <p:cNvSpPr txBox="1"/>
          <p:nvPr/>
        </p:nvSpPr>
        <p:spPr>
          <a:xfrm>
            <a:off x="3960000" y="3960000"/>
            <a:ext cx="1980000" cy="1370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HTTP-ответ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с предиктом модели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 flipH="1">
            <a:off x="3596760" y="3600000"/>
            <a:ext cx="2523240" cy="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"/>
          <p:cNvSpPr/>
          <p:nvPr/>
        </p:nvSpPr>
        <p:spPr>
          <a:xfrm>
            <a:off x="6120000" y="2160000"/>
            <a:ext cx="1080000" cy="180000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Веб-сервер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7740000" y="2160000"/>
            <a:ext cx="900000" cy="1800000"/>
          </a:xfrm>
          <a:prstGeom prst="rect">
            <a:avLst/>
          </a:prstGeom>
          <a:solidFill>
            <a:srgbClr val="81d41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Веб-приложение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>
            <a:off x="7200000" y="2700000"/>
            <a:ext cx="540000" cy="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3" name=""/>
          <p:cNvSpPr/>
          <p:nvPr/>
        </p:nvSpPr>
        <p:spPr>
          <a:xfrm flipH="1">
            <a:off x="7200000" y="3600000"/>
            <a:ext cx="540000" cy="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Популярные фреймворки 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На языке </a:t>
            </a:r>
            <a:r>
              <a:rPr b="0" lang="ru-RU" sz="2600" spc="-1" strike="noStrike">
                <a:latin typeface="Arial"/>
              </a:rPr>
              <a:t>Python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Django - </a:t>
            </a:r>
            <a:r>
              <a:rPr b="0" lang="ru-RU" sz="2600" spc="-1" strike="noStrike">
                <a:latin typeface="Arial"/>
                <a:hlinkClick r:id="rId1"/>
              </a:rPr>
              <a:t>https://www.djangoproject.com/</a:t>
            </a:r>
            <a:r>
              <a:rPr b="0" lang="ru-RU" sz="2600" spc="-1" strike="noStrike">
                <a:latin typeface="Arial"/>
              </a:rPr>
              <a:t> 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Flask - </a:t>
            </a:r>
            <a:r>
              <a:rPr b="0" lang="ru-RU" sz="2600" spc="-1" strike="noStrike">
                <a:latin typeface="Arial"/>
                <a:hlinkClick r:id="rId2"/>
              </a:rPr>
              <a:t>https://flask.palletsprojects.com/en/stable/</a:t>
            </a:r>
            <a:r>
              <a:rPr b="0" lang="ru-RU" sz="2600" spc="-1" strike="noStrike">
                <a:latin typeface="Arial"/>
              </a:rPr>
              <a:t> 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FastAPI - </a:t>
            </a:r>
            <a:r>
              <a:rPr b="0" lang="ru-RU" sz="2600" spc="-1" strike="noStrike">
                <a:latin typeface="Arial"/>
                <a:hlinkClick r:id="rId3"/>
              </a:rPr>
              <a:t>https://fastapi.tiangolo.com/</a:t>
            </a:r>
            <a:r>
              <a:rPr b="0" lang="ru-RU" sz="2600" spc="-1" strike="noStrike">
                <a:latin typeface="Arial"/>
              </a:rPr>
              <a:t> 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Django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Django - </a:t>
            </a:r>
            <a:r>
              <a:rPr b="0" lang="ru-RU" sz="2600" spc="-1" strike="noStrike">
                <a:latin typeface="Arial"/>
                <a:hlinkClick r:id="rId1"/>
              </a:rPr>
              <a:t>https://www.djangoproject.com/</a:t>
            </a:r>
            <a:r>
              <a:rPr b="0" lang="ru-RU" sz="2600" spc="-1" strike="noStrike">
                <a:latin typeface="Arial"/>
              </a:rPr>
              <a:t> 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Широкий </a:t>
            </a:r>
            <a:r>
              <a:rPr b="0" lang="ru-RU" sz="2600" spc="-1" strike="noStrike">
                <a:latin typeface="Arial"/>
              </a:rPr>
              <a:t>функционал «из </a:t>
            </a:r>
            <a:r>
              <a:rPr b="0" lang="ru-RU" sz="2600" spc="-1" strike="noStrike">
                <a:latin typeface="Arial"/>
              </a:rPr>
              <a:t>коробки» </a:t>
            </a:r>
            <a:r>
              <a:rPr b="0" lang="ru-RU" sz="2600" spc="-1" strike="noStrike">
                <a:latin typeface="Arial"/>
              </a:rPr>
              <a:t>(аутентификция </a:t>
            </a:r>
            <a:r>
              <a:rPr b="0" lang="ru-RU" sz="2600" spc="-1" strike="noStrike">
                <a:latin typeface="Arial"/>
              </a:rPr>
              <a:t>пользователей, </a:t>
            </a:r>
            <a:r>
              <a:rPr b="0" lang="ru-RU" sz="2600" spc="-1" strike="noStrike">
                <a:latin typeface="Arial"/>
              </a:rPr>
              <a:t>ORM (Object-</a:t>
            </a:r>
            <a:r>
              <a:rPr b="0" lang="ru-RU" sz="2600" spc="-1" strike="noStrike">
                <a:latin typeface="Arial"/>
              </a:rPr>
              <a:t>Relational </a:t>
            </a:r>
            <a:r>
              <a:rPr b="0" lang="ru-RU" sz="2600" spc="-1" strike="noStrike">
                <a:latin typeface="Arial"/>
              </a:rPr>
              <a:t>Mapping), </a:t>
            </a:r>
            <a:r>
              <a:rPr b="0" lang="ru-RU" sz="2600" spc="-1" strike="noStrike">
                <a:latin typeface="Arial"/>
              </a:rPr>
              <a:t>шаблонизатор </a:t>
            </a:r>
            <a:r>
              <a:rPr b="0" lang="ru-RU" sz="2600" spc="-1" strike="noStrike">
                <a:latin typeface="Arial"/>
              </a:rPr>
              <a:t>страниц.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Отлично </a:t>
            </a:r>
            <a:r>
              <a:rPr b="0" lang="ru-RU" sz="2600" spc="-1" strike="noStrike">
                <a:latin typeface="Arial"/>
              </a:rPr>
              <a:t>подходит для </a:t>
            </a:r>
            <a:r>
              <a:rPr b="0" lang="ru-RU" sz="2600" spc="-1" strike="noStrike">
                <a:latin typeface="Arial"/>
              </a:rPr>
              <a:t>сложных, </a:t>
            </a:r>
            <a:r>
              <a:rPr b="0" lang="ru-RU" sz="2600" spc="-1" strike="noStrike">
                <a:latin typeface="Arial"/>
              </a:rPr>
              <a:t>масштабных </a:t>
            </a:r>
            <a:r>
              <a:rPr b="0" lang="ru-RU" sz="2600" spc="-1" strike="noStrike">
                <a:latin typeface="Arial"/>
              </a:rPr>
              <a:t>проектов, </a:t>
            </a:r>
            <a:r>
              <a:rPr b="0" lang="ru-RU" sz="2600" spc="-1" strike="noStrike">
                <a:latin typeface="Arial"/>
              </a:rPr>
              <a:t>информационн</a:t>
            </a:r>
            <a:r>
              <a:rPr b="0" lang="ru-RU" sz="2600" spc="-1" strike="noStrike">
                <a:latin typeface="Arial"/>
              </a:rPr>
              <a:t>ых систем, </a:t>
            </a:r>
            <a:r>
              <a:rPr b="0" lang="ru-RU" sz="2600" spc="-1" strike="noStrike">
                <a:latin typeface="Arial"/>
              </a:rPr>
              <a:t>порталов.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Популярные фреймворки 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Flask - </a:t>
            </a:r>
            <a:r>
              <a:rPr b="0" lang="ru-RU" sz="2600" spc="-1" strike="noStrike">
                <a:latin typeface="Arial"/>
                <a:hlinkClick r:id="rId1"/>
              </a:rPr>
              <a:t>https://flask.palletsprojects.com/en/stable/</a:t>
            </a:r>
            <a:r>
              <a:rPr b="0" lang="ru-RU" sz="2600" spc="-1" strike="noStrike">
                <a:latin typeface="Arial"/>
              </a:rPr>
              <a:t> 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Микро</a:t>
            </a:r>
            <a:r>
              <a:rPr b="0" lang="ru-RU" sz="2600" spc="-1" strike="noStrike">
                <a:latin typeface="Arial"/>
              </a:rPr>
              <a:t>фрейм</a:t>
            </a:r>
            <a:r>
              <a:rPr b="0" lang="ru-RU" sz="2600" spc="-1" strike="noStrike">
                <a:latin typeface="Arial"/>
              </a:rPr>
              <a:t>ворк </a:t>
            </a:r>
            <a:r>
              <a:rPr b="0" lang="ru-RU" sz="2600" spc="-1" strike="noStrike">
                <a:latin typeface="Arial"/>
              </a:rPr>
              <a:t>для </a:t>
            </a:r>
            <a:r>
              <a:rPr b="0" lang="ru-RU" sz="2600" spc="-1" strike="noStrike">
                <a:latin typeface="Arial"/>
              </a:rPr>
              <a:t>создан</a:t>
            </a:r>
            <a:r>
              <a:rPr b="0" lang="ru-RU" sz="2600" spc="-1" strike="noStrike">
                <a:latin typeface="Arial"/>
              </a:rPr>
              <a:t>ия веб-</a:t>
            </a:r>
            <a:r>
              <a:rPr b="0" lang="ru-RU" sz="2600" spc="-1" strike="noStrike">
                <a:latin typeface="Arial"/>
              </a:rPr>
              <a:t>прилож</a:t>
            </a:r>
            <a:r>
              <a:rPr b="0" lang="ru-RU" sz="2600" spc="-1" strike="noStrike">
                <a:latin typeface="Arial"/>
              </a:rPr>
              <a:t>ений.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Нет </a:t>
            </a:r>
            <a:r>
              <a:rPr b="0" lang="ru-RU" sz="2600" spc="-1" strike="noStrike">
                <a:latin typeface="Arial"/>
              </a:rPr>
              <a:t>больши</a:t>
            </a:r>
            <a:r>
              <a:rPr b="0" lang="ru-RU" sz="2600" spc="-1" strike="noStrike">
                <a:latin typeface="Arial"/>
              </a:rPr>
              <a:t>нства </a:t>
            </a:r>
            <a:r>
              <a:rPr b="0" lang="ru-RU" sz="2600" spc="-1" strike="noStrike">
                <a:latin typeface="Arial"/>
              </a:rPr>
              <a:t>функци</a:t>
            </a:r>
            <a:r>
              <a:rPr b="0" lang="ru-RU" sz="2600" spc="-1" strike="noStrike">
                <a:latin typeface="Arial"/>
              </a:rPr>
              <a:t>й «из </a:t>
            </a:r>
            <a:r>
              <a:rPr b="0" lang="ru-RU" sz="2600" spc="-1" strike="noStrike">
                <a:latin typeface="Arial"/>
              </a:rPr>
              <a:t>коробк</a:t>
            </a:r>
            <a:r>
              <a:rPr b="0" lang="ru-RU" sz="2600" spc="-1" strike="noStrike">
                <a:latin typeface="Arial"/>
              </a:rPr>
              <a:t>и», но </a:t>
            </a:r>
            <a:r>
              <a:rPr b="0" lang="ru-RU" sz="2600" spc="-1" strike="noStrike">
                <a:latin typeface="Arial"/>
              </a:rPr>
              <a:t>можно </a:t>
            </a:r>
            <a:r>
              <a:rPr b="0" lang="ru-RU" sz="2600" spc="-1" strike="noStrike">
                <a:latin typeface="Arial"/>
              </a:rPr>
              <a:t>устанав</a:t>
            </a:r>
            <a:r>
              <a:rPr b="0" lang="ru-RU" sz="2600" spc="-1" strike="noStrike">
                <a:latin typeface="Arial"/>
              </a:rPr>
              <a:t>ливать </a:t>
            </a:r>
            <a:r>
              <a:rPr b="0" lang="ru-RU" sz="2600" spc="-1" strike="noStrike">
                <a:latin typeface="Arial"/>
              </a:rPr>
              <a:t>нужные </a:t>
            </a:r>
            <a:r>
              <a:rPr b="0" lang="ru-RU" sz="2600" spc="-1" strike="noStrike">
                <a:latin typeface="Arial"/>
              </a:rPr>
              <a:t>расшир</a:t>
            </a:r>
            <a:r>
              <a:rPr b="0" lang="ru-RU" sz="2600" spc="-1" strike="noStrike">
                <a:latin typeface="Arial"/>
              </a:rPr>
              <a:t>ения </a:t>
            </a:r>
            <a:r>
              <a:rPr b="0" lang="ru-RU" sz="2600" spc="-1" strike="noStrike">
                <a:latin typeface="Arial"/>
              </a:rPr>
              <a:t>(гибкос</a:t>
            </a:r>
            <a:r>
              <a:rPr b="0" lang="ru-RU" sz="2600" spc="-1" strike="noStrike">
                <a:latin typeface="Arial"/>
              </a:rPr>
              <a:t>ть).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Просто</a:t>
            </a:r>
            <a:r>
              <a:rPr b="0" lang="ru-RU" sz="2600" spc="-1" strike="noStrike">
                <a:latin typeface="Arial"/>
              </a:rPr>
              <a:t>й и </a:t>
            </a:r>
            <a:r>
              <a:rPr b="0" lang="ru-RU" sz="2600" spc="-1" strike="noStrike">
                <a:latin typeface="Arial"/>
              </a:rPr>
              <a:t>удобны</a:t>
            </a:r>
            <a:r>
              <a:rPr b="0" lang="ru-RU" sz="2600" spc="-1" strike="noStrike">
                <a:latin typeface="Arial"/>
              </a:rPr>
              <a:t>й для </a:t>
            </a:r>
            <a:r>
              <a:rPr b="0" lang="ru-RU" sz="2600" spc="-1" strike="noStrike">
                <a:latin typeface="Arial"/>
              </a:rPr>
              <a:t>изучен</a:t>
            </a:r>
            <a:r>
              <a:rPr b="0" lang="ru-RU" sz="2600" spc="-1" strike="noStrike">
                <a:latin typeface="Arial"/>
              </a:rPr>
              <a:t>ия.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Хорош</a:t>
            </a:r>
            <a:r>
              <a:rPr b="0" lang="ru-RU" sz="2600" spc="-1" strike="noStrike">
                <a:latin typeface="Arial"/>
              </a:rPr>
              <a:t>о </a:t>
            </a:r>
            <a:r>
              <a:rPr b="0" lang="ru-RU" sz="2600" spc="-1" strike="noStrike">
                <a:latin typeface="Arial"/>
              </a:rPr>
              <a:t>подход</a:t>
            </a:r>
            <a:r>
              <a:rPr b="0" lang="ru-RU" sz="2600" spc="-1" strike="noStrike">
                <a:latin typeface="Arial"/>
              </a:rPr>
              <a:t>ит для </a:t>
            </a:r>
            <a:r>
              <a:rPr b="0" lang="ru-RU" sz="2600" spc="-1" strike="noStrike">
                <a:latin typeface="Arial"/>
              </a:rPr>
              <a:t>неболь</a:t>
            </a:r>
            <a:r>
              <a:rPr b="0" lang="ru-RU" sz="2600" spc="-1" strike="noStrike">
                <a:latin typeface="Arial"/>
              </a:rPr>
              <a:t>ших </a:t>
            </a:r>
            <a:r>
              <a:rPr b="0" lang="ru-RU" sz="2600" spc="-1" strike="noStrike">
                <a:latin typeface="Arial"/>
              </a:rPr>
              <a:t>проект</a:t>
            </a:r>
            <a:r>
              <a:rPr b="0" lang="ru-RU" sz="2600" spc="-1" strike="noStrike">
                <a:latin typeface="Arial"/>
              </a:rPr>
              <a:t>ов и </a:t>
            </a:r>
            <a:r>
              <a:rPr b="0" lang="ru-RU" sz="2600" spc="-1" strike="noStrike">
                <a:latin typeface="Arial"/>
              </a:rPr>
              <a:t>микрос</a:t>
            </a:r>
            <a:r>
              <a:rPr b="0" lang="ru-RU" sz="2600" spc="-1" strike="noStrike">
                <a:latin typeface="Arial"/>
              </a:rPr>
              <a:t>ервисо</a:t>
            </a:r>
            <a:r>
              <a:rPr b="0" lang="ru-RU" sz="2600" spc="-1" strike="noStrike">
                <a:latin typeface="Arial"/>
              </a:rPr>
              <a:t>в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Популя</a:t>
            </a:r>
            <a:r>
              <a:rPr b="0" lang="ru-RU" sz="4400" spc="-1" strike="noStrike">
                <a:latin typeface="Arial"/>
              </a:rPr>
              <a:t>рные </a:t>
            </a:r>
            <a:r>
              <a:rPr b="0" lang="ru-RU" sz="4400" spc="-1" strike="noStrike">
                <a:latin typeface="Arial"/>
              </a:rPr>
              <a:t>фреймв</a:t>
            </a:r>
            <a:r>
              <a:rPr b="0" lang="ru-RU" sz="4400" spc="-1" strike="noStrike">
                <a:latin typeface="Arial"/>
              </a:rPr>
              <a:t>орки 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FastAPI - </a:t>
            </a:r>
            <a:r>
              <a:rPr b="0" lang="ru-RU" sz="2600" spc="-1" strike="noStrike">
                <a:latin typeface="Arial"/>
                <a:hlinkClick r:id="rId1"/>
              </a:rPr>
              <a:t>https://fastapi.tiangolo.com/</a:t>
            </a:r>
            <a:r>
              <a:rPr b="0" lang="ru-RU" sz="2600" spc="-1" strike="noStrike">
                <a:latin typeface="Arial"/>
              </a:rPr>
              <a:t> 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Высокопроизводительный асинхронный фреймворк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Есть инструменты аутентификации, но нет ORM.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Имеет встроенную поддержку WebSocket.</a:t>
            </a: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latin typeface="Arial"/>
              </a:rPr>
              <a:t>Легковесный инструмент, хорошо подходит для высокопроизводительных сервисов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6000" spc="-1" strike="noStrike">
                <a:latin typeface="Arial"/>
                <a:ea typeface="Noto Sans CJK SC"/>
              </a:rPr>
              <a:t> </a:t>
            </a:r>
            <a:r>
              <a:rPr b="0" lang="ru-RU" sz="3600" spc="-1" strike="noStrike">
                <a:latin typeface="Arial"/>
              </a:rPr>
              <a:t>FastAPI</a:t>
            </a:r>
            <a:r>
              <a:rPr b="0" lang="ru-RU" sz="6000" spc="-1" strike="noStrike">
                <a:latin typeface="Arial"/>
              </a:rPr>
              <a:t> </a:t>
            </a:r>
            <a:endParaRPr b="0" lang="ru-RU" sz="6000" spc="-1" strike="noStrike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subTitle"/>
          </p:nvPr>
        </p:nvSpPr>
        <p:spPr>
          <a:xfrm>
            <a:off x="468720" y="12600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1300" spc="-1" strike="noStrike">
                <a:latin typeface="Arial"/>
              </a:rPr>
              <a:t>Параметры объекта будут поступать в формате JSON (JavaScript Object Notation). Примеры JSON-объекта</a:t>
            </a:r>
            <a:endParaRPr b="0" lang="ru-RU" sz="1300" spc="-1" strike="noStrike">
              <a:latin typeface="Arial"/>
            </a:endParaRPr>
          </a:p>
          <a:p>
            <a:endParaRPr b="0" lang="ru-RU" sz="13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{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    </a:t>
            </a:r>
            <a:r>
              <a:rPr b="0" lang="ru-RU" sz="1400" spc="-1" strike="noStrike">
                <a:latin typeface="Arial"/>
              </a:rPr>
              <a:t>"key_text": "text1",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    </a:t>
            </a:r>
            <a:r>
              <a:rPr b="0" lang="ru-RU" sz="1400" spc="-1" strike="noStrike">
                <a:latin typeface="Arial"/>
              </a:rPr>
              <a:t>"key_array": [1, 2, 3],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    </a:t>
            </a:r>
            <a:r>
              <a:rPr b="0" lang="ru-RU" sz="1400" spc="-1" strike="noStrike">
                <a:latin typeface="Arial"/>
              </a:rPr>
              <a:t>"key_num": 123,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    </a:t>
            </a:r>
            <a:r>
              <a:rPr b="0" lang="ru-RU" sz="1400" spc="-1" strike="noStrike">
                <a:latin typeface="Arial"/>
              </a:rPr>
              <a:t>"key_bool": true,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    </a:t>
            </a:r>
            <a:r>
              <a:rPr b="0" lang="ru-RU" sz="1400" spc="-1" strike="noStrike">
                <a:latin typeface="Arial"/>
              </a:rPr>
              <a:t>"key_obj": {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        </a:t>
            </a:r>
            <a:r>
              <a:rPr b="0" lang="ru-RU" sz="1400" spc="-1" strike="noStrike">
                <a:latin typeface="Arial"/>
              </a:rPr>
              <a:t>"par1": 33,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        </a:t>
            </a:r>
            <a:r>
              <a:rPr b="0" lang="ru-RU" sz="1400" spc="-1" strike="noStrike">
                <a:latin typeface="Arial"/>
              </a:rPr>
              <a:t>"par2": [4, 5, 6]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    </a:t>
            </a:r>
            <a:r>
              <a:rPr b="0" lang="ru-RU" sz="1400" spc="-1" strike="noStrike">
                <a:latin typeface="Arial"/>
              </a:rPr>
              <a:t>},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    </a:t>
            </a:r>
            <a:r>
              <a:rPr b="0" lang="ru-RU" sz="1400" spc="-1" strike="noStrike">
                <a:latin typeface="Arial"/>
              </a:rPr>
              <a:t>"key_null": null,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}</a:t>
            </a:r>
            <a:endParaRPr b="0" lang="ru-RU" sz="1400" spc="-1" strike="noStrike">
              <a:latin typeface="Arial"/>
            </a:endParaRPr>
          </a:p>
          <a:p>
            <a:endParaRPr b="0" lang="ru-RU" sz="32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endParaRPr b="0" lang="ru-RU" sz="1300" spc="-1" strike="noStrike">
              <a:latin typeface="Arial"/>
            </a:endParaRPr>
          </a:p>
        </p:txBody>
      </p:sp>
      <p:sp>
        <p:nvSpPr>
          <p:cNvPr id="64" name=""/>
          <p:cNvSpPr txBox="1"/>
          <p:nvPr/>
        </p:nvSpPr>
        <p:spPr>
          <a:xfrm>
            <a:off x="4507920" y="1575000"/>
            <a:ext cx="4672080" cy="2669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400" spc="-1" strike="noStrike">
                <a:latin typeface="Arial"/>
              </a:rPr>
              <a:t>{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"geo_lat":</a:t>
            </a:r>
            <a:r>
              <a:rPr b="0" lang="ru-RU" sz="1400" spc="-1" strike="noStrike">
                <a:latin typeface="Arial"/>
              </a:rPr>
              <a:t>	</a:t>
            </a:r>
            <a:r>
              <a:rPr b="0" lang="ru-RU" sz="1400" spc="-1" strike="noStrike">
                <a:latin typeface="Arial"/>
              </a:rPr>
              <a:t>51.31531906127</a:t>
            </a:r>
            <a:r>
              <a:rPr b="0" lang="ru-RU" sz="1400" spc="-1" strike="noStrike">
                <a:latin typeface="Arial"/>
              </a:rPr>
              <a:t>93,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"geo_lon":</a:t>
            </a:r>
            <a:r>
              <a:rPr b="0" lang="ru-RU" sz="1400" spc="-1" strike="noStrike">
                <a:latin typeface="Arial"/>
              </a:rPr>
              <a:t>	</a:t>
            </a:r>
            <a:r>
              <a:rPr b="0" lang="ru-RU" sz="1400" spc="-1" strike="noStrike">
                <a:latin typeface="Arial"/>
              </a:rPr>
              <a:t>      </a:t>
            </a:r>
            <a:r>
              <a:rPr b="0" lang="ru-RU" sz="1400" spc="-1" strike="noStrike">
                <a:latin typeface="Arial"/>
              </a:rPr>
              <a:t>37.92050933837</a:t>
            </a:r>
            <a:r>
              <a:rPr b="0" lang="ru-RU" sz="1400" spc="-1" strike="noStrike">
                <a:latin typeface="Arial"/>
              </a:rPr>
              <a:t>8906,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"region":</a:t>
            </a:r>
            <a:r>
              <a:rPr b="0" lang="ru-RU" sz="1400" spc="-1" strike="noStrike">
                <a:latin typeface="Arial"/>
              </a:rPr>
              <a:t>	</a:t>
            </a:r>
            <a:r>
              <a:rPr b="0" lang="ru-RU" sz="1400" spc="-1" strike="noStrike">
                <a:latin typeface="Arial"/>
              </a:rPr>
              <a:t>5952,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"building_type":</a:t>
            </a:r>
            <a:r>
              <a:rPr b="0" lang="ru-RU" sz="1400" spc="-1" strike="noStrike">
                <a:latin typeface="Arial"/>
              </a:rPr>
              <a:t>	</a:t>
            </a:r>
            <a:r>
              <a:rPr b="0" lang="ru-RU" sz="1400" spc="-1" strike="noStrike">
                <a:latin typeface="Arial"/>
              </a:rPr>
              <a:t>3,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"level":</a:t>
            </a:r>
            <a:r>
              <a:rPr b="0" lang="ru-RU" sz="1400" spc="-1" strike="noStrike">
                <a:latin typeface="Arial"/>
              </a:rPr>
              <a:t>	</a:t>
            </a:r>
            <a:r>
              <a:rPr b="0" lang="ru-RU" sz="1400" spc="-1" strike="noStrike">
                <a:latin typeface="Arial"/>
              </a:rPr>
              <a:t>3,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"levels":</a:t>
            </a:r>
            <a:r>
              <a:rPr b="0" lang="ru-RU" sz="1400" spc="-1" strike="noStrike">
                <a:latin typeface="Arial"/>
              </a:rPr>
              <a:t>	</a:t>
            </a:r>
            <a:r>
              <a:rPr b="0" lang="ru-RU" sz="1400" spc="-1" strike="noStrike">
                <a:latin typeface="Arial"/>
              </a:rPr>
              <a:t>9,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"rooms":</a:t>
            </a:r>
            <a:r>
              <a:rPr b="0" lang="ru-RU" sz="1400" spc="-1" strike="noStrike">
                <a:latin typeface="Arial"/>
              </a:rPr>
              <a:t>	</a:t>
            </a:r>
            <a:r>
              <a:rPr b="0" lang="ru-RU" sz="1400" spc="-1" strike="noStrike">
                <a:latin typeface="Arial"/>
              </a:rPr>
              <a:t>2,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"area":</a:t>
            </a:r>
            <a:r>
              <a:rPr b="0" lang="ru-RU" sz="1400" spc="-1" strike="noStrike">
                <a:latin typeface="Arial"/>
              </a:rPr>
              <a:t>	</a:t>
            </a:r>
            <a:r>
              <a:rPr b="0" lang="ru-RU" sz="1400" spc="-1" strike="noStrike">
                <a:latin typeface="Arial"/>
              </a:rPr>
              <a:t>64,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"kitchen_area":</a:t>
            </a:r>
            <a:r>
              <a:rPr b="0" lang="ru-RU" sz="1400" spc="-1" strike="noStrike">
                <a:latin typeface="Arial"/>
              </a:rPr>
              <a:t>	</a:t>
            </a:r>
            <a:r>
              <a:rPr b="0" lang="ru-RU" sz="1400" spc="-1" strike="noStrike">
                <a:latin typeface="Arial"/>
              </a:rPr>
              <a:t>10,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"object_type":</a:t>
            </a:r>
            <a:r>
              <a:rPr b="0" lang="ru-RU" sz="1400" spc="-1" strike="noStrike">
                <a:latin typeface="Arial"/>
              </a:rPr>
              <a:t>	</a:t>
            </a:r>
            <a:r>
              <a:rPr b="0" lang="ru-RU" sz="1400" spc="-1" strike="noStrike">
                <a:latin typeface="Arial"/>
              </a:rPr>
              <a:t>1,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"floor_level":</a:t>
            </a:r>
            <a:r>
              <a:rPr b="0" lang="ru-RU" sz="1400" spc="-1" strike="noStrike">
                <a:latin typeface="Arial"/>
              </a:rPr>
              <a:t>	</a:t>
            </a:r>
            <a:r>
              <a:rPr b="0" lang="ru-RU" sz="1400" spc="-1" strike="noStrike">
                <a:latin typeface="Arial"/>
              </a:rPr>
              <a:t>      </a:t>
            </a:r>
            <a:r>
              <a:rPr b="0" lang="ru-RU" sz="1400" spc="-1" strike="noStrike">
                <a:latin typeface="Arial"/>
              </a:rPr>
              <a:t>"mid"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} </a:t>
            </a: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FastAPI установка 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i="1" lang="ru-RU" sz="1800" spc="-1" strike="noStrike">
              <a:latin typeface="Arial"/>
            </a:endParaRPr>
          </a:p>
          <a:p>
            <a:endParaRPr b="0" i="1" lang="ru-RU" sz="1800" spc="-1" strike="noStrike">
              <a:latin typeface="Arial"/>
            </a:endParaRPr>
          </a:p>
          <a:p>
            <a:r>
              <a:rPr b="0" i="1" lang="ru-RU" sz="1800" spc="-1" strike="noStrike">
                <a:latin typeface="Arial"/>
              </a:rPr>
              <a:t>pip install fastapi</a:t>
            </a:r>
            <a:endParaRPr b="0" i="1" lang="ru-RU" sz="1800" spc="-1" strike="noStrike">
              <a:latin typeface="Arial"/>
            </a:endParaRPr>
          </a:p>
          <a:p>
            <a:endParaRPr b="0" i="1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В качестве веб-</a:t>
            </a:r>
            <a:r>
              <a:rPr b="0" lang="ru-RU" sz="1800" spc="-1" strike="noStrike">
                <a:latin typeface="Arial"/>
              </a:rPr>
              <a:t>сервера для </a:t>
            </a:r>
            <a:r>
              <a:rPr b="0" lang="ru-RU" sz="1800" spc="-1" strike="noStrike">
                <a:latin typeface="Arial"/>
              </a:rPr>
              <a:t>FastAPI-</a:t>
            </a:r>
            <a:r>
              <a:rPr b="0" lang="ru-RU" sz="1800" spc="-1" strike="noStrike">
                <a:latin typeface="Arial"/>
              </a:rPr>
              <a:t>приложений </a:t>
            </a:r>
            <a:r>
              <a:rPr b="0" lang="ru-RU" sz="1800" spc="-1" strike="noStrike">
                <a:latin typeface="Arial"/>
              </a:rPr>
              <a:t>будем работать </a:t>
            </a:r>
            <a:r>
              <a:rPr b="0" lang="ru-RU" sz="1800" spc="-1" strike="noStrike">
                <a:latin typeface="Arial"/>
              </a:rPr>
              <a:t>с uvicorn </a:t>
            </a:r>
            <a:r>
              <a:rPr b="0" lang="ru-RU" sz="1800" spc="-1" strike="noStrike">
                <a:latin typeface="Arial"/>
                <a:hlinkClick r:id="rId1"/>
              </a:rPr>
              <a:t>https://www.uvicorn.org/</a:t>
            </a:r>
            <a:r>
              <a:rPr b="0" lang="ru-RU" sz="1800" spc="-1" strike="noStrike">
                <a:latin typeface="Arial"/>
              </a:rPr>
              <a:t> </a:t>
            </a:r>
            <a:endParaRPr b="0" i="1" lang="ru-RU" sz="1800" spc="-1" strike="noStrike">
              <a:latin typeface="Arial"/>
            </a:endParaRPr>
          </a:p>
          <a:p>
            <a:endParaRPr b="0" i="1" lang="ru-RU" sz="1800" spc="-1" strike="noStrike">
              <a:latin typeface="Arial"/>
            </a:endParaRPr>
          </a:p>
          <a:p>
            <a:r>
              <a:rPr b="0" i="1" lang="ru-RU" sz="1800" spc="-1" strike="noStrike">
                <a:latin typeface="Arial"/>
              </a:rPr>
              <a:t>pip install  uvicorn</a:t>
            </a:r>
            <a:endParaRPr b="0" i="1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FastAPI установка 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subTitle"/>
          </p:nvPr>
        </p:nvSpPr>
        <p:spPr>
          <a:xfrm>
            <a:off x="504000" y="1182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000" spc="-1" strike="noStrike">
                <a:latin typeface="Arial"/>
              </a:rPr>
              <a:t>Основное </a:t>
            </a:r>
            <a:r>
              <a:rPr b="0" lang="ru-RU" sz="2000" spc="-1" strike="noStrike">
                <a:latin typeface="Arial"/>
              </a:rPr>
              <a:t>приложение </a:t>
            </a:r>
            <a:r>
              <a:rPr b="0" lang="ru-RU" sz="2000" spc="-1" strike="noStrike">
                <a:latin typeface="Arial"/>
              </a:rPr>
              <a:t>микросервиса </a:t>
            </a:r>
            <a:r>
              <a:rPr b="0" lang="ru-RU" sz="2000" spc="-1" strike="noStrike">
                <a:latin typeface="Arial"/>
              </a:rPr>
              <a:t>должно </a:t>
            </a:r>
            <a:r>
              <a:rPr b="0" lang="ru-RU" sz="2000" spc="-1" strike="noStrike">
                <a:latin typeface="Arial"/>
              </a:rPr>
              <a:t>содержать </a:t>
            </a:r>
            <a:r>
              <a:rPr b="0" lang="ru-RU" sz="2000" spc="-1" strike="noStrike">
                <a:latin typeface="Arial"/>
              </a:rPr>
              <a:t>обработку </a:t>
            </a:r>
            <a:r>
              <a:rPr b="0" lang="ru-RU" sz="2000" spc="-1" strike="noStrike">
                <a:latin typeface="Arial"/>
              </a:rPr>
              <a:t>запросов к </a:t>
            </a:r>
            <a:r>
              <a:rPr b="0" lang="ru-RU" sz="2000" spc="-1" strike="noStrike">
                <a:latin typeface="Arial"/>
              </a:rPr>
              <a:t>endpoint-ам </a:t>
            </a:r>
            <a:r>
              <a:rPr b="0" lang="ru-RU" sz="2000" spc="-1" strike="noStrike">
                <a:latin typeface="Arial"/>
              </a:rPr>
              <a:t>системы: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к корню, </a:t>
            </a:r>
            <a:r>
              <a:rPr b="0" lang="ru-RU" sz="2000" spc="-1" strike="noStrike">
                <a:latin typeface="Arial"/>
              </a:rPr>
              <a:t>например </a:t>
            </a:r>
            <a:r>
              <a:rPr b="0" i="1" lang="ru-RU" sz="2000" spc="-1" strike="noStrike">
                <a:solidFill>
                  <a:srgbClr val="2a6099"/>
                </a:solidFill>
                <a:latin typeface="Arial"/>
              </a:rPr>
              <a:t>http://myapp.ru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  <a:ea typeface="Noto Sans CJK SC"/>
              </a:rPr>
              <a:t>и к другим, </a:t>
            </a:r>
            <a:r>
              <a:rPr b="0" lang="ru-RU" sz="2000" spc="-1" strike="noStrike">
                <a:latin typeface="Arial"/>
                <a:ea typeface="Noto Sans CJK SC"/>
              </a:rPr>
              <a:t>например </a:t>
            </a:r>
            <a:r>
              <a:rPr b="0" i="1" lang="ru-RU" sz="2000" spc="-1" strike="noStrike">
                <a:solidFill>
                  <a:srgbClr val="2a6099"/>
                </a:solidFill>
                <a:latin typeface="Arial"/>
                <a:ea typeface="Noto Sans CJK SC"/>
              </a:rPr>
              <a:t>http://myapp.ru</a:t>
            </a:r>
            <a:r>
              <a:rPr b="0" i="1" lang="ru-RU" sz="2000" spc="-1" strike="noStrike">
                <a:solidFill>
                  <a:srgbClr val="2a6099"/>
                </a:solidFill>
                <a:latin typeface="Arial"/>
                <a:ea typeface="Noto Sans CJK SC"/>
              </a:rPr>
              <a:t>/api/prediction</a:t>
            </a:r>
            <a:endParaRPr b="0" lang="ru-RU" sz="20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При этом, </a:t>
            </a:r>
            <a:r>
              <a:rPr b="0" lang="ru-RU" sz="2000" spc="-1" strike="noStrike">
                <a:latin typeface="Arial"/>
              </a:rPr>
              <a:t>разные типы </a:t>
            </a:r>
            <a:r>
              <a:rPr b="0" lang="ru-RU" sz="2000" spc="-1" strike="noStrike">
                <a:latin typeface="Arial"/>
              </a:rPr>
              <a:t>запросов </a:t>
            </a:r>
            <a:r>
              <a:rPr b="0" lang="ru-RU" sz="2000" spc="-1" strike="noStrike">
                <a:latin typeface="Arial"/>
              </a:rPr>
              <a:t>(GET, POST,..) </a:t>
            </a:r>
            <a:r>
              <a:rPr b="0" lang="ru-RU" sz="2000" spc="-1" strike="noStrike">
                <a:latin typeface="Arial"/>
              </a:rPr>
              <a:t>могут и </a:t>
            </a:r>
            <a:r>
              <a:rPr b="0" lang="ru-RU" sz="2000" spc="-1" strike="noStrike">
                <a:latin typeface="Arial"/>
              </a:rPr>
              <a:t>должны </a:t>
            </a:r>
            <a:r>
              <a:rPr b="0" lang="ru-RU" sz="2000" spc="-1" strike="noStrike">
                <a:latin typeface="Arial"/>
              </a:rPr>
              <a:t>обрабатыватьс</a:t>
            </a:r>
            <a:r>
              <a:rPr b="0" lang="ru-RU" sz="2000" spc="-1" strike="noStrike">
                <a:latin typeface="Arial"/>
              </a:rPr>
              <a:t>я по-разному. 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В FastAPI для </a:t>
            </a:r>
            <a:r>
              <a:rPr b="0" lang="ru-RU" sz="2000" spc="-1" strike="noStrike">
                <a:latin typeface="Arial"/>
              </a:rPr>
              <a:t>указания </a:t>
            </a:r>
            <a:r>
              <a:rPr b="0" lang="ru-RU" sz="2000" spc="-1" strike="noStrike">
                <a:latin typeface="Arial"/>
              </a:rPr>
              <a:t>функции для </a:t>
            </a:r>
            <a:r>
              <a:rPr b="0" lang="ru-RU" sz="2000" spc="-1" strike="noStrike">
                <a:latin typeface="Arial"/>
              </a:rPr>
              <a:t>обработки </a:t>
            </a:r>
            <a:r>
              <a:rPr b="0" lang="ru-RU" sz="2000" spc="-1" strike="noStrike">
                <a:latin typeface="Arial"/>
              </a:rPr>
              <a:t>запросов </a:t>
            </a:r>
            <a:r>
              <a:rPr b="0" lang="ru-RU" sz="2000" spc="-1" strike="noStrike">
                <a:latin typeface="Arial"/>
              </a:rPr>
              <a:t>нудно перед </a:t>
            </a:r>
            <a:r>
              <a:rPr b="0" lang="ru-RU" sz="2000" spc="-1" strike="noStrike">
                <a:latin typeface="Arial"/>
              </a:rPr>
              <a:t>функцией </a:t>
            </a:r>
            <a:r>
              <a:rPr b="0" lang="ru-RU" sz="2000" spc="-1" strike="noStrike">
                <a:latin typeface="Arial"/>
              </a:rPr>
              <a:t>указать </a:t>
            </a:r>
            <a:r>
              <a:rPr b="0" lang="ru-RU" sz="2000" spc="-1" strike="noStrike">
                <a:latin typeface="Arial"/>
              </a:rPr>
              <a:t>декоратор</a:t>
            </a:r>
            <a:endParaRPr b="0" lang="ru-RU" sz="2000" spc="-1" strike="noStrike">
              <a:latin typeface="Arial"/>
            </a:endParaRPr>
          </a:p>
          <a:p>
            <a:pPr algn="ctr">
              <a:buNone/>
            </a:pPr>
            <a:r>
              <a:rPr b="0" i="1" lang="ru-RU" sz="2000" spc="-1" strike="noStrike">
                <a:solidFill>
                  <a:srgbClr val="8d1d75"/>
                </a:solidFill>
                <a:latin typeface="Arial"/>
                <a:ea typeface="Noto Sans CJK SC"/>
              </a:rPr>
              <a:t>@app.get("/")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  <a:ea typeface="Noto Sans CJK SC"/>
              </a:rPr>
              <a:t>, где app — </a:t>
            </a:r>
            <a:r>
              <a:rPr b="0" lang="ru-RU" sz="2000" spc="-1" strike="noStrike">
                <a:latin typeface="Arial"/>
                <a:ea typeface="Noto Sans CJK SC"/>
              </a:rPr>
              <a:t>экземпляр </a:t>
            </a:r>
            <a:r>
              <a:rPr b="0" lang="ru-RU" sz="2000" spc="-1" strike="noStrike">
                <a:latin typeface="Arial"/>
              </a:rPr>
              <a:t>FastAPI-</a:t>
            </a:r>
            <a:r>
              <a:rPr b="0" lang="ru-RU" sz="2000" spc="-1" strike="noStrike">
                <a:latin typeface="Arial"/>
              </a:rPr>
              <a:t>приложения, </a:t>
            </a:r>
            <a:r>
              <a:rPr b="0" lang="ru-RU" sz="2000" spc="-1" strike="noStrike">
                <a:latin typeface="Arial"/>
              </a:rPr>
              <a:t>get — глагол </a:t>
            </a:r>
            <a:r>
              <a:rPr b="0" lang="ru-RU" sz="2000" spc="-1" strike="noStrike">
                <a:latin typeface="Arial"/>
              </a:rPr>
              <a:t>HTTP-запроса, </a:t>
            </a:r>
            <a:r>
              <a:rPr b="0" lang="ru-RU" sz="2000" spc="-1" strike="noStrike">
                <a:latin typeface="Arial"/>
              </a:rPr>
              <a:t>в скобках </a:t>
            </a:r>
            <a:r>
              <a:rPr b="0" lang="ru-RU" sz="2000" spc="-1" strike="noStrike">
                <a:latin typeface="Arial"/>
              </a:rPr>
              <a:t>указана </a:t>
            </a:r>
            <a:r>
              <a:rPr b="0" lang="ru-RU" sz="2000" spc="-1" strike="noStrike">
                <a:latin typeface="Arial"/>
              </a:rPr>
              <a:t>конечная </a:t>
            </a:r>
            <a:r>
              <a:rPr b="0" lang="ru-RU" sz="2000" spc="-1" strike="noStrike">
                <a:latin typeface="Arial"/>
              </a:rPr>
              <a:t>точка </a:t>
            </a:r>
            <a:r>
              <a:rPr b="0" lang="ru-RU" sz="2000" spc="-1" strike="noStrike">
                <a:latin typeface="Arial"/>
              </a:rPr>
              <a:t>приложения.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Фукнция, </a:t>
            </a:r>
            <a:r>
              <a:rPr b="0" lang="ru-RU" sz="2000" spc="-1" strike="noStrike">
                <a:latin typeface="Arial"/>
              </a:rPr>
              <a:t>обрабатываю</a:t>
            </a:r>
            <a:r>
              <a:rPr b="0" lang="ru-RU" sz="2000" spc="-1" strike="noStrike">
                <a:latin typeface="Arial"/>
              </a:rPr>
              <a:t>щая запрос, </a:t>
            </a:r>
            <a:r>
              <a:rPr b="0" lang="ru-RU" sz="2000" spc="-1" strike="noStrike">
                <a:latin typeface="Arial"/>
              </a:rPr>
              <a:t>может </a:t>
            </a:r>
            <a:r>
              <a:rPr b="0" lang="ru-RU" sz="2000" spc="-1" strike="noStrike">
                <a:latin typeface="Arial"/>
              </a:rPr>
              <a:t>возвращать </a:t>
            </a:r>
            <a:r>
              <a:rPr b="0" lang="ru-RU" sz="2000" spc="-1" strike="noStrike">
                <a:latin typeface="Arial"/>
              </a:rPr>
              <a:t>данные в </a:t>
            </a:r>
            <a:r>
              <a:rPr b="0" lang="ru-RU" sz="2000" spc="-1" strike="noStrike">
                <a:latin typeface="Arial"/>
              </a:rPr>
              <a:t>формате </a:t>
            </a:r>
            <a:r>
              <a:rPr b="0" lang="ru-RU" sz="2000" spc="-1" strike="noStrike">
                <a:latin typeface="Arial"/>
              </a:rPr>
              <a:t>python-</a:t>
            </a:r>
            <a:r>
              <a:rPr b="0" lang="ru-RU" sz="2000" spc="-1" strike="noStrike">
                <a:latin typeface="Arial"/>
              </a:rPr>
              <a:t>словаря.</a:t>
            </a:r>
            <a:endParaRPr b="0" lang="ru-RU" sz="2000" spc="-1" strike="noStrike">
              <a:latin typeface="Arial"/>
            </a:endParaRPr>
          </a:p>
          <a:p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Запуск </a:t>
            </a:r>
            <a:r>
              <a:rPr b="0" lang="ru-RU" sz="4400" spc="-1" strike="noStrike">
                <a:latin typeface="Arial"/>
              </a:rPr>
              <a:t>uvicorn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subTitle"/>
          </p:nvPr>
        </p:nvSpPr>
        <p:spPr>
          <a:xfrm>
            <a:off x="540000" y="117216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1" i="1" lang="ru-RU" sz="2000" spc="-1" strike="noStrike">
                <a:latin typeface="Arial"/>
              </a:rPr>
              <a:t>uvicorn main:app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main — название модуля (файл без расширения </a:t>
            </a:r>
            <a:r>
              <a:rPr b="0" i="1" lang="ru-RU" sz="2000" spc="-1" strike="noStrike">
                <a:latin typeface="Arial"/>
              </a:rPr>
              <a:t>.py</a:t>
            </a:r>
            <a:r>
              <a:rPr b="0" lang="ru-RU" sz="2000" spc="-1" strike="noStrike">
                <a:latin typeface="Arial"/>
              </a:rPr>
              <a:t>)</a:t>
            </a:r>
            <a:endParaRPr b="0" lang="ru-RU" sz="20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app — имя переменной — экземпляра FastAPI</a:t>
            </a:r>
            <a:endParaRPr b="0" lang="ru-RU" sz="20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endParaRPr b="0" lang="ru-RU" sz="2400" spc="-1" strike="noStrike">
              <a:latin typeface="Arial"/>
            </a:endParaRPr>
          </a:p>
          <a:p>
            <a:r>
              <a:rPr b="0" lang="ru-RU" sz="2000" spc="-1" strike="noStrike">
                <a:latin typeface="Arial"/>
              </a:rPr>
              <a:t>Дополнительно бывает нужно указать порт и IP хоста, на которых будет работать сервер:</a:t>
            </a:r>
            <a:endParaRPr b="0" lang="ru-RU" sz="2000" spc="-1" strike="noStrike">
              <a:latin typeface="Arial"/>
            </a:endParaRPr>
          </a:p>
          <a:p>
            <a:r>
              <a:rPr b="1" lang="ru-RU" sz="2000" spc="-1" strike="noStrike">
                <a:latin typeface="Arial"/>
              </a:rPr>
              <a:t>--host 0.0.0.0 </a:t>
            </a:r>
            <a:r>
              <a:rPr b="0" lang="ru-RU" sz="2000" spc="-1" strike="noStrike">
                <a:latin typeface="Arial"/>
              </a:rPr>
              <a:t> (0.0.0.0 - служба может связываться со всеми сетевыми интерфейсами. Сервер «прослушивает» и принимать соединения с любого IP-адреса )</a:t>
            </a:r>
            <a:endParaRPr b="0" lang="ru-RU" sz="2000" spc="-1" strike="noStrike">
              <a:latin typeface="Arial"/>
            </a:endParaRPr>
          </a:p>
          <a:p>
            <a:r>
              <a:rPr b="1" lang="ru-RU" sz="2000" spc="-1" strike="noStrike">
                <a:latin typeface="Arial"/>
              </a:rPr>
              <a:t>--port 8080 </a:t>
            </a:r>
            <a:r>
              <a:rPr b="0" lang="ru-RU" sz="2000" spc="-1" strike="noStrike">
                <a:latin typeface="Arial"/>
              </a:rPr>
              <a:t>— если нужно указать какой-то конкретный порт. По умолчанию серевер поднимается на порту 8000 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71" name="" descr=""/>
          <p:cNvPicPr/>
          <p:nvPr/>
        </p:nvPicPr>
        <p:blipFill>
          <a:blip r:embed="rId1"/>
          <a:srcRect l="0" t="6501" r="0" b="0"/>
          <a:stretch/>
        </p:blipFill>
        <p:spPr>
          <a:xfrm>
            <a:off x="360000" y="2232360"/>
            <a:ext cx="9229320" cy="82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Ра</a:t>
            </a:r>
            <a:r>
              <a:rPr b="0" lang="ru-RU" sz="4400" spc="-1" strike="noStrike">
                <a:latin typeface="Arial"/>
              </a:rPr>
              <a:t>бот</a:t>
            </a:r>
            <a:r>
              <a:rPr b="0" lang="ru-RU" sz="4400" spc="-1" strike="noStrike">
                <a:latin typeface="Arial"/>
              </a:rPr>
              <a:t>а с </a:t>
            </a:r>
            <a:r>
              <a:rPr b="0" lang="ru-RU" sz="4400" spc="-1" strike="noStrike">
                <a:latin typeface="Arial"/>
              </a:rPr>
              <a:t>се</a:t>
            </a:r>
            <a:r>
              <a:rPr b="0" lang="ru-RU" sz="4400" spc="-1" strike="noStrike">
                <a:latin typeface="Arial"/>
              </a:rPr>
              <a:t>рв</a:t>
            </a:r>
            <a:r>
              <a:rPr b="0" lang="ru-RU" sz="4400" spc="-1" strike="noStrike">
                <a:latin typeface="Arial"/>
              </a:rPr>
              <a:t>ис</a:t>
            </a:r>
            <a:r>
              <a:rPr b="0" lang="ru-RU" sz="4400" spc="-1" strike="noStrike">
                <a:latin typeface="Arial"/>
              </a:rPr>
              <a:t>ом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/>
          </p:nvPr>
        </p:nvSpPr>
        <p:spPr>
          <a:xfrm>
            <a:off x="540000" y="117216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600" spc="-1" strike="noStrike">
                <a:latin typeface="Arial"/>
              </a:rPr>
              <a:t>uvicorn обладает удобным интерфейсом для просмотра документации и отправки запросов, основанном на  </a:t>
            </a:r>
            <a:r>
              <a:rPr b="0" lang="ru-RU" sz="2600" spc="-1" strike="noStrike">
                <a:latin typeface="Arial"/>
                <a:hlinkClick r:id="rId1"/>
              </a:rPr>
              <a:t>Swagger UI</a:t>
            </a:r>
            <a:r>
              <a:rPr b="0" lang="ru-RU" sz="2600" spc="-1" strike="noStrike">
                <a:latin typeface="Arial"/>
              </a:rPr>
              <a:t> </a:t>
            </a:r>
            <a:endParaRPr b="0" lang="ru-RU" sz="2600" spc="-1" strike="noStrike">
              <a:latin typeface="Arial"/>
            </a:endParaRPr>
          </a:p>
          <a:p>
            <a:pPr algn="ctr">
              <a:buNone/>
            </a:pPr>
            <a:r>
              <a:rPr b="0" i="1" lang="ru-RU" sz="3200" spc="-1" strike="noStrike">
                <a:latin typeface="Arial"/>
                <a:hlinkClick r:id="rId2"/>
              </a:rPr>
              <a:t>http://localhost:8000/docs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Интерфейс позволяет тестировать сервис — отображает доступные точки и позволяет отправлять запросы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latin typeface="Arial"/>
              </a:rPr>
              <a:t>Работа с сервисом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540000" y="117216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600" spc="-1" strike="noStrike">
                <a:latin typeface="Arial"/>
              </a:rPr>
              <a:t>uvicorn обладает удобным интерфейсом для просмотра документации и отправки запросов, основанном на  </a:t>
            </a:r>
            <a:r>
              <a:rPr b="0" lang="ru-RU" sz="2600" spc="-1" strike="noStrike">
                <a:latin typeface="Arial"/>
                <a:hlinkClick r:id="rId1"/>
              </a:rPr>
              <a:t>Swagger UI</a:t>
            </a:r>
            <a:r>
              <a:rPr b="0" lang="ru-RU" sz="2600" spc="-1" strike="noStrike">
                <a:latin typeface="Arial"/>
              </a:rPr>
              <a:t> </a:t>
            </a:r>
            <a:endParaRPr b="0" lang="ru-RU" sz="2600" spc="-1" strike="noStrike">
              <a:latin typeface="Arial"/>
            </a:endParaRPr>
          </a:p>
          <a:p>
            <a:pPr algn="ctr">
              <a:buNone/>
            </a:pPr>
            <a:r>
              <a:rPr b="0" i="1" lang="ru-RU" sz="3200" spc="-1" strike="noStrike">
                <a:latin typeface="Arial"/>
                <a:hlinkClick r:id="rId2"/>
              </a:rPr>
              <a:t>http://localhost:8000/docs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  <a:p>
            <a:r>
              <a:rPr b="0" lang="ru-RU" sz="2600" spc="-1" strike="noStrike">
                <a:latin typeface="Arial"/>
              </a:rPr>
              <a:t>Интерфейс позволяет тестировать сервис — отображает доступные точки и позволяет отправлять запросы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13093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2024-11-14T13:38:51Z</dcterms:modified>
  <cp:revision>91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