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presProps.xml" ContentType="application/vnd.openxmlformats-officedocument.presentationml.presPro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563A6C6-F7FE-4DFB-94A5-BD437B0C2A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9CC4910-664C-4FAC-BB25-9A650972288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66053B9-BCCA-45BF-8917-6CB9C7B367B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19B1734-6526-4C30-A647-E2D52949C48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F6B8974-4B2C-4EFD-A7D9-94E9F6C8652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20CC23-4176-482A-B299-773734830A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86CD0BB-69E4-4244-9B8F-9A2EACE94E1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650111-FEA8-4FD7-8152-070900373E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2D6E02-5C3B-47C6-9D70-EF0C125427A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3EA829F-B44D-4965-AC13-A19D8C3853E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6E4A1E1-56E5-4620-BEAD-08897BAC20B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0B8E65A-F089-4A45-BB76-00DC5E05ADA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80A1CDF7-DEAC-4793-A02D-138B19A424A7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ics.uci.edu/~fielding/pubs/dissertation/rest_arch_style.htm" TargetMode="External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ru.wikipedia.org/wiki/&#1057;&#1087;&#1080;&#1089;&#1086;&#1082;_&#1082;&#1086;&#1076;&#1086;&#1074;_&#1089;&#1086;&#1089;&#1090;&#1086;&#1103;&#1085;&#1080;&#1103;_HTTP" TargetMode="External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requests.readthedocs.io/en/latest/user/quickstart/" TargetMode="External"/><Relationship Id="rId2" Type="http://schemas.openxmlformats.org/officeDocument/2006/relationships/hyperlink" Target="https://api.github.com/events" TargetMode="External"/><Relationship Id="rId3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ИИС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200" spc="-1" strike="noStrike">
                <a:latin typeface="Arial"/>
              </a:rPr>
              <a:t>Архитектура сервиса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r>
              <a:rPr b="0" lang="ru-RU" sz="3200" spc="-1" strike="noStrike">
                <a:latin typeface="Arial"/>
              </a:rPr>
              <a:t>API</a:t>
            </a:r>
            <a:endParaRPr b="0" lang="ru-RU" sz="3200" spc="-1" strike="noStrike">
              <a:latin typeface="Arial"/>
            </a:endParaRPr>
          </a:p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6836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2800" spc="-1" strike="noStrike">
                <a:latin typeface="Arial"/>
              </a:rPr>
              <a:t>Монолитная VS микросервисная архитектура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3240000" y="1172520"/>
            <a:ext cx="6541200" cy="3808800"/>
          </a:xfrm>
          <a:prstGeom prst="rect">
            <a:avLst/>
          </a:prstGeom>
          <a:ln w="0">
            <a:noFill/>
          </a:ln>
        </p:spPr>
      </p:pic>
      <p:sp>
        <p:nvSpPr>
          <p:cNvPr id="45" name=""/>
          <p:cNvSpPr txBox="1"/>
          <p:nvPr/>
        </p:nvSpPr>
        <p:spPr>
          <a:xfrm>
            <a:off x="318240" y="1172520"/>
            <a:ext cx="2921760" cy="392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Два основных подхода к созданию сервисов — монолитная или микросервисная архитектура.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Монолитная</a:t>
            </a:r>
            <a:r>
              <a:rPr b="0" lang="ru-RU" sz="1800" spc="-1" strike="noStrike">
                <a:latin typeface="Arial"/>
              </a:rPr>
              <a:t>  — приложение строится как единое целое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Микросервисная</a:t>
            </a:r>
            <a:r>
              <a:rPr b="0" lang="ru-RU" sz="1800" spc="-1" strike="noStrike">
                <a:latin typeface="Arial"/>
              </a:rPr>
              <a:t> — приложение разбивается на независимые сервисы, которые общаются между собой 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68360" y="4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2800" spc="-1" strike="noStrike">
                <a:latin typeface="Arial"/>
              </a:rPr>
              <a:t>Монолитная архитектура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175320" y="733320"/>
            <a:ext cx="9904680" cy="5209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Все части приложения находятся в одном месте и запускаются как единое целое.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Плюсы: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Быстрый старт и простота разработки.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Простота понимания общей логики, простота тестирования.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Более быстрое время исполнения (как правило)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Совместно используемые данные — проще обмениваться данными между разными функциональными блоками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Минусы: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Плохое масштабирование.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Сложность поддержки и доработки — баг в одном функциональном блоке ведет к поломке всего сервиса. Проблемно переходить на новые технологии и фреймворки.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Любое изменение в коде ведет к необходимости разворачивания всего монолита (баг, исправленный за 10 минут требует часов на пересборку, прогон тестов)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Часто разработку начинают в виде монолита, с развитием сервиса постепенно переходят на микросервисы.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836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2800" spc="-1" strike="noStrike">
                <a:latin typeface="Arial"/>
              </a:rPr>
              <a:t>Микросервисная архитектура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9" name=""/>
          <p:cNvSpPr txBox="1"/>
          <p:nvPr/>
        </p:nvSpPr>
        <p:spPr>
          <a:xfrm>
            <a:off x="540000" y="1098360"/>
            <a:ext cx="8820000" cy="444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Приложение состоит из блоков — микросервисов (МС), взаимодействующих между собой, каждый микросервис  выполняет свою задачу.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Плюсы: 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Гибкость и масштабируемость — для нагруженных микросервисов можно разворачивать несколько реплик, причем делать это гибко — как добавлять, так и снимать ресурсы.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Отказ одного МС НЕ ведет к отказу всего приложения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Легко добавить новый функционал, не требуется пересобирать все приложение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Минусы: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Сложность управления распределенной архитектурой: настройка способов общения и взаимодействия между разными сервисами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Arial"/>
              </a:rPr>
              <a:t>Необходимость поддержки данных в согласованном виде (один МС меняет данные в одной реплике БД, второй в это же время пытается их считать с другой)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6836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2800" spc="-1" strike="noStrike">
                <a:latin typeface="Arial"/>
              </a:rPr>
              <a:t>Пример модульной структуры системы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1080000" y="1440000"/>
            <a:ext cx="180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бэкенд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4320000" y="2700000"/>
            <a:ext cx="162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ML сервис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1260000" y="3780000"/>
            <a:ext cx="1260000" cy="1440000"/>
          </a:xfrm>
          <a:prstGeom prst="can">
            <a:avLst>
              <a:gd name="adj" fmla="val 2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БД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1080000" y="2520000"/>
            <a:ext cx="180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фронтенд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6660000" y="4140000"/>
            <a:ext cx="162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MLFlow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6660000" y="2160000"/>
            <a:ext cx="1620000" cy="98712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мониторинг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4320000" y="4140000"/>
            <a:ext cx="180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Arial"/>
              </a:rPr>
              <a:t>Переобучение модели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2880000" y="2160000"/>
            <a:ext cx="1440000" cy="72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"/>
          <p:cNvSpPr/>
          <p:nvPr/>
        </p:nvSpPr>
        <p:spPr>
          <a:xfrm flipH="1" flipV="1">
            <a:off x="2880000" y="2340000"/>
            <a:ext cx="1440000" cy="72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"/>
          <p:cNvSpPr/>
          <p:nvPr/>
        </p:nvSpPr>
        <p:spPr>
          <a:xfrm>
            <a:off x="2520000" y="4500000"/>
            <a:ext cx="18000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"/>
          <p:cNvSpPr/>
          <p:nvPr/>
        </p:nvSpPr>
        <p:spPr>
          <a:xfrm flipH="1">
            <a:off x="2520000" y="3420000"/>
            <a:ext cx="1800000" cy="72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"/>
          <p:cNvSpPr/>
          <p:nvPr/>
        </p:nvSpPr>
        <p:spPr>
          <a:xfrm>
            <a:off x="6120000" y="4500000"/>
            <a:ext cx="54000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"/>
          <p:cNvSpPr/>
          <p:nvPr/>
        </p:nvSpPr>
        <p:spPr>
          <a:xfrm flipH="1" flipV="1">
            <a:off x="5940000" y="3600000"/>
            <a:ext cx="900000" cy="54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"/>
          <p:cNvSpPr/>
          <p:nvPr/>
        </p:nvSpPr>
        <p:spPr>
          <a:xfrm flipV="1">
            <a:off x="5940000" y="2520000"/>
            <a:ext cx="720000" cy="360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"/>
          <p:cNvSpPr txBox="1"/>
          <p:nvPr/>
        </p:nvSpPr>
        <p:spPr>
          <a:xfrm>
            <a:off x="3404880" y="2160000"/>
            <a:ext cx="12049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REST API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Переобучение модели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540000" y="1080000"/>
            <a:ext cx="9245160" cy="4185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В зависимости от задачи и самой модели возникает необходимость в ее дообучении (переобучении)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Очень часто </a:t>
            </a:r>
            <a:r>
              <a:rPr b="0" lang="ru-RU" sz="1800" spc="-1" strike="noStrike">
                <a:latin typeface="Arial"/>
              </a:rPr>
              <a:t>— например, рекомендательные системы. Используются фреймворки автоматизации пайплайнов обучения (ETL-шаги + обучение модели), например Apache Airflow. Может использоваться подход с непрерывным обучением.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Часто</a:t>
            </a:r>
            <a:r>
              <a:rPr b="0" lang="ru-RU" sz="1800" spc="-1" strike="noStrike">
                <a:latin typeface="Arial"/>
              </a:rPr>
              <a:t> — Например, сервисы, работающие в быстро меняющейся предметной области.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Редко</a:t>
            </a:r>
            <a:r>
              <a:rPr b="0" lang="ru-RU" sz="1800" spc="-1" strike="noStrike">
                <a:latin typeface="Arial"/>
              </a:rPr>
              <a:t>  - «устойчивые» модели. Предметная область не меняется или меняется редко. Обычно — переобучение происходит вручную. </a:t>
            </a: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Как понять, что надо дообучиться?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Нужно предусмотреть интерфейс для обновления модели в ML-сервисе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REST API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69" name=""/>
          <p:cNvSpPr txBox="1"/>
          <p:nvPr/>
        </p:nvSpPr>
        <p:spPr>
          <a:xfrm>
            <a:off x="395640" y="900000"/>
            <a:ext cx="9180000" cy="489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latin typeface="Arial"/>
              </a:rPr>
              <a:t>REST (Representational State Transfer) — это архитектурный стиль, используемый при разработке распределенных систем, веб-сервисов и API (Application Programming Interface). Он определяет набор принципов и ограничений для создания масштабируемых, гибких и легко поддерживаемых систем.</a:t>
            </a:r>
            <a:endParaRPr b="0" lang="ru-RU" sz="16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Принцип и ограничения:</a:t>
            </a:r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Клиент-серверная архитектура</a:t>
            </a:r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  <a:ea typeface="Noto Sans CJK SC"/>
              </a:rPr>
              <a:t>Отсутствие состояния (stateless) </a:t>
            </a:r>
            <a:r>
              <a:rPr b="0" lang="ru-RU" sz="1600" spc="-1" strike="noStrike">
                <a:latin typeface="Arial"/>
                <a:ea typeface="Noto Sans CJK SC"/>
              </a:rPr>
              <a:t>— Сервер не хранит информацию о состоянии клиента и о его прошлах запросах. </a:t>
            </a:r>
            <a:r>
              <a:rPr b="0" lang="ru-RU" sz="1600" spc="-1" strike="noStrike">
                <a:latin typeface="Arial"/>
              </a:rPr>
              <a:t>Каждый запрос обрабатывается независимо и поэтому должен содержать всю необходимую информацию для формирования ответа. Ответ на одинаковые запросы должен быть одинаковым.</a:t>
            </a:r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Кэширование </a:t>
            </a:r>
            <a:r>
              <a:rPr b="0" lang="ru-RU" sz="1600" spc="-1" strike="noStrike">
                <a:latin typeface="Arial"/>
              </a:rPr>
              <a:t>— поддержка механизма кэширования, позволяющий клиентам сохранять локальные копии ответов сервера. Это улучшает производительность, снижает нагрузку на сервер и улучшает пользовательский опыт.</a:t>
            </a:r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Единообразие интерфейса</a:t>
            </a:r>
            <a:r>
              <a:rPr b="0" lang="ru-RU" sz="1600" spc="-1" strike="noStrike">
                <a:latin typeface="Arial"/>
              </a:rPr>
              <a:t> — универсальный интерфейс, использующий 4 метода HTTP-запросов</a:t>
            </a:r>
            <a:endParaRPr b="0" lang="ru-RU" sz="1600" spc="-1" strike="noStrike">
              <a:latin typeface="Arial"/>
            </a:endParaRPr>
          </a:p>
          <a:p>
            <a:r>
              <a:rPr b="1" lang="ru-RU" sz="1600" spc="-1" strike="noStrike">
                <a:latin typeface="Arial"/>
              </a:rPr>
              <a:t>Слоистая архитектура</a:t>
            </a:r>
            <a:r>
              <a:rPr b="0" lang="ru-RU" sz="1600" spc="-1" strike="noStrike">
                <a:latin typeface="Arial"/>
              </a:rPr>
              <a:t> — поддержка промежуточных слоев между клиентом и сервером (прокси, БД с кэшами,…)</a:t>
            </a:r>
            <a:endParaRPr b="0" lang="ru-RU" sz="1600" spc="-1" strike="noStrike">
              <a:latin typeface="Arial"/>
            </a:endParaRPr>
          </a:p>
          <a:p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  <a:hlinkClick r:id="rId1"/>
              </a:rPr>
              <a:t>https://ics.uci.edu/~fielding/pubs/dissertation/rest_arch_style.htm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HTTP-запрос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71" name=""/>
          <p:cNvSpPr txBox="1"/>
          <p:nvPr/>
        </p:nvSpPr>
        <p:spPr>
          <a:xfrm>
            <a:off x="360000" y="1080000"/>
            <a:ext cx="9360000" cy="392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HTTP (HyperText Transfer Protocol) — основной протокол передачи данных в web. Клиент инициирует запрос (HTTP request) и отправляет его на сервер. Сервер получает запрос, обрабатывает его и возвращает ответ (HTTP Response).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Структура запроса: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800" spc="-1" strike="noStrike">
                <a:latin typeface="Arial"/>
              </a:rPr>
              <a:t>Строка запроса (request line) </a:t>
            </a:r>
            <a:r>
              <a:rPr b="0" lang="ru-RU" sz="1800" spc="-1" strike="noStrike">
                <a:latin typeface="Arial"/>
              </a:rPr>
              <a:t>c указанием метода HTTP, URL сайта и версии протокола.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800" spc="-1" strike="noStrike">
                <a:latin typeface="Arial"/>
              </a:rPr>
              <a:t>Заголовок (message header)</a:t>
            </a:r>
            <a:r>
              <a:rPr b="0" lang="ru-RU" sz="1800" spc="-1" strike="noStrike">
                <a:latin typeface="Arial"/>
              </a:rPr>
              <a:t>: набор данных в виде имён и их значений.</a:t>
            </a:r>
            <a:endParaRPr b="0" lang="ru-R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800" spc="-1" strike="noStrike">
                <a:latin typeface="Arial"/>
              </a:rPr>
              <a:t>Тело сообщения (entity body)</a:t>
            </a:r>
            <a:r>
              <a:rPr b="0" lang="ru-RU" sz="1800" spc="-1" strike="noStrike">
                <a:latin typeface="Arial"/>
              </a:rPr>
              <a:t> с информацией о запросе или ответе сервера. Например, в нём передаётся HTML-код страницы для отрисовки его браузером, или значения параметров, подающихся на вход ML-модели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1260000" y="360000"/>
            <a:ext cx="7200000" cy="499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HTTP-запрос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74" name=""/>
          <p:cNvSpPr txBox="1"/>
          <p:nvPr/>
        </p:nvSpPr>
        <p:spPr>
          <a:xfrm>
            <a:off x="360000" y="930240"/>
            <a:ext cx="9360000" cy="469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Основные методы: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GET</a:t>
            </a:r>
            <a:r>
              <a:rPr b="0" lang="ru-RU" sz="1800" spc="-1" strike="noStrike">
                <a:latin typeface="Arial"/>
              </a:rPr>
              <a:t> — Получение данных от сервера. Требуемый ресурс задается в URL, также могут задаваться URL-параметры в формате «имя — значение»: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?name1=value1&amp;name2=value2&amp;name3=value3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POST</a:t>
            </a:r>
            <a:r>
              <a:rPr b="0" lang="ru-RU" sz="1800" spc="-1" strike="noStrike">
                <a:latin typeface="Arial"/>
              </a:rPr>
              <a:t> — Отправка данных на сервер. Обычно данные передаются в теле запроса (body). Такие данные нельзя увидеть в адресной строке\кэше\истории посещений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PUT</a:t>
            </a:r>
            <a:r>
              <a:rPr b="0" lang="ru-RU" sz="1800" spc="-1" strike="noStrike">
                <a:latin typeface="Arial"/>
              </a:rPr>
              <a:t> — Добавление или обновление ресурса на сервере. В отличие от POST,  является идемпотентным. 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1" lang="ru-RU" sz="1800" spc="-1" strike="noStrike">
                <a:latin typeface="Arial"/>
              </a:rPr>
              <a:t>DELETE</a:t>
            </a:r>
            <a:r>
              <a:rPr b="0" lang="ru-RU" sz="1800" spc="-1" strike="noStrike">
                <a:latin typeface="Arial"/>
              </a:rPr>
              <a:t> — Удаляет ресурс с сервера.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solidFill>
                  <a:srgbClr val="c9211e"/>
                </a:solidFill>
                <a:latin typeface="Arial"/>
              </a:rPr>
              <a:t>Поведение в ответ на каждый метод определяется логикой работы бэкенда!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Логика может быть прописана «причудливым образом», например — удаление данных по методу GET. С точки зрения запроса такое поведение не запрещено, но является крайне плохой практикой разработки.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HTTP - статусы ответов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76" name=""/>
          <p:cNvSpPr txBox="1"/>
          <p:nvPr/>
        </p:nvSpPr>
        <p:spPr>
          <a:xfrm>
            <a:off x="504000" y="1054440"/>
            <a:ext cx="9216000" cy="435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400" spc="-1" strike="noStrike">
                <a:latin typeface="Arial"/>
                <a:hlinkClick r:id="rId1"/>
              </a:rPr>
              <a:t>https://ru.wikipedia.org/wiki/Список_кодов_состояния_HTTP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200 — OK. </a:t>
            </a:r>
            <a:r>
              <a:rPr b="0" lang="ru-RU" sz="1400" spc="-1" strike="noStrike">
                <a:latin typeface="Arial"/>
              </a:rPr>
              <a:t>	</a:t>
            </a:r>
            <a:r>
              <a:rPr b="0" lang="ru-RU" sz="1400" spc="-1" strike="noStrike">
                <a:latin typeface="Arial"/>
              </a:rPr>
              <a:t>И другие статусы </a:t>
            </a:r>
            <a:r>
              <a:rPr b="1" lang="ru-RU" sz="1400" spc="-1" strike="noStrike">
                <a:latin typeface="Arial"/>
              </a:rPr>
              <a:t>2ХХ</a:t>
            </a:r>
            <a:r>
              <a:rPr b="0" lang="ru-RU" sz="1400" spc="-1" strike="noStrike">
                <a:latin typeface="Arial"/>
              </a:rPr>
              <a:t> — коды успеха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1" lang="ru-RU" sz="1400" spc="-1" strike="noStrike">
                <a:latin typeface="Arial"/>
              </a:rPr>
              <a:t>4ХХ</a:t>
            </a:r>
            <a:r>
              <a:rPr b="0" lang="ru-RU" sz="1400" spc="-1" strike="noStrike">
                <a:latin typeface="Arial"/>
              </a:rPr>
              <a:t> — ошибки со стороны клиента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403 — Forbidden — запрещено 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404 — Not found — такого ресурса не существует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405 — Method not allowed — выполнение запроса к ресурсу с таким методом не разрешено. Например, к ресурсу разрешен только метод GET, а отправлен POST-запрос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1" lang="ru-RU" sz="1400" spc="-1" strike="noStrike">
                <a:latin typeface="Arial"/>
              </a:rPr>
              <a:t>5ХХ</a:t>
            </a:r>
            <a:r>
              <a:rPr b="0" lang="ru-RU" sz="1400" spc="-1" strike="noStrike">
                <a:latin typeface="Arial"/>
              </a:rPr>
              <a:t> — ошибки со стороны сервера</a:t>
            </a:r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500 — Internal Server Error — ошибка на сервере, сервер не работает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HTTP-запрос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78" name=""/>
          <p:cNvSpPr txBox="1"/>
          <p:nvPr/>
        </p:nvSpPr>
        <p:spPr>
          <a:xfrm>
            <a:off x="504000" y="1054440"/>
            <a:ext cx="9216000" cy="434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latin typeface="Arial"/>
              </a:rPr>
              <a:t>Библиотека requests </a:t>
            </a:r>
            <a:r>
              <a:rPr b="0" lang="ru-RU" sz="1600" spc="-1" strike="noStrike">
                <a:latin typeface="Arial"/>
                <a:hlinkClick r:id="rId1"/>
              </a:rPr>
              <a:t>https://requests.readthedocs.io/en/latest/user/quickstart/</a:t>
            </a:r>
            <a:r>
              <a:rPr b="0" lang="ru-RU" sz="1600" spc="-1" strike="noStrike">
                <a:latin typeface="Arial"/>
              </a:rPr>
              <a:t> </a:t>
            </a:r>
            <a:endParaRPr b="0" lang="ru-RU" sz="16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pip install requests</a:t>
            </a:r>
            <a:endParaRPr b="0" lang="ru-RU" sz="16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0" lang="ru-RU" sz="1400" spc="-1" strike="noStrike">
                <a:latin typeface="Arial"/>
              </a:rPr>
              <a:t>r = requests.get('</a:t>
            </a:r>
            <a:r>
              <a:rPr b="0" lang="ru-RU" sz="1400" spc="-1" strike="noStrike">
                <a:latin typeface="Arial"/>
                <a:hlinkClick r:id="rId2"/>
              </a:rPr>
              <a:t>https://api.github.com/events</a:t>
            </a:r>
            <a:r>
              <a:rPr b="0" lang="ru-RU" sz="1400" spc="-1" strike="noStrike">
                <a:latin typeface="Arial"/>
              </a:rPr>
              <a:t>')</a:t>
            </a:r>
            <a:endParaRPr b="0" lang="ru-RU" sz="14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  <a:p>
            <a:r>
              <a:rPr b="0" lang="ru-RU" sz="1600" spc="-1" strike="noStrike">
                <a:latin typeface="Arial"/>
              </a:rPr>
              <a:t>requests.post(url, data={key: value}, json={key: value}, headers={key:value}, args) *(параметры data, json, headers являются необязательными.)</a:t>
            </a:r>
            <a:endParaRPr b="0" lang="ru-RU" sz="1600" spc="-1" strike="noStrike">
              <a:latin typeface="Arial"/>
            </a:endParaRPr>
          </a:p>
          <a:p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WebSocket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80" name="" descr=""/>
          <p:cNvPicPr/>
          <p:nvPr/>
        </p:nvPicPr>
        <p:blipFill>
          <a:blip r:embed="rId1"/>
          <a:srcRect l="0" t="21457" r="0" b="0"/>
          <a:stretch/>
        </p:blipFill>
        <p:spPr>
          <a:xfrm>
            <a:off x="147960" y="1260000"/>
            <a:ext cx="9753120" cy="430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13356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3600" spc="-1" strike="noStrike">
                <a:latin typeface="Arial"/>
              </a:rPr>
              <a:t>WebSocket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540000" y="1440000"/>
            <a:ext cx="9000000" cy="270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latin typeface="Arial"/>
              </a:rPr>
              <a:t>WebSocket — протокол обмена сообщениями между клиентом и сервером, используя постоянное соединение.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Данные передаются в обоих направлениях в виде «пакетов», без разрыва соединения и дополнительных запросов.</a:t>
            </a:r>
            <a:endParaRPr b="0" lang="ru-RU" sz="1800" spc="-1" strike="noStrike">
              <a:latin typeface="Arial"/>
            </a:endParaRPr>
          </a:p>
          <a:p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Особенно хорош для сервисов, требующих постоянного общения.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Имеет смысл применять в ML-сервисах в случае интенсивного потока входных данных, которые поступают на вход модели. </a:t>
            </a:r>
            <a:endParaRPr b="0" lang="ru-RU" sz="1800" spc="-1" strike="noStrike">
              <a:latin typeface="Arial"/>
            </a:endParaRPr>
          </a:p>
          <a:p>
            <a:r>
              <a:rPr b="0" lang="ru-RU" sz="1800" spc="-1" strike="noStrike">
                <a:latin typeface="Arial"/>
              </a:rPr>
              <a:t>Например, при обработке трафика, потокового видео,...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11396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2024-08-16T10:34:46Z</dcterms:created>
  <dc:creator/>
  <dc:description/>
  <dc:language>ru-RU</dc:language>
  <cp:lastModifiedBy/>
  <dcterms:modified xsi:type="dcterms:W3CDTF">2024-10-24T15:01:31Z</dcterms:modified>
  <cp:revision>84</cp:revision>
  <dc:subject/>
  <dc:title/>
</cp:coreProperties>
</file>