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23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9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5115648-69B9-428F-864D-5EBF0B5E1FD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D0029A8-85F2-469F-9237-E12AB3A69EF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F24E4D6-CDEF-4FEE-A4C7-8F66FAA87CC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90593D-F400-4102-B5F6-C554282D1D2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7E64DAB-6661-423E-905C-2CF20A3A7C4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465B6E2-FFC3-430B-A977-5A3E48E7031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6BC633C-2288-4409-8A1A-0F38600D284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CF3CD6A-43DD-4F72-9512-8433B2C83DE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B8D85A8-8C4E-45D0-8983-9CCFD19608B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C62CCA8-FC96-4522-9C4D-847F33647AD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BF8A430-4344-4A9A-8FF1-DBF6EA287D6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6D79568-B7EA-4F32-B713-A5178BD266E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2120" cy="387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5400" cy="387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9D3B31B-01E4-4F43-81C3-79F216F038DF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5400" cy="387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Рекомендательные системы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Что такое рекомендательная система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69440" y="175284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600" spc="-1" strike="noStrike">
                <a:latin typeface="Arial"/>
              </a:rPr>
              <a:t>Задача рекомендательной системы (РС) — рекомендовать те объекты, которые его заинтересуют. 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600" spc="-1" strike="noStrike">
                <a:latin typeface="Arial"/>
              </a:rPr>
              <a:t>В идеале — те, на которые он бы не обратил внимание.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Понятия РС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69440" y="175284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Пользователь</a:t>
            </a:r>
            <a:r>
              <a:rPr b="0" lang="ru-RU" sz="2200" spc="-1" strike="noStrike">
                <a:latin typeface="Arial"/>
              </a:rPr>
              <a:t> — конкретный человек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Объект</a:t>
            </a:r>
            <a:r>
              <a:rPr b="0" lang="ru-RU" sz="2200" spc="-1" strike="noStrike">
                <a:latin typeface="Arial"/>
              </a:rPr>
              <a:t> — предмет, с которым пользователь взаимодействует (товар, фильм,…)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Событие \ действие</a:t>
            </a:r>
            <a:r>
              <a:rPr b="0" lang="ru-RU" sz="2200" spc="-1" strike="noStrike">
                <a:latin typeface="Arial"/>
              </a:rPr>
              <a:t> — факт, действие совершенное пользователем над объектом (покупка, просмотр, прослушивание,…)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Оценка</a:t>
            </a:r>
            <a:r>
              <a:rPr b="0" lang="ru-RU" sz="2200" spc="-1" strike="noStrike">
                <a:latin typeface="Arial"/>
              </a:rPr>
              <a:t> — рейтинг, выставленный пользователем объекту взаимодействия.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Явная оценка </a:t>
            </a:r>
            <a:r>
              <a:rPr b="0" lang="ru-RU" sz="2200" spc="-1" strike="noStrike">
                <a:latin typeface="Arial"/>
              </a:rPr>
              <a:t>- «звездочки», выставленные объекту.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Неявная оценка</a:t>
            </a:r>
            <a:r>
              <a:rPr b="0" lang="ru-RU" sz="2200" spc="-1" strike="noStrike">
                <a:latin typeface="Arial"/>
              </a:rPr>
              <a:t> — события, «следы», которые остаил пользователь над объектами: просмотрел, пролистал, купил.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Задача РС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470160" y="117072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400" spc="-1" strike="noStrike">
                <a:latin typeface="Arial"/>
              </a:rPr>
              <a:t>Задача сводится к тому, чтобы предсказать рейтинг, которые выставил бы пользователь объекту и порекомендовать объекты с максимальным предсказанным рейтингом 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530280" y="2683800"/>
            <a:ext cx="3515760" cy="85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Задача РС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470160" y="117072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Зачем вообще что-то рекомендовать?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Задача РС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470160" y="117072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Зачем вообще что-то рекомендовать?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Увеличить количество продаж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Увеличить вовлеченность и удовлетворенность пользователя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Удержать клиента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(!) Показать объекты, о которых пользователь не знал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Отфильтровать неинтересные объекты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Виды РС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470160" y="117072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Content based </a:t>
            </a:r>
            <a:r>
              <a:rPr b="0" lang="ru-RU" sz="2400" spc="-1" strike="noStrike">
                <a:latin typeface="Arial"/>
              </a:rPr>
              <a:t>— на основе схожих объектов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Popularity based</a:t>
            </a:r>
            <a:r>
              <a:rPr b="0" lang="ru-RU" sz="2400" spc="-1" strike="noStrike">
                <a:latin typeface="Arial"/>
              </a:rPr>
              <a:t> — наиболее популярные объекты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Collaborative filtering</a:t>
            </a:r>
            <a:r>
              <a:rPr b="0" lang="ru-RU" sz="2400" spc="-1" strike="noStrike">
                <a:latin typeface="Arial"/>
              </a:rPr>
              <a:t> — на основе оценок пользователей со схожими предпочтениями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3200" spc="-1" strike="noStrike">
                <a:latin typeface="Arial"/>
              </a:rPr>
              <a:t>Content based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110520" y="103392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100" spc="-1" strike="noStrike">
                <a:latin typeface="Arial"/>
              </a:rPr>
              <a:t>Предполагаем, что схожие по своим признакам объекты получат схожие оценки от пользователя.</a:t>
            </a: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3200" spc="-1" strike="noStrike">
                <a:latin typeface="Arial"/>
              </a:rPr>
              <a:t>Content based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180000" y="900000"/>
            <a:ext cx="9068760" cy="503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latin typeface="Arial"/>
              </a:rPr>
              <a:t>Предполагаем, что схожие по своим признакам объекты получат схожие оценки от пользователя.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latin typeface="Arial"/>
              </a:rPr>
              <a:t>Считать схожесть можно как естественным образом, так и исходя из каких-то отдельных признаков (например, треки одного и того же исполнителя или того же жанра)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000" spc="-1" strike="noStrike">
                <a:latin typeface="Arial"/>
              </a:rPr>
              <a:t>Недостатки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latin typeface="Arial"/>
              </a:rPr>
              <a:t>Какие фичи использовать?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latin typeface="Arial"/>
              </a:rPr>
              <a:t>Не расширяется разнообразие — будут рекомендоваться только схожие объекты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000" spc="-1" strike="noStrike">
                <a:latin typeface="Arial"/>
              </a:rPr>
              <a:t>Достоинства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latin typeface="Arial"/>
              </a:rPr>
              <a:t>Можно применять для новых объектов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* Просмотрели чемодан. Рекомендации: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</p:txBody>
      </p:sp>
      <p:pic>
        <p:nvPicPr>
          <p:cNvPr id="60" name="" descr=""/>
          <p:cNvPicPr/>
          <p:nvPr/>
        </p:nvPicPr>
        <p:blipFill>
          <a:blip r:embed="rId1"/>
          <a:srcRect l="0" t="8448" r="0" b="0"/>
          <a:stretch/>
        </p:blipFill>
        <p:spPr>
          <a:xfrm>
            <a:off x="4980600" y="3600000"/>
            <a:ext cx="4378320" cy="20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Popularity based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322920" y="123156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100" spc="-1" strike="noStrike">
                <a:latin typeface="Arial"/>
              </a:rPr>
              <a:t>Предлагаем объекты, которые нравятся большинству пользователей - </a:t>
            </a: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100" spc="-1" strike="noStrike">
                <a:latin typeface="Arial"/>
              </a:rPr>
              <a:t>Высокая вероятность, что объект понравится и другому.</a:t>
            </a: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Popularity based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subTitle"/>
          </p:nvPr>
        </p:nvSpPr>
        <p:spPr>
          <a:xfrm>
            <a:off x="322920" y="123156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100" spc="-1" strike="noStrike">
                <a:latin typeface="Arial"/>
              </a:rPr>
              <a:t>Предлагаем объекты, которые нравятся большинству пользователей - </a:t>
            </a: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100" spc="-1" strike="noStrike">
                <a:latin typeface="Arial"/>
              </a:rPr>
              <a:t>Высокая вероятность, что объект понравится и другому.</a:t>
            </a: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100" spc="-1" strike="noStrike">
                <a:latin typeface="Arial"/>
              </a:rPr>
              <a:t>Недостатки</a:t>
            </a: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100" spc="-1" strike="noStrike">
                <a:latin typeface="Arial"/>
              </a:rPr>
              <a:t>Не персонализированные рекомендации. Есть вероятность что объекты пользователю не понравятся.</a:t>
            </a: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100" spc="-1" strike="noStrike">
                <a:latin typeface="Arial"/>
              </a:rPr>
              <a:t>Достоинства</a:t>
            </a: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100" spc="-1" strike="noStrike">
                <a:latin typeface="Arial"/>
              </a:rPr>
              <a:t>Можно применять для «холодных»</a:t>
            </a: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100" spc="-1" strike="noStrike">
                <a:latin typeface="Arial"/>
              </a:rPr>
              <a:t>(новых) пользователей</a:t>
            </a: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* Заходим на Кинопоиск без авторизации: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65" name="" descr=""/>
          <p:cNvPicPr/>
          <p:nvPr/>
        </p:nvPicPr>
        <p:blipFill>
          <a:blip r:embed="rId1"/>
          <a:srcRect l="0" t="0" r="51741" b="0"/>
          <a:stretch/>
        </p:blipFill>
        <p:spPr>
          <a:xfrm>
            <a:off x="5940360" y="3147120"/>
            <a:ext cx="2518560" cy="2431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Popularity based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ubTitle"/>
          </p:nvPr>
        </p:nvSpPr>
        <p:spPr>
          <a:xfrm>
            <a:off x="322920" y="123156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100" spc="-1" strike="noStrike">
                <a:latin typeface="Arial"/>
              </a:rPr>
              <a:t>Как посчитать?</a:t>
            </a: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1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100" spc="-1" strike="noStrike">
                <a:latin typeface="Arial"/>
              </a:rPr>
              <a:t>Наибольший средний рейтинг</a:t>
            </a:r>
            <a:endParaRPr b="0" lang="ru-RU" sz="21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100" spc="-1" strike="noStrike">
                <a:latin typeface="Arial"/>
              </a:rPr>
              <a:t>Наибольшее количество просмотров</a:t>
            </a:r>
            <a:endParaRPr b="0" lang="ru-RU" sz="21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100" spc="-1" strike="noStrike">
                <a:latin typeface="Arial"/>
              </a:rPr>
              <a:t>Взвешенный рейтинг на количество просмотров</a:t>
            </a: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Collaborative filtering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subTitle"/>
          </p:nvPr>
        </p:nvSpPr>
        <p:spPr>
          <a:xfrm>
            <a:off x="322920" y="123156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Анализируем пользователей со схожими вкусами, интересами, действиями,….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Если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Боб</a:t>
            </a:r>
            <a:r>
              <a:rPr b="0" lang="ru-RU" sz="1800" spc="-1" strike="noStrike">
                <a:latin typeface="Arial"/>
              </a:rPr>
              <a:t> ставил фильмам AAA,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BBB</a:t>
            </a:r>
            <a:r>
              <a:rPr b="0" lang="ru-RU" sz="1800" spc="-1" strike="noStrike">
                <a:latin typeface="Arial"/>
              </a:rPr>
              <a:t>, CCC высокие оценки, то есть вероятность, что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Алисе</a:t>
            </a:r>
            <a:r>
              <a:rPr b="0" lang="ru-RU" sz="1800" spc="-1" strike="noStrike">
                <a:latin typeface="Arial"/>
              </a:rPr>
              <a:t>, которая поставила высокие оценки фильмам ААА, ССС тоже понравится фильм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BBB.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1"/>
          <a:srcRect l="0" t="0" r="46412" b="0"/>
          <a:stretch/>
        </p:blipFill>
        <p:spPr>
          <a:xfrm>
            <a:off x="4680000" y="2331000"/>
            <a:ext cx="5398560" cy="3067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Collaborative filtering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subTitle"/>
          </p:nvPr>
        </p:nvSpPr>
        <p:spPr>
          <a:xfrm>
            <a:off x="178920" y="1231560"/>
            <a:ext cx="9068760" cy="32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Анализируем пользователей со схожими вкусами, интересами, действиями,….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Если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Боб</a:t>
            </a:r>
            <a:r>
              <a:rPr b="0" lang="ru-RU" sz="1800" spc="-1" strike="noStrike">
                <a:latin typeface="Arial"/>
              </a:rPr>
              <a:t> ставил фильмам AAA,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BBB</a:t>
            </a:r>
            <a:r>
              <a:rPr b="0" lang="ru-RU" sz="1800" spc="-1" strike="noStrike">
                <a:latin typeface="Arial"/>
              </a:rPr>
              <a:t>, CCC высокие оценки, то есть вероятность, что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Алисе</a:t>
            </a:r>
            <a:r>
              <a:rPr b="0" lang="ru-RU" sz="1800" spc="-1" strike="noStrike">
                <a:latin typeface="Arial"/>
              </a:rPr>
              <a:t>, которая поставила высокий рейтинг фильмам ААА, ССС тоже понравится фильм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BBB.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Достоинства: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Действительно персонализированные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рекомендации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Недостатки: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Не можем выдать рейтинг «холодным»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пользователям и новым объектам.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Нужно много данных и вычислительных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Ресурсов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Используются специальные алгоритмы: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</a:rPr>
              <a:t>SVD, ALS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73" name="" descr=""/>
          <p:cNvPicPr/>
          <p:nvPr/>
        </p:nvPicPr>
        <p:blipFill>
          <a:blip r:embed="rId1"/>
          <a:srcRect l="0" t="0" r="46412" b="0"/>
          <a:stretch/>
        </p:blipFill>
        <p:spPr>
          <a:xfrm>
            <a:off x="4752000" y="2295000"/>
            <a:ext cx="5398560" cy="3067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3"/>
          <p:cNvSpPr/>
          <p:nvPr/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Singular value decomposition SVD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75" name=""/>
          <p:cNvSpPr/>
          <p:nvPr/>
        </p:nvSpPr>
        <p:spPr>
          <a:xfrm>
            <a:off x="487800" y="1260000"/>
            <a:ext cx="9231120" cy="39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DejaVu Sans"/>
              </a:rPr>
              <a:t>SVD — один из популярных методов для решения задачи коллаборативной фильтрации.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DejaVu Sans"/>
              </a:rPr>
              <a:t>А — матрица user-item (матрица предпочтений)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DejaVu Sans"/>
              </a:rPr>
              <a:t>U — матрица предпочтений 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DejaVu Sans"/>
              </a:rPr>
              <a:t>пользователей (компактное описание 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DejaVu Sans"/>
              </a:rPr>
              <a:t>предпочтений пользователей)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DejaVu Sans"/>
              </a:rPr>
              <a:t>V — матрица объектов в новом 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DejaVu Sans"/>
              </a:rPr>
              <a:t>пространстве (компактное описание 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DejaVu Sans"/>
              </a:rPr>
              <a:t>характеристик объектов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DejaVu Sans"/>
              </a:rPr>
              <a:t>E — матрица сингулярных чисел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r — ранг разложения («уровень детализации») - задаем.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Чтобы получить приближенную матрицу предпочтения, нужно перемножить матрицы факторов.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76" name="" descr=""/>
          <p:cNvPicPr/>
          <p:nvPr/>
        </p:nvPicPr>
        <p:blipFill>
          <a:blip r:embed="rId1"/>
          <a:srcRect l="0" t="0" r="0" b="32586"/>
          <a:stretch/>
        </p:blipFill>
        <p:spPr>
          <a:xfrm>
            <a:off x="5078880" y="1663200"/>
            <a:ext cx="4892400" cy="1935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4"/>
          <p:cNvSpPr/>
          <p:nvPr/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Alternating least squares ALS 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487800" y="1260000"/>
            <a:ext cx="9231120" cy="39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79" name="" descr=""/>
          <p:cNvPicPr/>
          <p:nvPr/>
        </p:nvPicPr>
        <p:blipFill>
          <a:blip r:embed="rId1"/>
          <a:stretch/>
        </p:blipFill>
        <p:spPr>
          <a:xfrm>
            <a:off x="2991600" y="1115640"/>
            <a:ext cx="6979680" cy="4554360"/>
          </a:xfrm>
          <a:prstGeom prst="rect">
            <a:avLst/>
          </a:prstGeom>
          <a:ln w="0">
            <a:noFill/>
          </a:ln>
        </p:spPr>
      </p:pic>
      <p:sp>
        <p:nvSpPr>
          <p:cNvPr id="80" name=""/>
          <p:cNvSpPr/>
          <p:nvPr/>
        </p:nvSpPr>
        <p:spPr>
          <a:xfrm>
            <a:off x="360000" y="1260000"/>
            <a:ext cx="269928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DejaVu Sans"/>
              </a:rPr>
              <a:t>Итеративный алгоритм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DejaVu Sans"/>
              </a:rPr>
              <a:t>разложения UI-матрицы на произведение 2 матриц — факторы пользователей и факторы объектов с помощью минимизации среднеквадратичной ошибки на проставленных рейтингах.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"/>
          <p:cNvSpPr/>
          <p:nvPr/>
        </p:nvSpPr>
        <p:spPr>
          <a:xfrm>
            <a:off x="1476000" y="2340000"/>
            <a:ext cx="5903280" cy="3059280"/>
          </a:xfrm>
          <a:custGeom>
            <a:avLst/>
            <a:gdLst/>
            <a:ahLst/>
            <a:rect l="l" t="t" r="r" b="b"/>
            <a:pathLst>
              <a:path w="41673" h="21600">
                <a:moveTo>
                  <a:pt x="3600" y="0"/>
                </a:moveTo>
                <a:arcTo wR="3600" hR="3600" stAng="16200000" swAng="-5400000"/>
                <a:lnTo>
                  <a:pt x="0" y="18000"/>
                </a:lnTo>
                <a:arcTo wR="3600" hR="3600" stAng="10800000" swAng="-5400000"/>
                <a:lnTo>
                  <a:pt x="38073" y="21600"/>
                </a:lnTo>
                <a:arcTo wR="16473" hR="3600" stAng="5400000" swAng="5400000"/>
                <a:lnTo>
                  <a:pt x="21600" y="3600"/>
                </a:lnTo>
                <a:arcTo wR="16473" hR="3600" stAng="10800000" swAng="5400000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Рекомендательная система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Гибридные РС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ubTitle"/>
          </p:nvPr>
        </p:nvSpPr>
        <p:spPr>
          <a:xfrm>
            <a:off x="290160" y="943560"/>
            <a:ext cx="9068760" cy="110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Все подходы к рекомендациям нужно объединять и комбинировать.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Двухстадийный подход — строим модель (например, деревья решений), которая на вход получает оценки, полученные разными алгоритмами и дополнительные фичи, а на выходе выдает итоговый ранжированный список объектов для рекомендации.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Предлагать пользователям как персональные рекомендации, так и объекты, похожие на те, над которыми пользователь только что провел действия.</a:t>
            </a:r>
            <a:endParaRPr b="0" lang="ru-RU" sz="1500" spc="-1" strike="noStrike">
              <a:latin typeface="Arial"/>
            </a:endParaRPr>
          </a:p>
        </p:txBody>
      </p:sp>
      <p:sp>
        <p:nvSpPr>
          <p:cNvPr id="84" name=""/>
          <p:cNvSpPr/>
          <p:nvPr/>
        </p:nvSpPr>
        <p:spPr>
          <a:xfrm>
            <a:off x="1548000" y="2880000"/>
            <a:ext cx="2410920" cy="35892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300" spc="-1" strike="noStrike">
                <a:solidFill>
                  <a:srgbClr val="000000"/>
                </a:solidFill>
                <a:latin typeface="Arial"/>
                <a:ea typeface="DejaVu Sans"/>
              </a:rPr>
              <a:t>Популярные объекты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85" name=""/>
          <p:cNvSpPr/>
          <p:nvPr/>
        </p:nvSpPr>
        <p:spPr>
          <a:xfrm>
            <a:off x="1620000" y="4320000"/>
            <a:ext cx="4318920" cy="53892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Действия пользователя → Схожие объекты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(онлайн рекомендации)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86" name=""/>
          <p:cNvSpPr/>
          <p:nvPr/>
        </p:nvSpPr>
        <p:spPr>
          <a:xfrm>
            <a:off x="1548000" y="3276000"/>
            <a:ext cx="2410920" cy="53892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Персонализированные 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рекомендации разными моделями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87" name=""/>
          <p:cNvSpPr/>
          <p:nvPr/>
        </p:nvSpPr>
        <p:spPr>
          <a:xfrm>
            <a:off x="8172000" y="2916360"/>
            <a:ext cx="1618920" cy="179892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Упорядоченный список объектов для отображения пользователю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88" name=""/>
          <p:cNvSpPr/>
          <p:nvPr/>
        </p:nvSpPr>
        <p:spPr>
          <a:xfrm>
            <a:off x="5904000" y="2952000"/>
            <a:ext cx="358920" cy="1978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900"/>
                  <a:pt x="10800" y="1800"/>
                </a:cubicBezTo>
                <a:lnTo>
                  <a:pt x="10800" y="9000"/>
                </a:lnTo>
                <a:cubicBezTo>
                  <a:pt x="10800" y="9900"/>
                  <a:pt x="16200" y="10800"/>
                  <a:pt x="21600" y="10800"/>
                </a:cubicBezTo>
                <a:cubicBezTo>
                  <a:pt x="16200" y="10800"/>
                  <a:pt x="10800" y="11700"/>
                  <a:pt x="10800" y="12600"/>
                </a:cubicBezTo>
                <a:lnTo>
                  <a:pt x="10800" y="19800"/>
                </a:lnTo>
                <a:cubicBezTo>
                  <a:pt x="10800" y="20700"/>
                  <a:pt x="5400" y="21600"/>
                  <a:pt x="0" y="21600"/>
                </a:cubicBezTo>
              </a:path>
            </a:pathLst>
          </a:custGeom>
          <a:noFill/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"/>
          <p:cNvSpPr/>
          <p:nvPr/>
        </p:nvSpPr>
        <p:spPr>
          <a:xfrm>
            <a:off x="108000" y="3240000"/>
            <a:ext cx="718920" cy="718920"/>
          </a:xfrm>
          <a:prstGeom prst="smileyFace">
            <a:avLst>
              <a:gd name="adj" fmla="val 9282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"/>
          <p:cNvSpPr/>
          <p:nvPr/>
        </p:nvSpPr>
        <p:spPr>
          <a:xfrm>
            <a:off x="864000" y="3492000"/>
            <a:ext cx="538920" cy="178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"/>
          <p:cNvSpPr/>
          <p:nvPr/>
        </p:nvSpPr>
        <p:spPr>
          <a:xfrm>
            <a:off x="7560000" y="3780000"/>
            <a:ext cx="538920" cy="178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"/>
          <p:cNvSpPr/>
          <p:nvPr/>
        </p:nvSpPr>
        <p:spPr>
          <a:xfrm>
            <a:off x="4500000" y="3132000"/>
            <a:ext cx="1294920" cy="71892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Ранжирование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(офлайн рекомендации)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93" name=""/>
          <p:cNvSpPr/>
          <p:nvPr/>
        </p:nvSpPr>
        <p:spPr>
          <a:xfrm>
            <a:off x="4032000" y="2988000"/>
            <a:ext cx="358920" cy="1078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900"/>
                  <a:pt x="10800" y="1800"/>
                </a:cubicBezTo>
                <a:lnTo>
                  <a:pt x="10800" y="9000"/>
                </a:lnTo>
                <a:cubicBezTo>
                  <a:pt x="10800" y="9900"/>
                  <a:pt x="16200" y="10800"/>
                  <a:pt x="21600" y="10800"/>
                </a:cubicBezTo>
                <a:cubicBezTo>
                  <a:pt x="16200" y="10800"/>
                  <a:pt x="10800" y="11700"/>
                  <a:pt x="10800" y="12600"/>
                </a:cubicBezTo>
                <a:lnTo>
                  <a:pt x="10800" y="19800"/>
                </a:lnTo>
                <a:cubicBezTo>
                  <a:pt x="10800" y="20700"/>
                  <a:pt x="5400" y="21600"/>
                  <a:pt x="0" y="21600"/>
                </a:cubicBezTo>
              </a:path>
            </a:pathLst>
          </a:custGeom>
          <a:noFill/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"/>
          <p:cNvSpPr/>
          <p:nvPr/>
        </p:nvSpPr>
        <p:spPr>
          <a:xfrm>
            <a:off x="6336000" y="3420000"/>
            <a:ext cx="863280" cy="89892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Перемешиваем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95" name=""/>
          <p:cNvSpPr/>
          <p:nvPr/>
        </p:nvSpPr>
        <p:spPr>
          <a:xfrm>
            <a:off x="1548000" y="3852000"/>
            <a:ext cx="2410920" cy="35892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300" spc="-1" strike="noStrike">
                <a:solidFill>
                  <a:srgbClr val="000000"/>
                </a:solidFill>
                <a:latin typeface="Arial"/>
                <a:ea typeface="DejaVu Sans"/>
              </a:rPr>
              <a:t>Дополнительные фичи</a:t>
            </a:r>
            <a:endParaRPr b="0" lang="ru-RU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27"/>
          <p:cNvSpPr/>
          <p:nvPr/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Факторы, про которые нужно помнить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>
            <a:off x="487800" y="1440000"/>
            <a:ext cx="9411120" cy="418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1) Некоторые товары могут быть неэтичны (рекомендация детям фильмов с возрастным цензом 18+)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2) История действий пользователя может быть нерелевантна и устаревает со временем. Например, товар уже куплен, или одним аккаунтом пользуются муж и жена. Или товара уже нет в наличии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3) Желательно, чтобы рекомендации высчитывались максимально быстро — пользователь может уже купить товар, а музыкальная подборка на следующий день уже быть нерелевантной настроению.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4) Отслеживание неявных оценок (действий пользователей) — big data в ее исходном понимании — большое количество разнородных, неочевидных, неупорядоченных данных: просмотры, комментарии, история покупок, скипы,...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28"/>
          <p:cNvSpPr/>
          <p:nvPr/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Как оценить качество рекомендаций?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99" name=""/>
          <p:cNvSpPr/>
          <p:nvPr/>
        </p:nvSpPr>
        <p:spPr>
          <a:xfrm>
            <a:off x="540000" y="2340000"/>
            <a:ext cx="9180000" cy="360"/>
          </a:xfrm>
          <a:prstGeom prst="line">
            <a:avLst/>
          </a:prstGeom>
          <a:ln w="3600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00" name=""/>
          <p:cNvSpPr/>
          <p:nvPr/>
        </p:nvSpPr>
        <p:spPr>
          <a:xfrm>
            <a:off x="9540000" y="2520000"/>
            <a:ext cx="2437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900000" y="3073680"/>
            <a:ext cx="5938920" cy="1652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"/>
          <p:cNvSpPr/>
          <p:nvPr/>
        </p:nvSpPr>
        <p:spPr>
          <a:xfrm>
            <a:off x="540000" y="3973680"/>
            <a:ext cx="9180000" cy="360"/>
          </a:xfrm>
          <a:prstGeom prst="line">
            <a:avLst/>
          </a:prstGeom>
          <a:ln w="3600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"/>
          <p:cNvSpPr/>
          <p:nvPr/>
        </p:nvSpPr>
        <p:spPr>
          <a:xfrm>
            <a:off x="9475200" y="4153680"/>
            <a:ext cx="2437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04" name=""/>
          <p:cNvSpPr/>
          <p:nvPr/>
        </p:nvSpPr>
        <p:spPr>
          <a:xfrm>
            <a:off x="6840000" y="3073680"/>
            <a:ext cx="1438920" cy="165240"/>
          </a:xfrm>
          <a:prstGeom prst="rect">
            <a:avLst/>
          </a:prstGeom>
          <a:solidFill>
            <a:srgbClr val="ff8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"/>
          <p:cNvSpPr/>
          <p:nvPr/>
        </p:nvSpPr>
        <p:spPr>
          <a:xfrm>
            <a:off x="4320000" y="3253680"/>
            <a:ext cx="3373920" cy="1652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6" name=""/>
          <p:cNvSpPr/>
          <p:nvPr/>
        </p:nvSpPr>
        <p:spPr>
          <a:xfrm>
            <a:off x="7695000" y="3253680"/>
            <a:ext cx="1123920" cy="165240"/>
          </a:xfrm>
          <a:prstGeom prst="rect">
            <a:avLst/>
          </a:prstGeom>
          <a:solidFill>
            <a:srgbClr val="ff8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"/>
          <p:cNvSpPr/>
          <p:nvPr/>
        </p:nvSpPr>
        <p:spPr>
          <a:xfrm>
            <a:off x="1440000" y="3433680"/>
            <a:ext cx="5533560" cy="1652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"/>
          <p:cNvSpPr/>
          <p:nvPr/>
        </p:nvSpPr>
        <p:spPr>
          <a:xfrm>
            <a:off x="6480000" y="3433680"/>
            <a:ext cx="898920" cy="165240"/>
          </a:xfrm>
          <a:prstGeom prst="rect">
            <a:avLst/>
          </a:prstGeom>
          <a:solidFill>
            <a:srgbClr val="ff8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"/>
          <p:cNvSpPr/>
          <p:nvPr/>
        </p:nvSpPr>
        <p:spPr>
          <a:xfrm>
            <a:off x="900000" y="3613680"/>
            <a:ext cx="6118920" cy="1652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"/>
          <p:cNvSpPr/>
          <p:nvPr/>
        </p:nvSpPr>
        <p:spPr>
          <a:xfrm>
            <a:off x="7020000" y="3613680"/>
            <a:ext cx="1798560" cy="165240"/>
          </a:xfrm>
          <a:prstGeom prst="rect">
            <a:avLst/>
          </a:prstGeom>
          <a:solidFill>
            <a:srgbClr val="ff8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"/>
          <p:cNvSpPr/>
          <p:nvPr/>
        </p:nvSpPr>
        <p:spPr>
          <a:xfrm>
            <a:off x="3240000" y="1080000"/>
            <a:ext cx="449928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Глобальное разбиение по времени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12" name=""/>
          <p:cNvSpPr/>
          <p:nvPr/>
        </p:nvSpPr>
        <p:spPr>
          <a:xfrm>
            <a:off x="6120000" y="2340000"/>
            <a:ext cx="1427760" cy="25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Время разбиения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13" name=""/>
          <p:cNvSpPr/>
          <p:nvPr/>
        </p:nvSpPr>
        <p:spPr>
          <a:xfrm flipV="1">
            <a:off x="6840000" y="1260000"/>
            <a:ext cx="360" cy="10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"/>
          <p:cNvSpPr/>
          <p:nvPr/>
        </p:nvSpPr>
        <p:spPr>
          <a:xfrm>
            <a:off x="2340000" y="2714040"/>
            <a:ext cx="531000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Разбиение по времени по пользователям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15" name=""/>
          <p:cNvSpPr/>
          <p:nvPr/>
        </p:nvSpPr>
        <p:spPr>
          <a:xfrm>
            <a:off x="7200000" y="3024000"/>
            <a:ext cx="2339280" cy="82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050" spc="-1" strike="noStrike">
                <a:solidFill>
                  <a:srgbClr val="000000"/>
                </a:solidFill>
                <a:latin typeface="Arial"/>
                <a:ea typeface="DejaVu Sans"/>
              </a:rPr>
              <a:t>Какая-то доля действий </a:t>
            </a:r>
            <a:endParaRPr b="0" lang="ru-RU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050" spc="-1" strike="noStrike">
                <a:solidFill>
                  <a:srgbClr val="000000"/>
                </a:solidFill>
                <a:latin typeface="Arial"/>
                <a:ea typeface="DejaVu Sans"/>
              </a:rPr>
              <a:t>(например 10%) для каждого пользователя. Риск утечки данных! </a:t>
            </a:r>
            <a:endParaRPr b="0" lang="ru-RU" sz="1050" spc="-1" strike="noStrike">
              <a:latin typeface="Arial"/>
            </a:endParaRPr>
          </a:p>
        </p:txBody>
      </p:sp>
      <p:sp>
        <p:nvSpPr>
          <p:cNvPr id="116" name=""/>
          <p:cNvSpPr/>
          <p:nvPr/>
        </p:nvSpPr>
        <p:spPr>
          <a:xfrm>
            <a:off x="900000" y="1489680"/>
            <a:ext cx="5938920" cy="1652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"/>
          <p:cNvSpPr/>
          <p:nvPr/>
        </p:nvSpPr>
        <p:spPr>
          <a:xfrm>
            <a:off x="6840000" y="1489680"/>
            <a:ext cx="1438920" cy="165240"/>
          </a:xfrm>
          <a:prstGeom prst="rect">
            <a:avLst/>
          </a:prstGeom>
          <a:solidFill>
            <a:srgbClr val="ff8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"/>
          <p:cNvSpPr/>
          <p:nvPr/>
        </p:nvSpPr>
        <p:spPr>
          <a:xfrm>
            <a:off x="4320000" y="1669680"/>
            <a:ext cx="2518920" cy="1652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"/>
          <p:cNvSpPr/>
          <p:nvPr/>
        </p:nvSpPr>
        <p:spPr>
          <a:xfrm>
            <a:off x="6840000" y="1669680"/>
            <a:ext cx="1978920" cy="165240"/>
          </a:xfrm>
          <a:prstGeom prst="rect">
            <a:avLst/>
          </a:prstGeom>
          <a:solidFill>
            <a:srgbClr val="ff8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"/>
          <p:cNvSpPr/>
          <p:nvPr/>
        </p:nvSpPr>
        <p:spPr>
          <a:xfrm>
            <a:off x="1440000" y="1849680"/>
            <a:ext cx="5398920" cy="1652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"/>
          <p:cNvSpPr/>
          <p:nvPr/>
        </p:nvSpPr>
        <p:spPr>
          <a:xfrm>
            <a:off x="6840000" y="1849680"/>
            <a:ext cx="538920" cy="165240"/>
          </a:xfrm>
          <a:prstGeom prst="rect">
            <a:avLst/>
          </a:prstGeom>
          <a:solidFill>
            <a:srgbClr val="ff8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"/>
          <p:cNvSpPr/>
          <p:nvPr/>
        </p:nvSpPr>
        <p:spPr>
          <a:xfrm>
            <a:off x="900000" y="2029680"/>
            <a:ext cx="5938560" cy="1652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"/>
          <p:cNvSpPr/>
          <p:nvPr/>
        </p:nvSpPr>
        <p:spPr>
          <a:xfrm>
            <a:off x="6839640" y="2029680"/>
            <a:ext cx="1978920" cy="165240"/>
          </a:xfrm>
          <a:prstGeom prst="rect">
            <a:avLst/>
          </a:prstGeom>
          <a:solidFill>
            <a:srgbClr val="ff8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"/>
          <p:cNvSpPr/>
          <p:nvPr/>
        </p:nvSpPr>
        <p:spPr>
          <a:xfrm>
            <a:off x="891000" y="4369680"/>
            <a:ext cx="7207920" cy="1652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"/>
          <p:cNvSpPr/>
          <p:nvPr/>
        </p:nvSpPr>
        <p:spPr>
          <a:xfrm>
            <a:off x="531000" y="5269680"/>
            <a:ext cx="9180000" cy="360"/>
          </a:xfrm>
          <a:prstGeom prst="line">
            <a:avLst/>
          </a:prstGeom>
          <a:ln w="3600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"/>
          <p:cNvSpPr/>
          <p:nvPr/>
        </p:nvSpPr>
        <p:spPr>
          <a:xfrm>
            <a:off x="9466200" y="5341680"/>
            <a:ext cx="2437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>
            <a:off x="8100000" y="4369680"/>
            <a:ext cx="169920" cy="165240"/>
          </a:xfrm>
          <a:prstGeom prst="rect">
            <a:avLst/>
          </a:prstGeom>
          <a:solidFill>
            <a:srgbClr val="ff8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8" name=""/>
          <p:cNvSpPr/>
          <p:nvPr/>
        </p:nvSpPr>
        <p:spPr>
          <a:xfrm>
            <a:off x="4311000" y="4549680"/>
            <a:ext cx="4327920" cy="1652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9" name=""/>
          <p:cNvSpPr/>
          <p:nvPr/>
        </p:nvSpPr>
        <p:spPr>
          <a:xfrm>
            <a:off x="8640000" y="4549680"/>
            <a:ext cx="169920" cy="165240"/>
          </a:xfrm>
          <a:prstGeom prst="rect">
            <a:avLst/>
          </a:prstGeom>
          <a:solidFill>
            <a:srgbClr val="ff8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0" name=""/>
          <p:cNvSpPr/>
          <p:nvPr/>
        </p:nvSpPr>
        <p:spPr>
          <a:xfrm>
            <a:off x="1431000" y="4729680"/>
            <a:ext cx="5767920" cy="1652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"/>
          <p:cNvSpPr/>
          <p:nvPr/>
        </p:nvSpPr>
        <p:spPr>
          <a:xfrm>
            <a:off x="7200000" y="4729680"/>
            <a:ext cx="169920" cy="165240"/>
          </a:xfrm>
          <a:prstGeom prst="rect">
            <a:avLst/>
          </a:prstGeom>
          <a:solidFill>
            <a:srgbClr val="ff8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"/>
          <p:cNvSpPr/>
          <p:nvPr/>
        </p:nvSpPr>
        <p:spPr>
          <a:xfrm>
            <a:off x="891000" y="4909680"/>
            <a:ext cx="7747920" cy="1652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"/>
          <p:cNvSpPr/>
          <p:nvPr/>
        </p:nvSpPr>
        <p:spPr>
          <a:xfrm>
            <a:off x="8640000" y="4909680"/>
            <a:ext cx="169560" cy="165240"/>
          </a:xfrm>
          <a:prstGeom prst="rect">
            <a:avLst/>
          </a:prstGeom>
          <a:solidFill>
            <a:srgbClr val="ff8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"/>
          <p:cNvSpPr/>
          <p:nvPr/>
        </p:nvSpPr>
        <p:spPr>
          <a:xfrm>
            <a:off x="2871000" y="4023360"/>
            <a:ext cx="40309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Предсказываем последнее событие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34"/>
          <p:cNvSpPr/>
          <p:nvPr/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Как оценить качество рекомендаций?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36" name=""/>
          <p:cNvSpPr/>
          <p:nvPr/>
        </p:nvSpPr>
        <p:spPr>
          <a:xfrm>
            <a:off x="720000" y="1576440"/>
            <a:ext cx="9178920" cy="39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По метрикам классификации.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Если итоговая задача — покупка, просмотр,.. т.е. совершившийся факт, то можно свести задачу к бинарной классификации — купит ли этот товар пользователь?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Использовать метрики precision, recall, f1,…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Также можно считать метрики по наиболее рекомендуемым объектам (пользователь обычно видит только top k объектов):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precision@k — доля релевантных среди первых k рекомендаций.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По метрикам регрессии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Если итоговая задача — предугадать рейтинг, выставленный объекту: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MAE, RMSE,…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29"/>
          <p:cNvSpPr/>
          <p:nvPr/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Специфичные метрики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38" name=""/>
          <p:cNvSpPr/>
          <p:nvPr/>
        </p:nvSpPr>
        <p:spPr>
          <a:xfrm>
            <a:off x="720000" y="1576440"/>
            <a:ext cx="9178920" cy="367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Coverage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— покрытие. Сколько объектов задействовано в рекомендациях. Модель может рекомендовать только популярные объекты, в которых она точно уверена. Основные метрики при этом будут высокие.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Novelty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— новизна. Вероятность того, что модель предложит объекты, котороые пользователь ранее не видел. Может ли РС порекомендовать принципиально новые объекты?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39" name="" descr=""/>
          <p:cNvPicPr/>
          <p:nvPr/>
        </p:nvPicPr>
        <p:blipFill>
          <a:blip r:embed="rId1"/>
          <a:stretch/>
        </p:blipFill>
        <p:spPr>
          <a:xfrm>
            <a:off x="2880000" y="2700000"/>
            <a:ext cx="4745880" cy="610560"/>
          </a:xfrm>
          <a:prstGeom prst="rect">
            <a:avLst/>
          </a:prstGeom>
          <a:ln w="0">
            <a:noFill/>
          </a:ln>
        </p:spPr>
      </p:pic>
      <p:pic>
        <p:nvPicPr>
          <p:cNvPr id="140" name="" descr=""/>
          <p:cNvPicPr/>
          <p:nvPr/>
        </p:nvPicPr>
        <p:blipFill>
          <a:blip r:embed="rId2"/>
          <a:stretch/>
        </p:blipFill>
        <p:spPr>
          <a:xfrm>
            <a:off x="3780000" y="4459320"/>
            <a:ext cx="3058920" cy="759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30"/>
          <p:cNvSpPr/>
          <p:nvPr/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Специфичные метрики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42" name=""/>
          <p:cNvSpPr/>
          <p:nvPr/>
        </p:nvSpPr>
        <p:spPr>
          <a:xfrm>
            <a:off x="360000" y="1036440"/>
            <a:ext cx="9718920" cy="238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Diversity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— разнообразие. Насколько разнообразные объекты рекомендует РС?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Если пользователю нравятся фильмы ужасов, то вероятно ему будут нравиться все фильмы этого жанра. Метрики будут завышены, но пользователю не покажут что-то новое. И наоборот — если ужасы не нравятся, то можно рекомендовать все кроме них.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Нужен фактор разнообразия — жанр фильма, режиссер, категория товара,...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2093760" y="2388960"/>
            <a:ext cx="6301800" cy="669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31"/>
          <p:cNvSpPr/>
          <p:nvPr/>
        </p:nvSpPr>
        <p:spPr>
          <a:xfrm>
            <a:off x="504000" y="226080"/>
            <a:ext cx="90687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Бизнес-метрики (онлайн метрики)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45" name=""/>
          <p:cNvSpPr/>
          <p:nvPr/>
        </p:nvSpPr>
        <p:spPr>
          <a:xfrm>
            <a:off x="487800" y="1260000"/>
            <a:ext cx="9231120" cy="39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CTR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— click through rate — показывает долю рекомендаций, на которые кликнул пользователь. Чем выше CTR, тем больше рекомендации привлекают пользователей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CR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— conversion rate — коэффициент конверсии — доля пользователей, которые выполняют целевое действие (покупку, просмотр).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S&amp;R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— sales &amp; revenue — количество продаж и выручка. Самое информативное и полезное для бизнеса. Однако, не только работа РС может повлиять на изменение данного показателя.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CSAT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— customer satisfaction score — уровень удовлетворенности пользователя. Рассчитывается путем прямых опросов или анализа пользовательских действий.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17265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2024-12-12T15:19:37Z</dcterms:modified>
  <cp:revision>161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