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F1BAD3E-135C-4BF4-AA10-F7CBCEA23A6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23D478A-BCA7-40E4-91E8-C473ACDBC13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29436FC-3E7D-4094-A00D-5C3B6EA5F01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348C23A-81DA-4D96-B8E1-0A5FC3E84A4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6E8B7BB-2740-42AE-B922-953FE7BD4F6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2305E0F-BA02-4909-B002-9A637FB5A1C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930635B-C015-4031-838D-E79718C1437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AE30BBB-8399-44EB-80A5-7425B9C4AB4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49FC943-016C-4EA9-82A5-78A0825F017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F68AD80-3243-4A53-BEAF-BDFFE7914E2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16A7F6A-36C8-43D3-B362-854F77AF816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C0F4905-58FF-4015-B089-5C3CEFD6AB3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3560" cy="38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6840" cy="38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163A9C8-A3C9-4499-A0F4-D523ABC0AFCA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6840" cy="38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www.postgresql.org/" TargetMode="External"/><Relationship Id="rId2" Type="http://schemas.openxmlformats.org/officeDocument/2006/relationships/hyperlink" Target="https://www.pgadmin.org/" TargetMode="External"/><Relationship Id="rId3" Type="http://schemas.openxmlformats.org/officeDocument/2006/relationships/hyperlink" Target="https://pypi.org/project/psycopg2/" TargetMode="External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Работа с БД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Для чего подключать БД?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69440" y="175284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1. Сохранение объектов (и их признаков), а также ответов модели для дальнейшей проверки качества работы и дообучения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2. Мониторинг работы модели в реальном времени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3. Мониторинг изменения признаков (одного или нескольких) объектов — data drift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БД</a:t>
            </a:r>
            <a:r>
              <a:rPr b="0" lang="ru-RU" sz="2200" spc="-1" strike="noStrike">
                <a:latin typeface="Arial"/>
              </a:rPr>
              <a:t> — сами данные и метаинформация об этих данных (названия таблиц, столбцов, типы данных, связи,….)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СУБД</a:t>
            </a:r>
            <a:r>
              <a:rPr b="0" lang="ru-RU" sz="2200" spc="-1" strike="noStrike">
                <a:latin typeface="Arial"/>
              </a:rPr>
              <a:t> — программа для работы с БД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Типы баз данных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69440" y="175284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Реляционные — классические таблицы. Подходит для хранения табличных данных, с произвольного возможностью обращения к ним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NoSQL — широкий класс баз данных, отличных от реляционных: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Key-value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Column family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Графовые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…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Выбор конкретного типа должен осуществляться на этапе проектирования архитектором системы. От правильного выбора будут существенно зависеть как характеристики разрабатываемой системы, так и работа с ней.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PostgreSQL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360000" y="1212840"/>
            <a:ext cx="845964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PostgreSQL</a:t>
            </a:r>
            <a:r>
              <a:rPr b="0" lang="ru-RU" sz="2200" spc="-1" strike="noStrike">
                <a:latin typeface="Arial"/>
              </a:rPr>
              <a:t> — opensource СУБД, широко распространенная в сообществе, активно поддерживаемая и обладающая хорошими рабочими характеристиками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 u="sng">
                <a:solidFill>
                  <a:srgbClr val="0000ff"/>
                </a:solidFill>
                <a:uFillTx/>
                <a:latin typeface="Arial"/>
                <a:hlinkClick r:id="rId1"/>
              </a:rPr>
              <a:t>https://www.postgresql.org/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i="1" lang="ru-RU" sz="2200" spc="-1" strike="noStrike">
                <a:latin typeface="Arial"/>
              </a:rPr>
              <a:t>docker pull postgres:17.2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PGAdmin</a:t>
            </a:r>
            <a:r>
              <a:rPr b="0" lang="ru-RU" sz="2200" spc="-1" strike="noStrike">
                <a:latin typeface="Arial"/>
              </a:rPr>
              <a:t> — графический интерфейс для работы с Postgres. </a:t>
            </a:r>
            <a:r>
              <a:rPr b="0" lang="ru-RU" sz="2200" spc="-1" strike="noStrike" u="sng">
                <a:solidFill>
                  <a:srgbClr val="0000ff"/>
                </a:solidFill>
                <a:uFillTx/>
                <a:latin typeface="Arial"/>
                <a:hlinkClick r:id="rId2"/>
              </a:rPr>
              <a:t>https://www.pgadmin.org/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i="1" lang="ru-RU" sz="2200" spc="-1" strike="noStrike">
                <a:latin typeface="Arial"/>
              </a:rPr>
              <a:t>docker pull dpage/pgadmin4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 u="sng">
                <a:solidFill>
                  <a:srgbClr val="0000ff"/>
                </a:solidFill>
                <a:uFillTx/>
                <a:latin typeface="Arial"/>
                <a:hlinkClick r:id="rId3"/>
              </a:rPr>
              <a:t>https://pypi.org/project/psycopg2/</a:t>
            </a:r>
            <a:r>
              <a:rPr b="0" lang="ru-RU" sz="2200" spc="-1" strike="noStrike">
                <a:latin typeface="Arial"/>
              </a:rPr>
              <a:t> - библиотека для работы с Postgres на Python.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i="1" lang="ru-RU" sz="2200" spc="-1" strike="noStrike">
                <a:latin typeface="Arial"/>
              </a:rPr>
              <a:t>pip install psycopg2-binary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</p:txBody>
      </p:sp>
      <p:pic>
        <p:nvPicPr>
          <p:cNvPr id="49" name="" descr=""/>
          <p:cNvPicPr/>
          <p:nvPr/>
        </p:nvPicPr>
        <p:blipFill>
          <a:blip r:embed="rId4"/>
          <a:stretch/>
        </p:blipFill>
        <p:spPr>
          <a:xfrm>
            <a:off x="7020000" y="180000"/>
            <a:ext cx="1079640" cy="1113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PostgreSQL установка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360000" y="1212840"/>
            <a:ext cx="845964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</a:rPr>
              <a:t>docker run --name postgres -p 5432:5432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</a:rPr>
              <a:t>-e POSTGRES_USER=admin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</a:rPr>
              <a:t>-e POSTGRES_PASSWORD=admin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</a:rPr>
              <a:t>-e POSTGRES_DB=my_db_name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</a:rPr>
              <a:t>-e PGDATA=/var/lib/postgresql/data/pgdata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</a:rPr>
              <a:t>-d -v "./database/data":/var/lib/postgresql/data  postgres:17.2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</a:rPr>
              <a:t>docker run --name pgadmin -p 9000:80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</a:rPr>
              <a:t>-v ./database/pgadmin:/var/lib/pgadmin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</a:rPr>
              <a:t>-e PGADMIN_DEFAULT_EMAIL=</a:t>
            </a:r>
            <a:r>
              <a:rPr b="1" i="1" lang="ru-RU" sz="1800" spc="-1" strike="noStrike">
                <a:latin typeface="Arial"/>
              </a:rPr>
              <a:t>email@example.com</a:t>
            </a:r>
            <a:r>
              <a:rPr b="0" i="1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</a:rPr>
              <a:t>-e PGADMIN_DEFAULT_PASSWORD=</a:t>
            </a:r>
            <a:r>
              <a:rPr b="1" i="1" lang="ru-RU" sz="1800" spc="-1" strike="noStrike">
                <a:latin typeface="Arial"/>
              </a:rPr>
              <a:t>admin</a:t>
            </a:r>
            <a:r>
              <a:rPr b="0" i="1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</a:rPr>
              <a:t>-d dpage/pgadmin4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  <a:ea typeface="Noto Sans CJK SC"/>
              </a:rPr>
              <a:t>Для директории </a:t>
            </a:r>
            <a:r>
              <a:rPr b="1" lang="ru-RU" sz="1800" spc="-1" strike="noStrike">
                <a:latin typeface="Arial"/>
                <a:ea typeface="Noto Sans CJK SC"/>
              </a:rPr>
              <a:t>./database/pgadmin </a:t>
            </a:r>
            <a:r>
              <a:rPr b="0" lang="ru-RU" sz="1800" spc="-1" strike="noStrike">
                <a:latin typeface="Arial"/>
                <a:ea typeface="Noto Sans CJK SC"/>
              </a:rPr>
              <a:t>выдать права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  <a:ea typeface="Noto Sans CJK SC"/>
              </a:rPr>
              <a:t>sudo chown -R 5050:5050 ./database/pgadmin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SQL основы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360000" y="1212840"/>
            <a:ext cx="845964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</a:pP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100" spc="-1" strike="noStrike">
                <a:latin typeface="Arial"/>
                <a:ea typeface="Noto Sans CJK SC"/>
              </a:rPr>
              <a:t>Вывести столбцы с именами flat_id, area, rooms из таблицы Flats: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i="1" lang="ru-RU" sz="2100" spc="-1" strike="noStrike">
                <a:latin typeface="Arial"/>
                <a:ea typeface="Noto Sans CJK SC"/>
              </a:rPr>
              <a:t>SELECT</a:t>
            </a:r>
            <a:r>
              <a:rPr b="0" i="1" lang="ru-RU" sz="2200" spc="-1" strike="noStrike">
                <a:latin typeface="Arial"/>
                <a:ea typeface="Noto Sans CJK SC"/>
              </a:rPr>
              <a:t> flat_id, area, rooms FROM Flats 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100" spc="-1" strike="noStrike">
                <a:latin typeface="Arial"/>
                <a:ea typeface="Noto Sans CJK SC"/>
              </a:rPr>
              <a:t>Если нужны все столбцы таблицы, вместо перечисления столбцов указать *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i="1" lang="ru-RU" sz="2200" spc="-1" strike="noStrike">
                <a:latin typeface="Arial"/>
                <a:ea typeface="Noto Sans CJK SC"/>
              </a:rPr>
              <a:t>SELECT * FROM Flats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100" spc="-1" strike="noStrike">
                <a:latin typeface="Arial"/>
                <a:ea typeface="Noto Sans CJK SC"/>
              </a:rPr>
              <a:t>Можно указывать условия для фильтрации, например только те записи, где area &gt; 100: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i="1" lang="ru-RU" sz="2200" spc="-1" strike="noStrike">
                <a:latin typeface="Arial"/>
                <a:ea typeface="Noto Sans CJK SC"/>
              </a:rPr>
              <a:t>SELECT * FROM Flats </a:t>
            </a:r>
            <a:r>
              <a:rPr b="0" i="1" lang="ru-RU" sz="2100" spc="-1" strike="noStrike">
                <a:latin typeface="Arial"/>
                <a:ea typeface="Noto Sans CJK SC"/>
              </a:rPr>
              <a:t>WHERE</a:t>
            </a:r>
            <a:r>
              <a:rPr b="0" i="1" lang="ru-RU" sz="2200" spc="-1" strike="noStrike">
                <a:latin typeface="Arial"/>
                <a:ea typeface="Noto Sans CJK SC"/>
              </a:rPr>
              <a:t> area &gt; 100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2000" spc="-1" strike="noStrike">
                <a:latin typeface="Arial"/>
                <a:ea typeface="Noto Sans CJK SC"/>
              </a:rPr>
              <a:t>Можно отсортировать записи по столбцу, например по региону: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i="1" lang="ru-RU" sz="2100" spc="-1" strike="noStrike">
                <a:latin typeface="Arial"/>
                <a:ea typeface="Noto Sans CJK SC"/>
              </a:rPr>
              <a:t>SELECT * FROM Flats WHERE area &gt; 100 ORDER BY region 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SQL основы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360000" y="1212840"/>
            <a:ext cx="845964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i="1" lang="ru-RU" sz="2100" spc="-1" strike="noStrike">
                <a:latin typeface="Arial"/>
                <a:ea typeface="Noto Sans CJK SC"/>
              </a:rPr>
              <a:t>Соединить две таблицы. 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  <a:ea typeface="Noto Sans CJK SC"/>
              </a:rPr>
              <a:t>SELECT * FROM Flats f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  <a:ea typeface="Noto Sans CJK SC"/>
              </a:rPr>
              <a:t>INNER JOIN Predictions p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  <a:ea typeface="Noto Sans CJK SC"/>
              </a:rPr>
              <a:t>ON f.flat_id = p.flat_id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  <a:ea typeface="Noto Sans CJK SC"/>
              </a:rPr>
              <a:t>AND p.ts = f.ts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  <a:ea typeface="Noto Sans CJK SC"/>
              </a:rPr>
              <a:t>Соединили таблицу Flats (под псеводнимом f для краткости) с таблицей Predictions (под псеводнимом p для краткости) по полям flat_id и ts.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  <a:ea typeface="Noto Sans CJK SC"/>
              </a:rPr>
              <a:t>Inner join — только совпадающие записи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  <a:ea typeface="Noto Sans CJK SC"/>
              </a:rPr>
              <a:t>Left join — все записи из левой таблицы (Flats) и совпадающие из таблицы Predictions. На месте отсутствующих записей таблицы Predictions будут Null.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  <a:ea typeface="Noto Sans CJK SC"/>
              </a:rPr>
              <a:t>Right join — аналогично Left join, но таблицы меняются местами (берутся все записи из таблицы Predictions.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  <a:ea typeface="Noto Sans CJK SC"/>
              </a:rPr>
              <a:t>Full outer join — все записи из обеих таблиц (Одновременно Right и Left join)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psycopg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360000" y="1080000"/>
            <a:ext cx="9720360" cy="41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200" spc="-1" strike="noStrike">
                <a:latin typeface="Arial"/>
                <a:ea typeface="Noto Sans CJK SC"/>
              </a:rPr>
              <a:t>Создаем переменную с параметрами соединения. Пароль считываем из переменной окружения DATABASE_DB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db_cred = {"dbname": "my_db_name",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                   </a:t>
            </a:r>
            <a:r>
              <a:rPr b="0" i="1" lang="ru-RU" sz="1200" spc="-1" strike="noStrike">
                <a:latin typeface="Arial"/>
                <a:ea typeface="Noto Sans CJK SC"/>
              </a:rPr>
              <a:t>"user": 'admin',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                   </a:t>
            </a:r>
            <a:r>
              <a:rPr b="0" i="1" lang="ru-RU" sz="1200" spc="-1" strike="noStrike">
                <a:latin typeface="Arial"/>
                <a:ea typeface="Noto Sans CJK SC"/>
              </a:rPr>
              <a:t>"password": os.environ('DATABASE_DB'),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                   </a:t>
            </a:r>
            <a:r>
              <a:rPr b="0" i="1" lang="ru-RU" sz="1200" spc="-1" strike="noStrike">
                <a:latin typeface="Arial"/>
                <a:ea typeface="Noto Sans CJK SC"/>
              </a:rPr>
              <a:t>"host": "database"}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200" spc="-1" strike="noStrike">
                <a:latin typeface="Arial"/>
                <a:ea typeface="Noto Sans CJK SC"/>
              </a:rPr>
              <a:t>Создаем соединение с БД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db_conn = psycopg2.connect(**db_cred)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200" spc="-1" strike="noStrike">
                <a:latin typeface="Arial"/>
                <a:ea typeface="Noto Sans CJK SC"/>
              </a:rPr>
              <a:t>Для работы с БД нам нужен объект «курсор»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cur = db_conn.cursor()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200" spc="-1" strike="noStrike">
                <a:latin typeface="Arial"/>
                <a:ea typeface="Noto Sans CJK SC"/>
              </a:rPr>
              <a:t>Работаем с курсором — формируем запрос к БД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now = datetime.now()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cur.execute(f"INSERT INTO public.estate_predictions( \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            </a:t>
            </a:r>
            <a:r>
              <a:rPr b="0" i="1" lang="ru-RU" sz="1200" spc="-1" strike="noStrike">
                <a:latin typeface="Arial"/>
                <a:ea typeface="Noto Sans CJK SC"/>
              </a:rPr>
              <a:t>estate_id, prediction, ts) \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            </a:t>
            </a:r>
            <a:r>
              <a:rPr b="0" i="1" lang="ru-RU" sz="1200" spc="-1" strike="noStrike">
                <a:latin typeface="Arial"/>
                <a:ea typeface="Noto Sans CJK SC"/>
              </a:rPr>
              <a:t>VALUES ({flat_id}, {prediction[0]}, '{now}');")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cur.execute(f"INSERT INTO public.estate_features( \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            </a:t>
            </a:r>
            <a:r>
              <a:rPr b="0" i="1" lang="ru-RU" sz="1200" spc="-1" strike="noStrike">
                <a:latin typeface="Arial"/>
                <a:ea typeface="Noto Sans CJK SC"/>
              </a:rPr>
              <a:t>estate_id, geo_lat, geo_lon, region, area, ts) \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            </a:t>
            </a:r>
            <a:r>
              <a:rPr b="0" i="1" lang="ru-RU" sz="1200" spc="-1" strike="noStrike">
                <a:latin typeface="Arial"/>
                <a:ea typeface="Noto Sans CJK SC"/>
              </a:rPr>
              <a:t>VALUES ({flat_id},{model_params['geo_lat']},{model_params['geo_lon']},{model_params['region']},{model_params['area']},'{now}');")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200" spc="-1" strike="noStrike">
                <a:latin typeface="Arial"/>
                <a:ea typeface="Noto Sans CJK SC"/>
              </a:rPr>
              <a:t>Чтобы изменения записались в БД, их нужно закоммитить            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200" spc="-1" strike="noStrike">
                <a:latin typeface="Arial"/>
                <a:ea typeface="Noto Sans CJK SC"/>
              </a:rPr>
              <a:t>db_conn.commit()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200" spc="-1" strike="noStrike">
                <a:latin typeface="Arial"/>
                <a:ea typeface="Noto Sans CJK SC"/>
              </a:rPr>
              <a:t>Запрос на выборку SELECT выполняется аналогично. Строки БД будут сохранены в виде массива элементов rows курсора. Поскольку это запрос на выборку, коммитить ничего не нужно.</a:t>
            </a: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15831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2024-12-01T19:06:05Z</dcterms:modified>
  <cp:revision>138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