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A65378-4E58-46EB-B0AC-23307826B1F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624663-0FE9-44D0-9675-F11A649F79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0EE7597-B066-4F93-A6A1-2680693C4D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227F72-96F3-4478-B894-F22226671D4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B3E9A32-46D1-48F4-A1CD-2C02CF35097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78B20C6-1A1D-4A06-AF0F-670CEE00703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DF89EA-61A7-4856-B72C-053D5DBB9F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A0F9B7C-2C43-4A01-918C-88671D8B18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03D405-27A2-4B79-A486-101C4E0F52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041FD05-5F49-40FD-9BB1-E37C1C3B47E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85EBE4-E80D-4CBA-8E48-64869AA9BF1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2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10ABBCA-9E95-4F49-8A66-2CF718363EC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3920" cy="38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 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200" cy="38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3BE89F2-4792-4407-8E5B-65B019D15E8B}" type="slidenum">
              <a:rPr b="0" lang="ru-RU" sz="1400" spc="-1" strike="noStrike">
                <a:latin typeface="Times New Roman"/>
              </a:rPr>
              <a:t>17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200" cy="38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 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habr.com/ru/articles/692462/" TargetMode="Externa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habr.com/ru/articles/692462/" TargetMode="External"/><Relationship Id="rId2" Type="http://schemas.openxmlformats.org/officeDocument/2006/relationships/hyperlink" Target="https://habr.com/ru/companies/selectel/articles/808335/" TargetMode="External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github.com/kelvnt/data-drift-detector" TargetMode="External"/><Relationship Id="rId2" Type="http://schemas.openxmlformats.org/officeDocument/2006/relationships/hyperlink" Target="https://www.evidentlyai.com/" TargetMode="External"/><Relationship Id="rId3" Type="http://schemas.openxmlformats.org/officeDocument/2006/relationships/hyperlink" Target="https://github.com/whylabs/whylogs" TargetMode="External"/><Relationship Id="rId4" Type="http://schemas.openxmlformats.org/officeDocument/2006/relationships/hyperlink" Target="https://github.com/SeldonIO/alibi-detect" TargetMode="External"/><Relationship Id="rId5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prometheus.io/" TargetMode="External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habr.com/ru/companies/tochka/articles/685636/" TargetMode="External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://localhost:9090/targets" TargetMode="Externa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habr.com/ru/companies/tochka/articles/693834/" TargetMode="Externa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hyperlink" Target="https://grafana.com/" TargetMode="External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Мониторинг работы сервиса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latin typeface="Arial"/>
              </a:rPr>
              <a:t>Мониторинг — включает сбор, отображение данных о системе, оповещение при нарушениях.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latin typeface="Arial"/>
              </a:rPr>
              <a:t>Уровни мониторинга: 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Качество работы модели (data drift)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Прикладной уровень (данные о работе сервиса)</a:t>
            </a:r>
            <a:endParaRPr b="0" lang="ru-RU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Инфраструктурный уровень (использование ресурсов)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Инфраструктурный уровень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Объем потребления RAM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Загруженность CPU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  <a:ea typeface="Noto Sans CJK SC"/>
              </a:rPr>
              <a:t>Место на диске и его пропускная способность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  <a:ea typeface="Noto Sans CJK SC"/>
              </a:rPr>
              <a:t>Насыщение (saturation) — насколько полно сервис использует  выделенные ресурсы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Прикладной уровень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Количество обращений к сервису (в секунду, всего)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Количество ошибок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Задержка (latency) — сколько времени требуется для обработки запроса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Время выдачи предсказания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314600" cy="203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Data shift (data drift)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Covariate drift - изменение распределения фичей, может происходить по естественным причинам (меняется возраст постоянных клиентов) и по техническим (изменился формат входных данных).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540000" y="5053320"/>
            <a:ext cx="3746520" cy="34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https://habr.com/ru/articles/692462/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2"/>
          <a:stretch/>
        </p:blipFill>
        <p:spPr>
          <a:xfrm>
            <a:off x="5026320" y="1318680"/>
            <a:ext cx="4888800" cy="1972080"/>
          </a:xfrm>
          <a:prstGeom prst="rect">
            <a:avLst/>
          </a:prstGeom>
          <a:ln w="0">
            <a:noFill/>
          </a:ln>
        </p:spPr>
      </p:pic>
      <p:sp>
        <p:nvSpPr>
          <p:cNvPr id="53" name=""/>
          <p:cNvSpPr/>
          <p:nvPr/>
        </p:nvSpPr>
        <p:spPr>
          <a:xfrm>
            <a:off x="366480" y="3426120"/>
            <a:ext cx="9397080" cy="17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Target drift - изменение распределения целевой переменной. Например, изменился баланс классов "норма" и "аномалия" из-за начала эпидемии.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latin typeface="Arial"/>
              </a:rPr>
              <a:t>Concept drift - изменение связи между фичами и таргетами, оно может случаться постепенно, резко или с определённой периодичностью.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Выявление сдвига данных возможно по сырым данным и их статистикам: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1) Изменились параметры распределения одной или нескольких фичей. Использовать стат.тесты, например критерий серий, знаков, тест Колмогорова-Смирнова,..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Важно знать, какие фичи более значимы для модели.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2) Изменилось распределение выходной переменной от модели. Раньше модель примерно в 70% случаев выдавала класс «1», сейчас стала выдавать в 50% случаев.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3) Случайное ручное тестирование.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4) Проблема, если дрифт происходит только на некоторой части генеральной совокупности — сложно детектировать.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600" spc="-1" strike="noStrike">
                <a:latin typeface="Arial"/>
              </a:rPr>
              <a:t>5) Автоматизированное сравнение с похожими объектами — если есть возможность.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540000" y="4721760"/>
            <a:ext cx="6659640" cy="85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https://habr.com/ru/articles/692462/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hlinkClick r:id="rId2"/>
              </a:rPr>
              <a:t>https://habr.com/ru/companies/selectel/articles/808335/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Решения для мониторинга сдвига данных: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Data Drift Detector  </a:t>
            </a:r>
            <a:r>
              <a:rPr b="0" lang="ru-RU" sz="22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https://github.com/kelvnt/data-drift-detector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Evidently AI </a:t>
            </a:r>
            <a:r>
              <a:rPr b="0" lang="ru-RU" sz="2200" spc="-1" strike="noStrike" u="sng">
                <a:solidFill>
                  <a:srgbClr val="0000ff"/>
                </a:solidFill>
                <a:uFillTx/>
                <a:latin typeface="Arial"/>
                <a:hlinkClick r:id="rId2"/>
              </a:rPr>
              <a:t>https://www.evidentlyai.com/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Whylogs </a:t>
            </a:r>
            <a:r>
              <a:rPr b="0" lang="ru-RU" sz="2200" spc="-1" strike="noStrike" u="sng">
                <a:solidFill>
                  <a:srgbClr val="0000ff"/>
                </a:solidFill>
                <a:uFillTx/>
                <a:latin typeface="Arial"/>
                <a:hlinkClick r:id="rId3"/>
              </a:rPr>
              <a:t>https://github.com/whylabs/whylogs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Alibi Detect </a:t>
            </a:r>
            <a:r>
              <a:rPr b="0" lang="ru-RU" sz="2200" spc="-1" strike="noStrike" u="sng">
                <a:solidFill>
                  <a:srgbClr val="0000ff"/>
                </a:solidFill>
                <a:uFillTx/>
                <a:latin typeface="Arial"/>
                <a:hlinkClick r:id="rId4"/>
              </a:rPr>
              <a:t>https://github.com/SeldonIO/alibi-detect</a:t>
            </a: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Мониторинг работы модели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Метрика</a:t>
            </a:r>
            <a:r>
              <a:rPr b="0" lang="ru-RU" sz="2400" spc="-1" strike="noStrike">
                <a:latin typeface="Arial"/>
              </a:rPr>
              <a:t> — что мы мониторим (например, удовлетворенность сервисом)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Функция</a:t>
            </a:r>
            <a:r>
              <a:rPr b="0" lang="ru-RU" sz="2400" spc="-1" strike="noStrike">
                <a:latin typeface="Arial"/>
              </a:rPr>
              <a:t> — как мы получаем метрику (считаем средний рейтинг пользователей)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latin typeface="Arial"/>
              </a:rPr>
              <a:t>Метрики могут быть информативными и не информативными. Выбор правильных метрик — задача разработчика.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latin typeface="Arial"/>
              </a:rPr>
              <a:t>Например, среднее время ответа лучше заменить медианным временем, или другим квантилем.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Метрики ML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Для оценки качества работы модели в продакшене не можем использовать стандартные метрики качества МО, такие как полнота, точность,..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Нужны метрики мониторинга модели (метрики реального времени, performance metrics).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Предполагаем, что некоторые характеристики работы модели и ее предсказания не должны меняться и характерны для генеральной совокупности. Например, распределение цен квартир в генеральной совокупности. Если параметры распределения начнут меняться, значит что-то работает не так.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Доля объектов, которые модель определяет в класс 1 в течение суток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Сумма вероятностей всех предсказаний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Среднее предсказанное значение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Медианное предсказанное значение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Метрики ML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Для оценки качества работы модели в продакшене не можем использовать стандартные метрики качества МО, такие как полнота, точность,..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Нужны метрики мониторинга модели (метрики реального времени, performance metrics).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Предполагаем, что некоторые характеристики работы модели и ее предсказания не должны меняться и характерны для генеральной совокупности. Например, распределение цен квартир в генеральной совокупности. Если параметры распределения начнут меняться, значит что-то работает не так.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Отслеживаем резкие, необоснованные изменения.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Доля объектов, которые модель определяет в класс 1 в течение суток  -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</a:rPr>
              <a:t>ОК</a:t>
            </a:r>
            <a:r>
              <a:rPr b="0" lang="ru-RU" sz="1800" spc="-1" strike="noStrike">
                <a:latin typeface="Arial"/>
              </a:rPr>
              <a:t> 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Сумма вероятностей всех предсказаний -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Не ОК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  <a:ea typeface="Noto Sans CJK SC"/>
              </a:rPr>
              <a:t>Среднее предсказанное значение -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  <a:ea typeface="Noto Sans CJK SC"/>
              </a:rPr>
              <a:t> Не ОК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  <a:ea typeface="Noto Sans CJK SC"/>
              </a:rPr>
              <a:t>Медианное предсказанное значение - </a:t>
            </a:r>
            <a:r>
              <a:rPr b="0" lang="ru-RU" sz="1800" spc="-1" strike="noStrike">
                <a:solidFill>
                  <a:srgbClr val="00a933"/>
                </a:solidFill>
                <a:latin typeface="Arial"/>
                <a:ea typeface="Noto Sans CJK SC"/>
              </a:rPr>
              <a:t>ОК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4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https://prometheus.io/</a:t>
            </a:r>
            <a:r>
              <a:rPr b="0" lang="ru-RU" sz="2400" spc="-1" strike="noStrike">
                <a:latin typeface="Arial"/>
              </a:rPr>
              <a:t> - фреймворк для мониторинга метрик сервисов. Состоит из основных компонентов: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Prometheus Server </a:t>
            </a:r>
            <a:r>
              <a:rPr b="0" lang="ru-RU" sz="2400" spc="-1" strike="noStrike">
                <a:latin typeface="Arial"/>
              </a:rPr>
              <a:t>— основное ядро системы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Exporter</a:t>
            </a:r>
            <a:r>
              <a:rPr b="0" lang="ru-RU" sz="2400" spc="-1" strike="noStrike">
                <a:latin typeface="Arial"/>
              </a:rPr>
              <a:t> — экспортер метрик из сервиса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Web-UI</a:t>
            </a:r>
            <a:r>
              <a:rPr b="0" lang="ru-RU" sz="2400" spc="-1" strike="noStrike">
                <a:latin typeface="Arial"/>
              </a:rPr>
              <a:t> — веб интерфейс для мониторинга и настройки. По умолчанию запускает на ___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400" spc="-1" strike="noStrike">
                <a:latin typeface="Arial"/>
              </a:rPr>
              <a:t>PromQL</a:t>
            </a:r>
            <a:r>
              <a:rPr b="0" lang="ru-RU" sz="2400" spc="-1" strike="noStrike">
                <a:latin typeface="Arial"/>
              </a:rPr>
              <a:t> — специальный язык запросов 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ru-RU" sz="2400" spc="-1" strike="noStrike">
                <a:latin typeface="Arial"/>
              </a:rPr>
              <a:t>pip install prometheus-fastapi-instrumentator</a:t>
            </a:r>
            <a:r>
              <a:rPr b="0" lang="ru-RU" sz="2400" spc="-1" strike="noStrike">
                <a:latin typeface="Arial"/>
              </a:rPr>
              <a:t>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latin typeface="Arial"/>
              </a:rPr>
              <a:t>Для подключения к FastAPI нужно создать экземпляр экспортера метрик и подключить его к сервису (app):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latin typeface="Arial"/>
              </a:rPr>
              <a:t>instrumentator = Instrumentator()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latin typeface="Arial"/>
              </a:rPr>
              <a:t>instrumentator.instrument(app).expose(app)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latin typeface="Arial"/>
              </a:rPr>
              <a:t>После запуска uvicorn появится еще один endpoint: </a:t>
            </a:r>
            <a:r>
              <a:rPr b="0" i="1" lang="ru-RU" sz="2400" spc="-1" strike="noStrike">
                <a:latin typeface="Arial"/>
              </a:rPr>
              <a:t>http://localhost:8000/metrics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типы метрик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Counter</a:t>
            </a:r>
            <a:r>
              <a:rPr b="0" lang="ru-RU" sz="2200" spc="-1" strike="noStrike">
                <a:latin typeface="Arial"/>
              </a:rPr>
              <a:t> — счетчик — увеличивается при заданных условиях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Histogram</a:t>
            </a:r>
            <a:r>
              <a:rPr b="0" lang="ru-RU" sz="2200" spc="-1" strike="noStrike">
                <a:latin typeface="Arial"/>
              </a:rPr>
              <a:t> - «гистограмма» - подсчет в количества попаданий в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интервалы от (-inf, bucket_val]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Gauge</a:t>
            </a:r>
            <a:r>
              <a:rPr b="0" lang="ru-RU" sz="2200" spc="-1" strike="noStrike">
                <a:latin typeface="Arial"/>
              </a:rPr>
              <a:t> — датчик — измерение некоторых непрерывных и ограниченных значений (память, CPU,..)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ru-RU" sz="2200" spc="-1" strike="noStrike">
                <a:latin typeface="Arial"/>
              </a:rPr>
              <a:t>Summary</a:t>
            </a:r>
            <a:r>
              <a:rPr b="0" lang="ru-RU" sz="2200" spc="-1" strike="noStrike">
                <a:latin typeface="Arial"/>
              </a:rPr>
              <a:t> — сводка — агрегация гистограммы.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https://habr.com/ru/companies/tochka/articles/685636/</a:t>
            </a:r>
            <a:r>
              <a:rPr b="0" lang="ru-RU" sz="1800" spc="-1" strike="noStrike">
                <a:latin typeface="Arial"/>
              </a:rPr>
              <a:t> - подробнее про метрики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создание своих метрик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Возможно создавать свои метрики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from prometheus_client import Histogram, Gauge, Counter, Summary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200" spc="-1" strike="noStrike">
                <a:latin typeface="Arial"/>
              </a:rPr>
              <a:t> </a:t>
            </a:r>
            <a:endParaRPr b="0" lang="ru-RU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subTitle"/>
          </p:nvPr>
        </p:nvSpPr>
        <p:spPr>
          <a:xfrm>
            <a:off x="540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latin typeface="Arial"/>
              </a:rPr>
              <a:t>Используем образ </a:t>
            </a:r>
            <a:r>
              <a:rPr b="0" i="1" lang="ru-RU" sz="1400" spc="-1" strike="noStrike">
                <a:solidFill>
                  <a:srgbClr val="2a6099"/>
                </a:solidFill>
                <a:latin typeface="Arial"/>
              </a:rPr>
              <a:t>prom/prometheus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из dockerhub.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Нужно сконфигурировать при запуске → нужно поместить в директорию контейнера файл конфигурации</a:t>
            </a:r>
            <a:r>
              <a:rPr b="0" lang="ru-RU" sz="1400" spc="-1" strike="noStrike">
                <a:solidFill>
                  <a:srgbClr val="2a6099"/>
                </a:solidFill>
                <a:latin typeface="Arial"/>
              </a:rPr>
              <a:t> /etc/prometheus/prometheus.yml: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global: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scrape_interval: 15s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scrape_timeout: 10s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Каждые 15 секунд будет метрики. Если в течение 10с у него не получится их собрать, то будет прерывание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по таймауту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scrape_configs: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</a:rPr>
              <a:t># имя сборщика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</a:rPr>
              <a:t>- job_name: 'scrapping-main-app'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</a:t>
            </a:r>
            <a:r>
              <a:rPr b="0" lang="ru-RU" sz="1200" spc="-1" strike="noStrike">
                <a:solidFill>
                  <a:srgbClr val="158466"/>
                </a:solidFill>
                <a:latin typeface="Arial"/>
                <a:ea typeface="Noto Sans CJK SC"/>
              </a:rPr>
              <a:t># Сбор будет вестись с сервиса price-predict:8000, страница с метриками, доступ по http.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metrics_path: /metrics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scheme: http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static_configs: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- targets: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  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Noto Sans CJK SC"/>
              </a:rPr>
              <a:t>- price-predict:8000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запуск сервера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666000" y="5151960"/>
            <a:ext cx="47890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Обычно Web_UI запускается на порту 9090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560" cy="94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lvl="1" marL="432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latin typeface="Arial"/>
              </a:rPr>
              <a:t>Prometheus Web-UI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158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ru-RU" sz="28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http://localhost:9090/targets</a:t>
            </a:r>
            <a:r>
              <a:rPr b="0" i="1" lang="ru-RU" sz="2800" spc="-1" strike="noStrike">
                <a:latin typeface="Arial"/>
              </a:rPr>
              <a:t> - убедиться, что подключились к сборщику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797400" y="2532240"/>
            <a:ext cx="7948800" cy="1849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825840" y="1006920"/>
            <a:ext cx="9252360" cy="367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БД хранит данные в виде временных рядов.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Графики в Прометее: всегда по оси Х - время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Instant vector — исходные данные, хранятся в формате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Timestamp — key — value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Можно выбирать по лейблам: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http_requests_total{method="POST"}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Поддерживаются математические операции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main_app_price_predictions_sum / main_app_price_predictions_count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816480" y="4927680"/>
            <a:ext cx="5648400" cy="34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https://habr.com/ru/companies/tochka/articles/693834/</a:t>
            </a: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82" name="" descr=""/>
          <p:cNvPicPr/>
          <p:nvPr/>
        </p:nvPicPr>
        <p:blipFill>
          <a:blip r:embed="rId2"/>
          <a:stretch/>
        </p:blipFill>
        <p:spPr>
          <a:xfrm>
            <a:off x="708120" y="3012480"/>
            <a:ext cx="8943120" cy="64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89960" y="-10404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783720" y="927360"/>
            <a:ext cx="8903880" cy="23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Range vector - срез данных метрики, который сгруппирован за конкретный период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http_requests_total[1m]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При периоде сбора 15сек запрос выше вернет 4 значения (60cек / 15cек)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Обычно интересны агрегированные данные. Например, скорость изменения: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rate(http_requests_total[1m])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764640" y="2571120"/>
            <a:ext cx="5463720" cy="2937240"/>
          </a:xfrm>
          <a:prstGeom prst="rect">
            <a:avLst/>
          </a:prstGeom>
          <a:ln w="0">
            <a:noFill/>
          </a:ln>
        </p:spPr>
      </p:pic>
      <p:sp>
        <p:nvSpPr>
          <p:cNvPr id="86" name=""/>
          <p:cNvSpPr/>
          <p:nvPr/>
        </p:nvSpPr>
        <p:spPr>
          <a:xfrm>
            <a:off x="4494960" y="4462200"/>
            <a:ext cx="4133520" cy="85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Проводим сбор раз в 15 секунд, т. е.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1/15 ≈ 0.067 раз в секунду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89960" y="-10404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Timeseries DB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8" name=""/>
          <p:cNvSpPr/>
          <p:nvPr/>
        </p:nvSpPr>
        <p:spPr>
          <a:xfrm>
            <a:off x="520920" y="1222920"/>
            <a:ext cx="6349680" cy="188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Вычисление процентилей: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  <a:ea typeface="Noto Sans CJK SC"/>
              </a:rPr>
              <a:t>histogram_quantile(percentile, instant vector)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Например: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  <a:ea typeface="Noto Sans CJK SC"/>
              </a:rPr>
              <a:t>histogram_quantile(0.5, main_app_price_predictions_bucket)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Grafana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333000" y="1262160"/>
            <a:ext cx="9472320" cy="418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Arial"/>
                <a:hlinkClick r:id="rId1"/>
              </a:rPr>
              <a:t>https://grafana.com/</a:t>
            </a:r>
            <a:r>
              <a:rPr b="0" lang="ru-RU" sz="1800" spc="-1" strike="noStrike">
                <a:latin typeface="Arial"/>
              </a:rPr>
              <a:t> - opensource платформа для мониторинга и анализа данных.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Имеет встроенную поддержку большинства СУБД, систем мониторинга и логирования.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latin typeface="Arial"/>
              </a:rPr>
              <a:t>Будем использовать образ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ru-RU" sz="1800" spc="-1" strike="noStrike">
                <a:solidFill>
                  <a:srgbClr val="2a6099"/>
                </a:solidFill>
                <a:latin typeface="Arial"/>
              </a:rPr>
              <a:t>grafana/grafana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Обычно запускается на порту 3000.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При создании контейнера рекомендуется сразу задать 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логин - пароль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environment: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- GF_SECURITY_ADMIN_USER=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Graphana_LOGIN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- GF_SECURITY_ADMIN_PASSWORD=</a:t>
            </a:r>
            <a:r>
              <a:rPr b="0" lang="ru-RU" sz="1800" spc="-1" strike="noStrike">
                <a:solidFill>
                  <a:srgbClr val="ff8000"/>
                </a:solidFill>
                <a:latin typeface="Arial"/>
              </a:rPr>
              <a:t>Graphana_PASS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13928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2024-12-03T10:21:23Z</dcterms:modified>
  <cp:revision>123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