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9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2271E5-88F1-426F-A30A-2447BD7578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59D794A-5F02-40B6-BAA5-86E1A13813A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2AA5707-1C3F-472E-8BD2-73708527A22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C334045-5542-4DDE-8608-3F6F564481C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8FFECF7-1DB2-4AD0-BCDE-1628389D8CD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0920" cy="579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E6BE5DE-3822-45E3-848A-C57937183D0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C8B41DF-4E51-432A-8C48-2D8871B2DB9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CF0D75E-E597-4A62-AB6D-50120329297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DCCC865-817D-4331-BD11-3C05393E265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154C54-C406-476A-B29E-9FFD2146E61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8C3E26-6959-4096-8329-EA52095DC22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CD2C62E-8507-4479-85E8-F027174B0B5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Второй уровень структуры</a:t>
            </a:r>
            <a:endParaRPr b="0" lang="ru-RU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Третий уровень структуры</a:t>
            </a:r>
            <a:endParaRPr b="0" lang="ru-RU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Четвёртый уровень структуры</a:t>
            </a:r>
            <a:endParaRPr b="0" lang="ru-RU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Пятый уровень структуры</a:t>
            </a:r>
            <a:endParaRPr b="0" lang="ru-RU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Шестой уровень структуры</a:t>
            </a:r>
            <a:endParaRPr b="0" lang="ru-RU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Седьмой уровень структуры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C2F6CE8-B702-4D35-9ED2-093AA1B1808A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habr.com/ru/articles/692462/" TargetMode="Externa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habr.com/ru/articles/692462/" TargetMode="External"/><Relationship Id="rId2" Type="http://schemas.openxmlformats.org/officeDocument/2006/relationships/hyperlink" Target="https://habr.com/ru/companies/selectel/articles/808335/" TargetMode="External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github.com/kelvnt/data-drift-detector" TargetMode="External"/><Relationship Id="rId2" Type="http://schemas.openxmlformats.org/officeDocument/2006/relationships/hyperlink" Target="https://www.evidentlyai.com/" TargetMode="External"/><Relationship Id="rId3" Type="http://schemas.openxmlformats.org/officeDocument/2006/relationships/hyperlink" Target="https://github.com/whylabs/whylogs" TargetMode="External"/><Relationship Id="rId4" Type="http://schemas.openxmlformats.org/officeDocument/2006/relationships/hyperlink" Target="https://github.com/SeldonIO/alibi-detect" TargetMode="External"/><Relationship Id="rId5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prometheus.io/" TargetMode="External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habr.com/ru/companies/tochka/articles/685636/" TargetMode="External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http://localhost:9090/targets" TargetMode="Externa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habr.com/ru/companies/tochka/articles/693834/" TargetMode="Externa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hyperlink" Target="https://grafana.com/" TargetMode="External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Мониторинг работы сервиса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latin typeface="Arial"/>
              </a:rPr>
              <a:t>Мониторинг — включает сбор, отображение данных о системе, оповещение при нарушениях.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latin typeface="Arial"/>
              </a:rPr>
              <a:t>Уровни мониторинга: </a:t>
            </a: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Качество работы модели (data drift)</a:t>
            </a: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Прикладной уровень (данные о работе сервиса)</a:t>
            </a: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Инфраструктурный уровень (использование ресурсов)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Инфраструктурный уровень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Объем потребления RAM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Загруженность CPU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  <a:ea typeface="Noto Sans CJK SC"/>
              </a:rPr>
              <a:t>Место на диске</a:t>
            </a:r>
            <a:r>
              <a:rPr b="0" lang="ru-RU" sz="2600" spc="-1" strike="noStrike">
                <a:latin typeface="Arial"/>
              </a:rPr>
              <a:t> и его пропускная способность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Насыщение (saturation) — насколько полно сервис использует  выделенные ресурсы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3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Прикладной уровень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Количество обращений к сервису (в секунду, всего)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Количество ошибок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Задержка (latency) — сколько времени требуется для обработки запроса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Время выдачи предсказания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314960" cy="20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Data shift (data drift)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Covariate drift - изменение распределения фичей, может происходить по естественным причинам (меняется возраст постоянных клиентов) и по техническим (изменился формат входных данных).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51" name=""/>
          <p:cNvSpPr txBox="1"/>
          <p:nvPr/>
        </p:nvSpPr>
        <p:spPr>
          <a:xfrm>
            <a:off x="540000" y="5053320"/>
            <a:ext cx="374688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https://habr.com/ru/articles/692462/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52" name="" descr=""/>
          <p:cNvPicPr/>
          <p:nvPr/>
        </p:nvPicPr>
        <p:blipFill>
          <a:blip r:embed="rId2"/>
          <a:stretch/>
        </p:blipFill>
        <p:spPr>
          <a:xfrm>
            <a:off x="5026320" y="1318680"/>
            <a:ext cx="4889160" cy="1972440"/>
          </a:xfrm>
          <a:prstGeom prst="rect">
            <a:avLst/>
          </a:prstGeom>
          <a:ln w="0">
            <a:noFill/>
          </a:ln>
        </p:spPr>
      </p:pic>
      <p:sp>
        <p:nvSpPr>
          <p:cNvPr id="53" name=""/>
          <p:cNvSpPr txBox="1"/>
          <p:nvPr/>
        </p:nvSpPr>
        <p:spPr>
          <a:xfrm>
            <a:off x="366480" y="3426120"/>
            <a:ext cx="9397440" cy="1777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Target drift - изменение </a:t>
            </a:r>
            <a:r>
              <a:rPr b="0" lang="ru-RU" sz="1600" spc="-1" strike="noStrike">
                <a:latin typeface="Arial"/>
              </a:rPr>
              <a:t>распределения целевой </a:t>
            </a:r>
            <a:r>
              <a:rPr b="0" lang="ru-RU" sz="1600" spc="-1" strike="noStrike">
                <a:latin typeface="Arial"/>
              </a:rPr>
              <a:t>переменной. Например, изменился </a:t>
            </a:r>
            <a:r>
              <a:rPr b="0" lang="ru-RU" sz="1600" spc="-1" strike="noStrike">
                <a:latin typeface="Arial"/>
              </a:rPr>
              <a:t>баланс классов "норма" и </a:t>
            </a:r>
            <a:r>
              <a:rPr b="0" lang="ru-RU" sz="1600" spc="-1" strike="noStrike">
                <a:latin typeface="Arial"/>
              </a:rPr>
              <a:t>"аномалия" из-за начала </a:t>
            </a:r>
            <a:r>
              <a:rPr b="0" lang="ru-RU" sz="1600" spc="-1" strike="noStrike">
                <a:latin typeface="Arial"/>
              </a:rPr>
              <a:t>эпидемии.</a:t>
            </a: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Concept drift - изменение связи </a:t>
            </a:r>
            <a:r>
              <a:rPr b="0" lang="ru-RU" sz="1600" spc="-1" strike="noStrike">
                <a:latin typeface="Arial"/>
              </a:rPr>
              <a:t>между фичами и таргетами, оно </a:t>
            </a:r>
            <a:r>
              <a:rPr b="0" lang="ru-RU" sz="1600" spc="-1" strike="noStrike">
                <a:latin typeface="Arial"/>
              </a:rPr>
              <a:t>может случаться постепенно, резко </a:t>
            </a:r>
            <a:r>
              <a:rPr b="0" lang="ru-RU" sz="1600" spc="-1" strike="noStrike">
                <a:latin typeface="Arial"/>
              </a:rPr>
              <a:t>или с определённой </a:t>
            </a:r>
            <a:r>
              <a:rPr b="0" lang="ru-RU" sz="1600" spc="-1" strike="noStrike">
                <a:latin typeface="Arial"/>
              </a:rPr>
              <a:t>периодичностью.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600" spc="-1" strike="noStrike">
                <a:latin typeface="Arial"/>
              </a:rPr>
              <a:t>Выявление сдвига данных возможно по сырым данным и их статистикам: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1) Изменились параметры распределения одной или нескольких фичей. Использовать стат.тесты, например критерий серий, знаков, тест Колмогорова-Смирнова,..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Важно знать, какие фичи более значимы для модели.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2) Изменилось распределение выходной переменной от модели. Раньше модель примерно в 70% случаев выдавала класс «1», сейчас стала выдавать в 50% случаев.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3) Случайное ручное тестирование.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4) Проблема, если дрифт происходит только на некоторой части генеральной совокупности — сложно детектировать.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5) Автоматизированное сравнение с похожими объектами — если есть возможность.</a:t>
            </a:r>
            <a:endParaRPr b="0" lang="ru-RU" sz="16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</p:txBody>
      </p:sp>
      <p:sp>
        <p:nvSpPr>
          <p:cNvPr id="56" name=""/>
          <p:cNvSpPr txBox="1"/>
          <p:nvPr/>
        </p:nvSpPr>
        <p:spPr>
          <a:xfrm>
            <a:off x="540000" y="4721760"/>
            <a:ext cx="66600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https://habr.com/ru/articles/692462/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  <a:hlinkClick r:id="rId2"/>
              </a:rPr>
              <a:t>https://habr.com/ru/companies/selectel/articles/808335/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2200" spc="-1" strike="noStrike">
                <a:latin typeface="Arial"/>
              </a:rPr>
              <a:t>Решения для мониторинга сдвига данных: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Data Drift Detector  </a:t>
            </a:r>
            <a:r>
              <a:rPr b="0" lang="ru-RU" sz="2200" spc="-1" strike="noStrike">
                <a:latin typeface="Arial"/>
                <a:hlinkClick r:id="rId1"/>
              </a:rPr>
              <a:t>https://github.com/kelvnt/data-drift-detector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Evidently AI </a:t>
            </a:r>
            <a:r>
              <a:rPr b="0" lang="ru-RU" sz="2200" spc="-1" strike="noStrike">
                <a:latin typeface="Arial"/>
                <a:hlinkClick r:id="rId2"/>
              </a:rPr>
              <a:t>https://www.evidentlyai.com/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Whylogs </a:t>
            </a:r>
            <a:r>
              <a:rPr b="0" lang="ru-RU" sz="2200" spc="-1" strike="noStrike">
                <a:latin typeface="Arial"/>
                <a:hlinkClick r:id="rId3"/>
              </a:rPr>
              <a:t>https://github.com/whylabs/whylogs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Alibi Detect </a:t>
            </a:r>
            <a:r>
              <a:rPr b="0" lang="ru-RU" sz="2200" spc="-1" strike="noStrike">
                <a:latin typeface="Arial"/>
                <a:hlinkClick r:id="rId4"/>
              </a:rPr>
              <a:t>https://github.com/SeldonIO/alibi-detect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1" lang="ru-RU" sz="2400" spc="-1" strike="noStrike">
                <a:latin typeface="Arial"/>
              </a:rPr>
              <a:t>Метрика</a:t>
            </a:r>
            <a:r>
              <a:rPr b="0" lang="ru-RU" sz="2400" spc="-1" strike="noStrike">
                <a:latin typeface="Arial"/>
              </a:rPr>
              <a:t> — что мы мониторим (например, удовлетворенность сервисом)</a:t>
            </a:r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Функция</a:t>
            </a:r>
            <a:r>
              <a:rPr b="0" lang="ru-RU" sz="2400" spc="-1" strike="noStrike">
                <a:latin typeface="Arial"/>
              </a:rPr>
              <a:t> — как мы получаем метрику (считаем средний рейтинг пользователей)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Метрики могут быть информативными и не информативными. Выбор правильных метрик — задача разработчика.</a:t>
            </a:r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Например, среднее время ответа лучше заменить медианным временем, или другим квантилем.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Метрики ML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800" spc="-1" strike="noStrike">
                <a:latin typeface="Arial"/>
              </a:rPr>
              <a:t>Для оценки качества работы модели в продакшене не можем использовать стандартные метрики качества МО, такие как полнота, точность,..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Нужны метрики мониторинга модели (метрики реального времени, performance metrics).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Предполагаем, что некоторые характеристики работы модели и ее предсказания не должны меняться и характерны для генеральной совокупности. Например, распределение цен квартир в генеральной совокупности. Если параметры распределения начнут меняться, значит что-то работает не так.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Доля объектов, которые модель определяет в класс 1 в течение суток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Сумма вероятностей всех предсказаний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Среднее предсказанное значение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Медианное предсказанное значение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Метрики ML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800" spc="-1" strike="noStrike">
                <a:latin typeface="Arial"/>
              </a:rPr>
              <a:t>Для оценки качества работы модели в продакшене не можем использовать стандартные метрики качества МО, такие как полнота, точность,..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Нужны метрики мониторинга модели (метрики реального времени, performance metrics).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Предполагаем, что некоторые характеристики работы модели и ее предсказания не должны меняться и характерны для генеральной совокупности. Например, распределение цен квартир в генеральной совокупности. Если параметры распределения начнут меняться, значит что-то работает не так.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Отслеживаем резкие, необоснованные изменения.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Доля объектов, которые модель определяет в класс 1 в течение суток  -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</a:rPr>
              <a:t>ОК</a:t>
            </a:r>
            <a:r>
              <a:rPr b="0" lang="ru-RU" sz="1800" spc="-1" strike="noStrike">
                <a:latin typeface="Arial"/>
              </a:rPr>
              <a:t> 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Сумма вероятностей всех предсказаний -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Не ОК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  <a:ea typeface="Noto Sans CJK SC"/>
              </a:rPr>
              <a:t>Среднее предсказанное значение </a:t>
            </a:r>
            <a:r>
              <a:rPr b="0" lang="ru-RU" sz="1800" spc="-1" strike="noStrike">
                <a:latin typeface="Arial"/>
              </a:rPr>
              <a:t>-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 Не ОК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Медианное предсказанное значение -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</a:rPr>
              <a:t>ОК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400" spc="-1" strike="noStrike">
                <a:latin typeface="Arial"/>
                <a:hlinkClick r:id="rId1"/>
              </a:rPr>
              <a:t>https://prometheus.io/</a:t>
            </a:r>
            <a:r>
              <a:rPr b="0" lang="ru-RU" sz="2400" spc="-1" strike="noStrike">
                <a:latin typeface="Arial"/>
              </a:rPr>
              <a:t> - фреймворк для мониторинга метрик сервисов. Состоит из основных компонентов: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Prometheus Server </a:t>
            </a:r>
            <a:r>
              <a:rPr b="0" lang="ru-RU" sz="2400" spc="-1" strike="noStrike">
                <a:latin typeface="Arial"/>
              </a:rPr>
              <a:t>— основное ядро системы</a:t>
            </a:r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Exporter</a:t>
            </a:r>
            <a:r>
              <a:rPr b="0" lang="ru-RU" sz="2400" spc="-1" strike="noStrike">
                <a:latin typeface="Arial"/>
              </a:rPr>
              <a:t> — экспортер метрик из сервиса </a:t>
            </a:r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Web-UI</a:t>
            </a:r>
            <a:r>
              <a:rPr b="0" lang="ru-RU" sz="2400" spc="-1" strike="noStrike">
                <a:latin typeface="Arial"/>
              </a:rPr>
              <a:t> — веб интерфейс для мониторинга и настройки. По умолчанию запускает на ___</a:t>
            </a:r>
            <a:endParaRPr b="0" lang="ru-RU" sz="2400" spc="-1" strike="noStrike">
              <a:latin typeface="Arial"/>
            </a:endParaRPr>
          </a:p>
          <a:p>
            <a:r>
              <a:rPr b="1" lang="ru-RU" sz="2400" spc="-1" strike="noStrike">
                <a:latin typeface="Arial"/>
              </a:rPr>
              <a:t>PromQL</a:t>
            </a:r>
            <a:r>
              <a:rPr b="0" lang="ru-RU" sz="2400" spc="-1" strike="noStrike">
                <a:latin typeface="Arial"/>
              </a:rPr>
              <a:t> — специальный язык запросов 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i="1" lang="ru-RU" sz="2400" spc="-1" strike="noStrike">
                <a:latin typeface="Arial"/>
              </a:rPr>
              <a:t>pip install prometheus-fastapi-instrumentator</a:t>
            </a:r>
            <a:r>
              <a:rPr b="0" lang="ru-RU" sz="2400" spc="-1" strike="noStrike">
                <a:latin typeface="Arial"/>
              </a:rPr>
              <a:t> 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Для подключения к FastAPI нужно создать экземпляр экспортера метрик и подключить его к сервису (app):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instrumentator = Instrumentator()</a:t>
            </a:r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instrumentator.instrument(app).expose(app)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400" spc="-1" strike="noStrike">
                <a:latin typeface="Arial"/>
              </a:rPr>
              <a:t>После запуска uvicorn появится еще один endpoint: </a:t>
            </a:r>
            <a:r>
              <a:rPr b="0" i="1" lang="ru-RU" sz="2400" spc="-1" strike="noStrike">
                <a:latin typeface="Arial"/>
              </a:rPr>
              <a:t>http://localhost:8000/metrics</a:t>
            </a:r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типы метрик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1" lang="ru-RU" sz="2200" spc="-1" strike="noStrike">
                <a:latin typeface="Arial"/>
              </a:rPr>
              <a:t>Counter</a:t>
            </a:r>
            <a:r>
              <a:rPr b="0" lang="ru-RU" sz="2200" spc="-1" strike="noStrike">
                <a:latin typeface="Arial"/>
              </a:rPr>
              <a:t> — счетчик — увеличивается при заданных условиях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1" lang="ru-RU" sz="2200" spc="-1" strike="noStrike">
                <a:latin typeface="Arial"/>
              </a:rPr>
              <a:t>Histogram</a:t>
            </a:r>
            <a:r>
              <a:rPr b="0" lang="ru-RU" sz="2200" spc="-1" strike="noStrike">
                <a:latin typeface="Arial"/>
              </a:rPr>
              <a:t> - «гистограмма» - подсчет в количества попаданий в </a:t>
            </a:r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интервалы от (-inf, bucket_val]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1" lang="ru-RU" sz="2200" spc="-1" strike="noStrike">
                <a:latin typeface="Arial"/>
              </a:rPr>
              <a:t>Gauge</a:t>
            </a:r>
            <a:r>
              <a:rPr b="0" lang="ru-RU" sz="2200" spc="-1" strike="noStrike">
                <a:latin typeface="Arial"/>
              </a:rPr>
              <a:t> — датчик — измерение некоторых непрерывных и ограниченных значений (память, CPU,..)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1" lang="ru-RU" sz="2200" spc="-1" strike="noStrike">
                <a:latin typeface="Arial"/>
              </a:rPr>
              <a:t>Summary</a:t>
            </a:r>
            <a:r>
              <a:rPr b="0" lang="ru-RU" sz="2200" spc="-1" strike="noStrike">
                <a:latin typeface="Arial"/>
              </a:rPr>
              <a:t> — сводка — агрегация гистограммы.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  <a:hlinkClick r:id="rId1"/>
              </a:rPr>
              <a:t>https://habr.com/ru/companies/tochka/articles/685636/</a:t>
            </a:r>
            <a:r>
              <a:rPr b="0" lang="ru-RU" sz="1800" spc="-1" strike="noStrike">
                <a:latin typeface="Arial"/>
              </a:rPr>
              <a:t> - подробнее про метрики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создание своих метрик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200" spc="-1" strike="noStrike">
                <a:latin typeface="Arial"/>
              </a:rPr>
              <a:t>Возможно создавать свои метрики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from prometheus_client import Histogram, Gauge, Counter, Summary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  <a:p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subTitle"/>
          </p:nvPr>
        </p:nvSpPr>
        <p:spPr>
          <a:xfrm>
            <a:off x="540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400" spc="-1" strike="noStrike">
                <a:latin typeface="Arial"/>
              </a:rPr>
              <a:t>Используем образ </a:t>
            </a:r>
            <a:r>
              <a:rPr b="0" i="1" lang="ru-RU" sz="1400" spc="-1" strike="noStrike">
                <a:solidFill>
                  <a:srgbClr val="2a6099"/>
                </a:solidFill>
                <a:latin typeface="Arial"/>
              </a:rPr>
              <a:t>prom/prometheus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из dockerhub.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Нужно сконфигурировать при запуске →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нужно поместить в директорию контейнера файл конфигурации</a:t>
            </a:r>
            <a:r>
              <a:rPr b="0" lang="ru-RU" sz="1400" spc="-1" strike="noStrike">
                <a:solidFill>
                  <a:srgbClr val="2a6099"/>
                </a:solidFill>
                <a:latin typeface="Arial"/>
              </a:rPr>
              <a:t> /etc/prometheus/prometheus.yml:</a:t>
            </a:r>
            <a:endParaRPr b="0" lang="ru-RU" sz="1400" spc="-1" strike="noStrike">
              <a:latin typeface="Arial"/>
            </a:endParaRPr>
          </a:p>
          <a:p>
            <a:endParaRPr b="0" lang="ru-RU" sz="14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global: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scrape_interval: 15s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scrape_timeout: 10s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# Каждые 15 секунд будет метрики. Если в течение 10с у него не получится их собрать, то будет прерывание 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# по таймауту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scrape_configs: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# имя сборщика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- job_name: 'scrapping-main-app'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  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  <a:ea typeface="Noto Sans CJK SC"/>
              </a:rPr>
              <a:t># Сбор будет вестись с сервиса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price-predict:8000, страница с метриками, доступ по http.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metrics_path: /metrics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scheme: http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static_configs: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- targets:</a:t>
            </a:r>
            <a:endParaRPr b="0" lang="ru-RU" sz="1200" spc="-1" strike="noStrike">
              <a:latin typeface="Arial"/>
            </a:endParaRPr>
          </a:p>
          <a:p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- price-predict:8000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запуск сервера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666000" y="5151960"/>
            <a:ext cx="478944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Обычно Web_UI запускается на порту 9090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Web-UI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158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i="1" lang="ru-RU" sz="2800" spc="-1" strike="noStrike">
                <a:latin typeface="Arial"/>
                <a:hlinkClick r:id="rId1"/>
              </a:rPr>
              <a:t>http://localhost:9090/targets</a:t>
            </a:r>
            <a:r>
              <a:rPr b="0" i="1" lang="ru-RU" sz="2800" spc="-1" strike="noStrike">
                <a:latin typeface="Arial"/>
              </a:rPr>
              <a:t> - убедиться, что подключились к сборщику</a:t>
            </a:r>
            <a:endParaRPr b="0" i="1" lang="ru-RU" sz="2800" spc="-1" strike="noStrike"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797400" y="2532240"/>
            <a:ext cx="7949160" cy="1850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Timeseries DB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0" name=""/>
          <p:cNvSpPr txBox="1"/>
          <p:nvPr/>
        </p:nvSpPr>
        <p:spPr>
          <a:xfrm>
            <a:off x="825840" y="1006920"/>
            <a:ext cx="9252720" cy="3673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БД хранит данные в виде временных рядов.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Графики в Прометее: всегда по оси Х - время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Instant vector — исходные данные, хранятся в формате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Timestamp — key — value</a:t>
            </a:r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http_requests_total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Можно выбирать по лейблам: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http_requests_total{method="POST"}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Поддерживаются математические операции</a:t>
            </a:r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main_app_price_predictions_sum / main_app_price_predictions_count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1" name=""/>
          <p:cNvSpPr txBox="1"/>
          <p:nvPr/>
        </p:nvSpPr>
        <p:spPr>
          <a:xfrm>
            <a:off x="816480" y="4927680"/>
            <a:ext cx="564876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https://habr.com/ru/companies/tochka/articles/693834/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82" name="" descr=""/>
          <p:cNvPicPr/>
          <p:nvPr/>
        </p:nvPicPr>
        <p:blipFill>
          <a:blip r:embed="rId2"/>
          <a:stretch/>
        </p:blipFill>
        <p:spPr>
          <a:xfrm>
            <a:off x="708120" y="3012480"/>
            <a:ext cx="8943480" cy="64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89960" y="-10404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Timeseries DB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4" name=""/>
          <p:cNvSpPr txBox="1"/>
          <p:nvPr/>
        </p:nvSpPr>
        <p:spPr>
          <a:xfrm>
            <a:off x="783720" y="927360"/>
            <a:ext cx="8904240" cy="239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Range vector - срез данных метрики, который сгруппирован за конкретный период</a:t>
            </a:r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http_requests_total[1m]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При периоде сбора 15сек запрос выше вернет 4 значения (60cек / 15cек)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Обычно интересны агрегированные данные. Например, скорость изменения: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rate(http_requests_total[1m])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764640" y="2571120"/>
            <a:ext cx="5464080" cy="2937600"/>
          </a:xfrm>
          <a:prstGeom prst="rect">
            <a:avLst/>
          </a:prstGeom>
          <a:ln w="0">
            <a:noFill/>
          </a:ln>
        </p:spPr>
      </p:pic>
      <p:sp>
        <p:nvSpPr>
          <p:cNvPr id="86" name=""/>
          <p:cNvSpPr txBox="1"/>
          <p:nvPr/>
        </p:nvSpPr>
        <p:spPr>
          <a:xfrm>
            <a:off x="4494960" y="4462200"/>
            <a:ext cx="413388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Проводим сбор раз в 15 секунд, т. е.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1/15 ≈ 0.067 раз в секунду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89960" y="-10404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Timeseries DB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8" name=""/>
          <p:cNvSpPr txBox="1"/>
          <p:nvPr/>
        </p:nvSpPr>
        <p:spPr>
          <a:xfrm>
            <a:off x="520920" y="1222920"/>
            <a:ext cx="6350040" cy="1882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Вычисление процентилей:</a:t>
            </a:r>
            <a:endParaRPr b="0" lang="ru-RU" sz="1800" spc="-1" strike="noStrike">
              <a:latin typeface="Arial"/>
              <a:ea typeface="Noto Sans CJK SC"/>
            </a:endParaRPr>
          </a:p>
          <a:p>
            <a:endParaRPr b="0" lang="ru-RU" sz="1800" spc="-1" strike="noStrike">
              <a:latin typeface="Arial"/>
              <a:ea typeface="Noto Sans CJK SC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histogram_quantile(percentile, instant vector)</a:t>
            </a:r>
            <a:endParaRPr b="0" lang="ru-RU" sz="1800" spc="-1" strike="noStrike">
              <a:latin typeface="Arial"/>
              <a:ea typeface="Noto Sans CJK SC"/>
            </a:endParaRPr>
          </a:p>
          <a:p>
            <a:endParaRPr b="0" lang="ru-RU" sz="1800" spc="-1" strike="noStrike">
              <a:latin typeface="Arial"/>
              <a:ea typeface="Noto Sans CJK SC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Например:</a:t>
            </a:r>
            <a:endParaRPr b="0" lang="ru-RU" sz="1800" spc="-1" strike="noStrike">
              <a:latin typeface="Arial"/>
              <a:ea typeface="Noto Sans CJK SC"/>
            </a:endParaRPr>
          </a:p>
          <a:p>
            <a:endParaRPr b="0" lang="ru-RU" sz="1800" spc="-1" strike="noStrike">
              <a:latin typeface="Arial"/>
              <a:ea typeface="Noto Sans CJK SC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  <a:ea typeface="Noto Sans CJK SC"/>
              </a:rPr>
              <a:t>histogram_quantile(0.5, main_app_price_predictions_bucket)</a:t>
            </a:r>
            <a:endParaRPr b="0" lang="ru-RU" sz="1800" spc="-1" strike="noStrike">
              <a:latin typeface="Arial"/>
              <a:ea typeface="Noto Sans CJK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9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Grafana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0" name=""/>
          <p:cNvSpPr txBox="1"/>
          <p:nvPr/>
        </p:nvSpPr>
        <p:spPr>
          <a:xfrm>
            <a:off x="333000" y="1262160"/>
            <a:ext cx="9472680" cy="4185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  <a:hlinkClick r:id="rId1"/>
              </a:rPr>
              <a:t>https://grafana.com/</a:t>
            </a:r>
            <a:r>
              <a:rPr b="0" lang="ru-RU" sz="1800" spc="-1" strike="noStrike">
                <a:latin typeface="Arial"/>
              </a:rPr>
              <a:t> - opensource платформа для мониторинга и анализа данных.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Имеет встроенную поддержку большинства СУБД, систем мониторинга и логирования.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Будем использовать образ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grafana/grafana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Обычно запускается на порту 3000.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При создании контейнера рекомендуется сразу задать </a:t>
            </a:r>
            <a:r>
              <a:rPr b="0" lang="ru-RU" sz="1800" spc="-1" strike="noStrike">
                <a:solidFill>
                  <a:srgbClr val="ff8000"/>
                </a:solidFill>
                <a:latin typeface="Arial"/>
              </a:rPr>
              <a:t>логин - пароль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environment: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- GF_SECURITY_ADMIN_USER=</a:t>
            </a:r>
            <a:r>
              <a:rPr b="0" lang="ru-RU" sz="1800" spc="-1" strike="noStrike">
                <a:solidFill>
                  <a:srgbClr val="ff8000"/>
                </a:solidFill>
                <a:latin typeface="Arial"/>
              </a:rPr>
              <a:t>Graphana_LOGIN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- GF_SECURITY_ADMIN_PASSWORD=</a:t>
            </a:r>
            <a:r>
              <a:rPr b="0" lang="ru-RU" sz="1800" spc="-1" strike="noStrike">
                <a:solidFill>
                  <a:srgbClr val="ff8000"/>
                </a:solidFill>
                <a:latin typeface="Arial"/>
              </a:rPr>
              <a:t>Graphana_PASS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14002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2024-11-21T15:12:48Z</dcterms:modified>
  <cp:revision>123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