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1.png" ContentType="image/png"/>
  <Override PartName="/ppt/presProps.xml" ContentType="application/vnd.openxmlformats-officedocument.presentationml.presPro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1.xml.rels" ContentType="application/vnd.openxmlformats-package.relationships+xml"/>
  <Override PartName="/ppt/slides/_rels/slide1.xml.rels" ContentType="application/vnd.openxmlformats-package.relationships+xml"/>
  <Override PartName="/ppt/slides/_rels/slide4.xml.rels" ContentType="application/vnd.openxmlformats-package.relationships+xml"/>
  <Override PartName="/ppt/slides/_rels/slide2.xml.rels" ContentType="application/vnd.openxmlformats-package.relationships+xml"/>
  <Override PartName="/ppt/slides/_rels/slide5.xml.rels" ContentType="application/vnd.openxmlformats-package.relationships+xml"/>
  <Override PartName="/ppt/slides/_rels/slide3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0.xml.rels" ContentType="application/vnd.openxmlformats-package.relationships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B36FDAF-0719-4DA1-92BA-E09FBA2C087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6F28909-2C47-4FE1-BE21-D977B83A063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2D14C71-471F-4723-BA2A-522EB1B12BD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C76FC7C-5EF6-4E9E-A4C8-4EDA364617B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3767672-B813-4B64-A391-EB625FA9CF7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1C9074D-EDFF-4B82-9E6F-1A111C7575F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32044A6-2EFB-4A24-B9A0-8A1A57A0DA0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571CBB1-999A-497F-BE09-32A0B90E7EC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D429147-725F-413B-946C-7A11A1D346E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1DBE924-0C22-4474-B4C4-FBD0057690B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2A05031-5483-4BBA-9009-2B313F7C7043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ABCE7BA-A59F-4DA2-83AB-B8644FEC3CC0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Для правки текста заглавия </a:t>
            </a:r>
            <a:r>
              <a:rPr b="0" lang="ru-RU" sz="4400" spc="-1" strike="noStrike">
                <a:latin typeface="Arial"/>
              </a:rPr>
              <a:t>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ru-RU" sz="1400" spc="-1" strike="noStrike">
                <a:latin typeface="Times New Roman"/>
              </a:defRPr>
            </a:lvl1pPr>
          </a:lstStyle>
          <a:p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buNone/>
              <a:defRPr b="0" lang="ru-RU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ru-RU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8771BF84-CC8F-4B8A-A706-F09960C1E754}" type="slidenum">
              <a:rPr b="0" lang="ru-RU" sz="1400" spc="-1" strike="noStrike"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hyperlink" Target="https://scikit-learn.org/stable/modules/generated/sklearn.feature_selection.RFECV.html" TargetMode="External"/><Relationship Id="rId2" Type="http://schemas.openxmlformats.org/officeDocument/2006/relationships/hyperlink" Target="https://scikit-learn.org/stable/modules/generated/sklearn.feature_selection.RFE.html" TargetMode="External"/><Relationship Id="rId3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hyperlink" Target="https://scikit-learn.org/stable/modules/generated/sklearn.feature_selection.SequentialFeatureSelector.html" TargetMode="External"/><Relationship Id="rId2" Type="http://schemas.openxmlformats.org/officeDocument/2006/relationships/hyperlink" Target="https://pypi.org/project/mlxtend/" TargetMode="External"/><Relationship Id="rId3" Type="http://schemas.openxmlformats.org/officeDocument/2006/relationships/hyperlink" Target="https://sebastianraschka.com/pdf/software/mlxtend-latest.pdf" TargetMode="External"/><Relationship Id="rId4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hyperlink" Target="https://scikit-learn.org/stable/modules/generated/sklearn.model_selection.GridSearchCV.html" TargetMode="External"/><Relationship Id="rId2" Type="http://schemas.openxmlformats.org/officeDocument/2006/relationships/hyperlink" Target="https://scikit-learn.org/stable/modules/generated/sklearn.model_selection.RandomizedSearchCV.html" TargetMode="External"/><Relationship Id="rId3" Type="http://schemas.openxmlformats.org/officeDocument/2006/relationships/hyperlink" Target="https://scikit-learn.org/stable/modules/generated/sklearn.model_selection.HalvingRandomSearchCV.html#sklearn.model_selection.HalvingRandomSearchCV" TargetMode="External"/><Relationship Id="rId4" Type="http://schemas.openxmlformats.org/officeDocument/2006/relationships/slideLayout" Target="../slideLayouts/slideLayout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hyperlink" Target="https://neptune.ai/blog/how-to-optimize-hyperparameter-search" TargetMode="External"/><Relationship Id="rId2" Type="http://schemas.openxmlformats.org/officeDocument/2006/relationships/slideLayout" Target="../slideLayouts/slideLayout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hyperlink" Target="https://optuna.org/" TargetMode="External"/><Relationship Id="rId2" Type="http://schemas.openxmlformats.org/officeDocument/2006/relationships/slideLayout" Target="../slideLayouts/slideLayout2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ИИС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3200" spc="-1" strike="noStrike">
                <a:latin typeface="Arial"/>
              </a:rPr>
              <a:t>Feature extraction</a:t>
            </a:r>
            <a:endParaRPr b="0" lang="ru-RU" sz="3200" spc="-1" strike="noStrike">
              <a:latin typeface="Arial"/>
            </a:endParaRPr>
          </a:p>
          <a:p>
            <a:pPr algn="ctr">
              <a:buNone/>
            </a:pPr>
            <a:r>
              <a:rPr b="0" lang="ru-RU" sz="3200" spc="-1" strike="noStrike">
                <a:latin typeface="Arial"/>
              </a:rPr>
              <a:t>Настройка гиперпараметров</a:t>
            </a:r>
            <a:endParaRPr b="0" lang="ru-RU" sz="3200" spc="-1" strike="noStrike">
              <a:latin typeface="Arial"/>
            </a:endParaRPr>
          </a:p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504000" y="22644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Feature extraction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180000" y="1151640"/>
            <a:ext cx="9720000" cy="442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ru-RU" sz="2600" spc="-1" strike="noStrike">
              <a:latin typeface="Arial"/>
            </a:endParaRPr>
          </a:p>
          <a:p>
            <a:r>
              <a:rPr b="1" lang="ru-RU" sz="2600" spc="-1" strike="noStrike">
                <a:latin typeface="Arial"/>
              </a:rPr>
              <a:t>Извлечение признаков (feature extraction)</a:t>
            </a:r>
            <a:r>
              <a:rPr b="0" lang="ru-RU" sz="2600" spc="-1" strike="noStrike">
                <a:latin typeface="Arial"/>
              </a:rPr>
              <a:t> — это процесс, который включает в себя выявление и </a:t>
            </a:r>
            <a:r>
              <a:rPr b="1" lang="ru-RU" sz="2600" spc="-1" strike="noStrike">
                <a:latin typeface="Arial"/>
              </a:rPr>
              <a:t>извлечение наиболее важных признаков</a:t>
            </a:r>
            <a:r>
              <a:rPr b="0" lang="ru-RU" sz="2600" spc="-1" strike="noStrike">
                <a:latin typeface="Arial"/>
              </a:rPr>
              <a:t> из исходных данных. </a:t>
            </a:r>
            <a:endParaRPr b="0" lang="ru-RU" sz="2600" spc="-1" strike="noStrike">
              <a:latin typeface="Arial"/>
            </a:endParaRPr>
          </a:p>
          <a:p>
            <a:r>
              <a:rPr b="0" lang="ru-RU" sz="2600" spc="-1" strike="noStrike">
                <a:latin typeface="Arial"/>
              </a:rPr>
              <a:t>Цели: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Уменьшить сложность данных 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Снизить размерность задачи, 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Убрать коррелирующие признаки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Упростить интерпретацию, поддержку модели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Повысить скорость работы</a:t>
            </a:r>
            <a:endParaRPr b="0" lang="ru-RU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  <a:ea typeface="Noto Sans CJK SC"/>
              </a:rPr>
              <a:t>Feature </a:t>
            </a:r>
            <a:r>
              <a:rPr b="0" lang="ru-RU" sz="4400" spc="-1" strike="noStrike">
                <a:latin typeface="Arial"/>
              </a:rPr>
              <a:t>extraction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180000" y="1151640"/>
            <a:ext cx="9720000" cy="442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ru-RU" sz="2600" spc="-1" strike="noStrike">
              <a:latin typeface="Arial"/>
            </a:endParaRPr>
          </a:p>
          <a:p>
            <a:r>
              <a:rPr b="0" lang="ru-RU" sz="2600" spc="-1" strike="noStrike">
                <a:latin typeface="Arial"/>
              </a:rPr>
              <a:t>Подходы:</a:t>
            </a:r>
            <a:endParaRPr b="0" lang="ru-RU" sz="2600" spc="-1" strike="noStrike">
              <a:latin typeface="Arial"/>
            </a:endParaRPr>
          </a:p>
          <a:p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600" spc="-1" strike="noStrike">
                <a:latin typeface="Arial"/>
              </a:rPr>
              <a:t>Снижение размерности</a:t>
            </a:r>
            <a:r>
              <a:rPr b="0" lang="ru-RU" sz="2600" spc="-1" strike="noStrike">
                <a:latin typeface="Arial"/>
              </a:rPr>
              <a:t> - PCA, t-SNE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600" spc="-1" strike="noStrike">
                <a:latin typeface="Arial"/>
              </a:rPr>
              <a:t>Необучаемые</a:t>
            </a:r>
            <a:r>
              <a:rPr b="0" lang="ru-RU" sz="2600" spc="-1" strike="noStrike">
                <a:latin typeface="Arial"/>
              </a:rPr>
              <a:t> (unsupervised) не используют знание о целевой переменной — корреляция, tf-idf,…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600" spc="-1" strike="noStrike">
                <a:solidFill>
                  <a:srgbClr val="158466"/>
                </a:solidFill>
                <a:latin typeface="Arial"/>
              </a:rPr>
              <a:t>Обучаемые</a:t>
            </a:r>
            <a:r>
              <a:rPr b="0" lang="ru-RU" sz="2600" spc="-1" strike="noStrike">
                <a:latin typeface="Arial"/>
              </a:rPr>
              <a:t> (supervised) используют целевую переменную</a:t>
            </a:r>
            <a:endParaRPr b="0" lang="ru-RU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  <a:ea typeface="Noto Sans CJK SC"/>
              </a:rPr>
              <a:t>Feature </a:t>
            </a:r>
            <a:r>
              <a:rPr b="0" lang="ru-RU" sz="4400" spc="-1" strike="noStrike">
                <a:latin typeface="Arial"/>
              </a:rPr>
              <a:t>extraction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ubTitle"/>
          </p:nvPr>
        </p:nvSpPr>
        <p:spPr>
          <a:xfrm>
            <a:off x="180000" y="1151640"/>
            <a:ext cx="9720000" cy="442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ru-RU" sz="2600" spc="-1" strike="noStrike">
              <a:latin typeface="Arial"/>
            </a:endParaRPr>
          </a:p>
          <a:p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600" spc="-1" strike="noStrike">
                <a:latin typeface="Arial"/>
              </a:rPr>
              <a:t>Обучаемые</a:t>
            </a:r>
            <a:r>
              <a:rPr b="0" lang="ru-RU" sz="2600" spc="-1" strike="noStrike">
                <a:latin typeface="Arial"/>
              </a:rPr>
              <a:t> делятся на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600" spc="-1" strike="noStrike">
                <a:solidFill>
                  <a:srgbClr val="158466"/>
                </a:solidFill>
                <a:latin typeface="Arial"/>
              </a:rPr>
              <a:t>Оберточные</a:t>
            </a:r>
            <a:r>
              <a:rPr b="0" lang="ru-RU" sz="2600" spc="-1" strike="noStrike">
                <a:latin typeface="Arial"/>
              </a:rPr>
              <a:t> (wrapper) — рекурсивный отбор признаков (RFE, SFS)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600" spc="-1" strike="noStrike">
                <a:latin typeface="Arial"/>
              </a:rPr>
              <a:t>Фильтрационные</a:t>
            </a:r>
            <a:r>
              <a:rPr b="0" lang="ru-RU" sz="2600" spc="-1" strike="noStrike">
                <a:latin typeface="Arial"/>
              </a:rPr>
              <a:t> (filter) — коэффициенты Chi-square, Mutual information,…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600" spc="-1" strike="noStrike">
                <a:latin typeface="Arial"/>
              </a:rPr>
              <a:t>Внутренние</a:t>
            </a:r>
            <a:r>
              <a:rPr b="0" lang="ru-RU" sz="2600" spc="-1" strike="noStrike">
                <a:latin typeface="Arial"/>
              </a:rPr>
              <a:t> (intrinsic) — деревья решений</a:t>
            </a:r>
            <a:endParaRPr b="0" lang="ru-RU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  <a:ea typeface="Noto Sans CJK SC"/>
              </a:rPr>
              <a:t>Feature </a:t>
            </a:r>
            <a:r>
              <a:rPr b="0" lang="ru-RU" sz="4400" spc="-1" strike="noStrike">
                <a:latin typeface="Arial"/>
              </a:rPr>
              <a:t>extraction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50" name=""/>
          <p:cNvSpPr/>
          <p:nvPr/>
        </p:nvSpPr>
        <p:spPr>
          <a:xfrm>
            <a:off x="1080000" y="1440000"/>
            <a:ext cx="1980000" cy="108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buNone/>
            </a:pPr>
            <a:r>
              <a:rPr b="0" lang="ru-RU" sz="1800" spc="-1" strike="noStrike">
                <a:latin typeface="Arial"/>
              </a:rPr>
              <a:t>Снижение </a:t>
            </a:r>
            <a:r>
              <a:rPr b="0" lang="ru-RU" sz="1800" spc="-1" strike="noStrike">
                <a:latin typeface="Arial"/>
              </a:rPr>
              <a:t>размерности </a:t>
            </a:r>
            <a:endParaRPr b="0" lang="ru-RU" sz="1800" spc="-1" strike="noStrike">
              <a:latin typeface="Arial"/>
            </a:endParaRPr>
          </a:p>
          <a:p>
            <a:pPr algn="ctr">
              <a:buNone/>
            </a:pPr>
            <a:r>
              <a:rPr b="0" lang="ru-RU" sz="1800" spc="-1" strike="noStrike">
                <a:latin typeface="Arial"/>
              </a:rPr>
              <a:t>PCA, t-SNE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1" name=""/>
          <p:cNvSpPr/>
          <p:nvPr/>
        </p:nvSpPr>
        <p:spPr>
          <a:xfrm>
            <a:off x="3600000" y="1440000"/>
            <a:ext cx="2160000" cy="108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buNone/>
            </a:pPr>
            <a:r>
              <a:rPr b="0" lang="ru-RU" sz="1800" spc="-1" strike="noStrike">
                <a:latin typeface="Arial"/>
              </a:rPr>
              <a:t>Supervised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2" name=""/>
          <p:cNvSpPr/>
          <p:nvPr/>
        </p:nvSpPr>
        <p:spPr>
          <a:xfrm>
            <a:off x="6120000" y="1440000"/>
            <a:ext cx="1980000" cy="108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buNone/>
            </a:pPr>
            <a:r>
              <a:rPr b="0" lang="ru-RU" sz="1800" spc="-1" strike="noStrike">
                <a:latin typeface="Arial"/>
              </a:rPr>
              <a:t>Unsupervised</a:t>
            </a:r>
            <a:endParaRPr b="0" lang="ru-RU" sz="1800" spc="-1" strike="noStrike">
              <a:latin typeface="Arial"/>
            </a:endParaRPr>
          </a:p>
          <a:p>
            <a:pPr algn="ctr">
              <a:buNone/>
            </a:pPr>
            <a:r>
              <a:rPr b="0" lang="ru-RU" sz="1800" spc="-1" strike="noStrike">
                <a:latin typeface="Arial"/>
              </a:rPr>
              <a:t>tf-idf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3" name=""/>
          <p:cNvSpPr/>
          <p:nvPr/>
        </p:nvSpPr>
        <p:spPr>
          <a:xfrm>
            <a:off x="1080000" y="3420000"/>
            <a:ext cx="1980000" cy="1080000"/>
          </a:xfrm>
          <a:prstGeom prst="rect">
            <a:avLst/>
          </a:prstGeom>
          <a:solidFill>
            <a:srgbClr val="81d41a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buNone/>
            </a:pPr>
            <a:r>
              <a:rPr b="0" lang="ru-RU" sz="1800" spc="-1" strike="noStrike">
                <a:latin typeface="Arial"/>
              </a:rPr>
              <a:t>Оберточный (wrapper)</a:t>
            </a:r>
            <a:endParaRPr b="0" lang="ru-RU" sz="1800" spc="-1" strike="noStrike">
              <a:latin typeface="Arial"/>
            </a:endParaRPr>
          </a:p>
          <a:p>
            <a:pPr algn="ctr">
              <a:buNone/>
            </a:pPr>
            <a:r>
              <a:rPr b="0" lang="ru-RU" sz="1800" spc="-1" strike="noStrike">
                <a:latin typeface="Arial"/>
              </a:rPr>
              <a:t>RFE, SFS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4" name=""/>
          <p:cNvSpPr/>
          <p:nvPr/>
        </p:nvSpPr>
        <p:spPr>
          <a:xfrm>
            <a:off x="3600000" y="3420000"/>
            <a:ext cx="2160000" cy="108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buNone/>
            </a:pPr>
            <a:r>
              <a:rPr b="0" lang="ru-RU" sz="1800" spc="-1" strike="noStrike">
                <a:latin typeface="Arial"/>
              </a:rPr>
              <a:t>Фильтрационный</a:t>
            </a:r>
            <a:endParaRPr b="0" lang="ru-RU" sz="1800" spc="-1" strike="noStrike">
              <a:latin typeface="Arial"/>
            </a:endParaRPr>
          </a:p>
          <a:p>
            <a:pPr algn="ctr">
              <a:buNone/>
            </a:pPr>
            <a:r>
              <a:rPr b="0" lang="ru-RU" sz="1800" spc="-1" strike="noStrike">
                <a:latin typeface="Arial"/>
              </a:rPr>
              <a:t>CHi^2, MI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5" name=""/>
          <p:cNvSpPr/>
          <p:nvPr/>
        </p:nvSpPr>
        <p:spPr>
          <a:xfrm>
            <a:off x="6120000" y="3420000"/>
            <a:ext cx="1980000" cy="108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buNone/>
            </a:pPr>
            <a:r>
              <a:rPr b="0" lang="ru-RU" sz="1800" spc="-1" strike="noStrike">
                <a:latin typeface="Arial"/>
              </a:rPr>
              <a:t>Внутренний </a:t>
            </a:r>
            <a:endParaRPr b="0" lang="ru-RU" sz="1800" spc="-1" strike="noStrike">
              <a:latin typeface="Arial"/>
            </a:endParaRPr>
          </a:p>
          <a:p>
            <a:pPr algn="ctr">
              <a:buNone/>
            </a:pPr>
            <a:r>
              <a:rPr b="0" lang="ru-RU" sz="1800" spc="-1" strike="noStrike">
                <a:latin typeface="Arial"/>
              </a:rPr>
              <a:t>Деревья решений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6" name=""/>
          <p:cNvSpPr/>
          <p:nvPr/>
        </p:nvSpPr>
        <p:spPr>
          <a:xfrm>
            <a:off x="4680000" y="2520000"/>
            <a:ext cx="0" cy="9000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7" name=""/>
          <p:cNvSpPr/>
          <p:nvPr/>
        </p:nvSpPr>
        <p:spPr>
          <a:xfrm>
            <a:off x="4680000" y="1080000"/>
            <a:ext cx="0" cy="3600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8" name=""/>
          <p:cNvSpPr/>
          <p:nvPr/>
        </p:nvSpPr>
        <p:spPr>
          <a:xfrm flipH="1">
            <a:off x="2340000" y="2520000"/>
            <a:ext cx="1800000" cy="9000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9" name=""/>
          <p:cNvSpPr/>
          <p:nvPr/>
        </p:nvSpPr>
        <p:spPr>
          <a:xfrm>
            <a:off x="5220000" y="2520000"/>
            <a:ext cx="1800000" cy="9000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0" name=""/>
          <p:cNvSpPr/>
          <p:nvPr/>
        </p:nvSpPr>
        <p:spPr>
          <a:xfrm flipH="1">
            <a:off x="2340000" y="1080000"/>
            <a:ext cx="2340000" cy="3600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1" name=""/>
          <p:cNvSpPr/>
          <p:nvPr/>
        </p:nvSpPr>
        <p:spPr>
          <a:xfrm>
            <a:off x="4680000" y="1080000"/>
            <a:ext cx="2160000" cy="3600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Recursive feature elimination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subTitle"/>
          </p:nvPr>
        </p:nvSpPr>
        <p:spPr>
          <a:xfrm>
            <a:off x="180000" y="1151640"/>
            <a:ext cx="9720000" cy="442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ru-RU" sz="2600" spc="-1" strike="noStrike">
              <a:latin typeface="Arial"/>
            </a:endParaRPr>
          </a:p>
          <a:p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Рекурсивное удаление признаков на основе работы некоторой модели (чаще всего целевой). Необходимо, чтобы модель имела методы, позволяющие отображать значимость признаков (feature_importance)</a:t>
            </a:r>
            <a:endParaRPr b="0" lang="ru-RU" sz="2600" spc="-1" strike="noStrike">
              <a:latin typeface="Arial"/>
            </a:endParaRPr>
          </a:p>
        </p:txBody>
      </p:sp>
      <p:sp>
        <p:nvSpPr>
          <p:cNvPr id="64" name=""/>
          <p:cNvSpPr txBox="1"/>
          <p:nvPr/>
        </p:nvSpPr>
        <p:spPr>
          <a:xfrm>
            <a:off x="411840" y="1453320"/>
            <a:ext cx="8948160" cy="346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  <a:hlinkClick r:id="rId1"/>
              </a:rPr>
              <a:t>https://scikit-learn.org/stable/modules/generated/sklearn.feature_selection.RFECV.html</a:t>
            </a:r>
            <a:r>
              <a:rPr b="0" lang="ru-RU" sz="1800" spc="-1" strike="noStrike">
                <a:latin typeface="Arial"/>
              </a:rPr>
              <a:t>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65" name=""/>
          <p:cNvSpPr txBox="1"/>
          <p:nvPr/>
        </p:nvSpPr>
        <p:spPr>
          <a:xfrm>
            <a:off x="396000" y="1993320"/>
            <a:ext cx="8652600" cy="346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  <a:hlinkClick r:id="rId2"/>
              </a:rPr>
              <a:t>https://scikit-learn.org/stable/modules/generated/sklearn.feature_selection.RFE.html</a:t>
            </a:r>
            <a:r>
              <a:rPr b="0" lang="ru-RU" sz="1800" spc="-1" strike="noStrike">
                <a:latin typeface="Arial"/>
              </a:rPr>
              <a:t> 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Sequential feature selection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subTitle"/>
          </p:nvPr>
        </p:nvSpPr>
        <p:spPr>
          <a:xfrm>
            <a:off x="180000" y="1151640"/>
            <a:ext cx="9720000" cy="442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ru-RU" sz="2600" spc="-1" strike="noStrike">
              <a:latin typeface="Arial"/>
            </a:endParaRPr>
          </a:p>
          <a:p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Жадный отбор признаков.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Имеет два направления forward (добавление признаков) backward (исключение признаков)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В качестве модели может использоваться любая модель.</a:t>
            </a:r>
            <a:endParaRPr b="0" lang="ru-RU" sz="2600" spc="-1" strike="noStrike">
              <a:latin typeface="Arial"/>
            </a:endParaRPr>
          </a:p>
        </p:txBody>
      </p:sp>
      <p:sp>
        <p:nvSpPr>
          <p:cNvPr id="68" name=""/>
          <p:cNvSpPr txBox="1"/>
          <p:nvPr/>
        </p:nvSpPr>
        <p:spPr>
          <a:xfrm>
            <a:off x="396000" y="1993320"/>
            <a:ext cx="8652600" cy="346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69" name=""/>
          <p:cNvSpPr txBox="1"/>
          <p:nvPr/>
        </p:nvSpPr>
        <p:spPr>
          <a:xfrm>
            <a:off x="180000" y="1197360"/>
            <a:ext cx="9720000" cy="993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600" spc="-1" strike="noStrike">
                <a:latin typeface="Arial"/>
                <a:hlinkClick r:id="rId1"/>
              </a:rPr>
              <a:t>https://scikit-learn.org/stable/modules/generated/sklearn.feature_selection.SequentialFeatureSelector.html</a:t>
            </a:r>
            <a:r>
              <a:rPr b="0" lang="ru-RU" sz="1600" spc="-1" strike="noStrike">
                <a:latin typeface="Arial"/>
              </a:rPr>
              <a:t> </a:t>
            </a:r>
            <a:endParaRPr b="0" lang="ru-RU" sz="1600" spc="-1" strike="noStrike">
              <a:latin typeface="Arial"/>
            </a:endParaRPr>
          </a:p>
          <a:p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latin typeface="Arial"/>
                <a:hlinkClick r:id="rId2"/>
              </a:rPr>
              <a:t>https://pypi.org/project/mlxtend/</a:t>
            </a:r>
            <a:r>
              <a:rPr b="0" lang="ru-RU" sz="1600" spc="-1" strike="noStrike">
                <a:latin typeface="Arial"/>
              </a:rPr>
              <a:t> </a:t>
            </a:r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latin typeface="Arial"/>
                <a:hlinkClick r:id="rId3"/>
              </a:rPr>
              <a:t>https://sebastianraschka.com/pdf/software/mlxtend-latest.pdf</a:t>
            </a:r>
            <a:r>
              <a:rPr b="0" lang="ru-RU" sz="1600" spc="-1" strike="noStrike">
                <a:latin typeface="Arial"/>
              </a:rPr>
              <a:t> </a:t>
            </a:r>
            <a:endParaRPr b="0" lang="ru-RU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  <a:ea typeface="Noto Sans CJK SC"/>
              </a:rPr>
              <a:t>Feature </a:t>
            </a:r>
            <a:r>
              <a:rPr b="0" lang="ru-RU" sz="4400" spc="-1" strike="noStrike">
                <a:latin typeface="Arial"/>
              </a:rPr>
              <a:t>extraction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subTitle"/>
          </p:nvPr>
        </p:nvSpPr>
        <p:spPr>
          <a:xfrm>
            <a:off x="180000" y="1080000"/>
            <a:ext cx="9720000" cy="442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ru-RU" sz="2600" spc="-1" strike="noStrike">
              <a:latin typeface="Arial"/>
            </a:endParaRPr>
          </a:p>
          <a:p>
            <a:r>
              <a:rPr b="0" lang="ru-RU" sz="2600" spc="-1" strike="noStrike">
                <a:latin typeface="Arial"/>
              </a:rPr>
              <a:t>Можно </a:t>
            </a:r>
            <a:r>
              <a:rPr b="0" lang="ru-RU" sz="2600" spc="-1" strike="noStrike">
                <a:latin typeface="Arial"/>
              </a:rPr>
              <a:t>совмещать </a:t>
            </a:r>
            <a:r>
              <a:rPr b="0" lang="ru-RU" sz="2600" spc="-1" strike="noStrike">
                <a:latin typeface="Arial"/>
              </a:rPr>
              <a:t>признаки, </a:t>
            </a:r>
            <a:r>
              <a:rPr b="0" lang="ru-RU" sz="2600" spc="-1" strike="noStrike">
                <a:latin typeface="Arial"/>
              </a:rPr>
              <a:t>выбранные </a:t>
            </a:r>
            <a:r>
              <a:rPr b="0" lang="ru-RU" sz="2600" spc="-1" strike="noStrike">
                <a:latin typeface="Arial"/>
              </a:rPr>
              <a:t>по SFS </a:t>
            </a:r>
            <a:r>
              <a:rPr b="0" lang="ru-RU" sz="2600" spc="-1" strike="noStrike">
                <a:latin typeface="Arial"/>
              </a:rPr>
              <a:t>(forward и </a:t>
            </a:r>
            <a:r>
              <a:rPr b="0" lang="ru-RU" sz="2600" spc="-1" strike="noStrike">
                <a:latin typeface="Arial"/>
              </a:rPr>
              <a:t>backward): </a:t>
            </a:r>
            <a:r>
              <a:rPr b="0" lang="ru-RU" sz="2600" spc="-1" strike="noStrike">
                <a:latin typeface="Arial"/>
              </a:rPr>
              <a:t>брать их </a:t>
            </a:r>
            <a:r>
              <a:rPr b="0" lang="ru-RU" sz="2600" spc="-1" strike="noStrike">
                <a:latin typeface="Arial"/>
              </a:rPr>
              <a:t>объединени</a:t>
            </a:r>
            <a:r>
              <a:rPr b="0" lang="ru-RU" sz="2600" spc="-1" strike="noStrike">
                <a:latin typeface="Arial"/>
              </a:rPr>
              <a:t>е или </a:t>
            </a:r>
            <a:r>
              <a:rPr b="0" lang="ru-RU" sz="2600" spc="-1" strike="noStrike">
                <a:latin typeface="Arial"/>
              </a:rPr>
              <a:t>пересечение</a:t>
            </a:r>
            <a:r>
              <a:rPr b="0" lang="ru-RU" sz="2600" spc="-1" strike="noStrike">
                <a:latin typeface="Arial"/>
              </a:rPr>
              <a:t>. </a:t>
            </a:r>
            <a:endParaRPr b="0" lang="ru-RU" sz="2600" spc="-1" strike="noStrike">
              <a:latin typeface="Arial"/>
            </a:endParaRPr>
          </a:p>
          <a:p>
            <a:endParaRPr b="0" lang="ru-RU" sz="2600" spc="-1" strike="noStrike">
              <a:latin typeface="Arial"/>
            </a:endParaRPr>
          </a:p>
          <a:p>
            <a:r>
              <a:rPr b="0" lang="ru-RU" sz="2600" spc="-1" strike="noStrike">
                <a:latin typeface="Arial"/>
              </a:rPr>
              <a:t>Можно </a:t>
            </a:r>
            <a:r>
              <a:rPr b="0" lang="ru-RU" sz="2600" spc="-1" strike="noStrike">
                <a:latin typeface="Arial"/>
              </a:rPr>
              <a:t>комбиниров</a:t>
            </a:r>
            <a:r>
              <a:rPr b="0" lang="ru-RU" sz="2600" spc="-1" strike="noStrike">
                <a:latin typeface="Arial"/>
              </a:rPr>
              <a:t>ать с </a:t>
            </a:r>
            <a:r>
              <a:rPr b="0" lang="ru-RU" sz="2600" spc="-1" strike="noStrike">
                <a:latin typeface="Arial"/>
              </a:rPr>
              <a:t>признаками, </a:t>
            </a:r>
            <a:r>
              <a:rPr b="0" lang="ru-RU" sz="2600" spc="-1" strike="noStrike">
                <a:latin typeface="Arial"/>
              </a:rPr>
              <a:t>выделенны</a:t>
            </a:r>
            <a:r>
              <a:rPr b="0" lang="ru-RU" sz="2600" spc="-1" strike="noStrike">
                <a:latin typeface="Arial"/>
              </a:rPr>
              <a:t>ми разными </a:t>
            </a:r>
            <a:r>
              <a:rPr b="0" lang="ru-RU" sz="2600" spc="-1" strike="noStrike">
                <a:latin typeface="Arial"/>
              </a:rPr>
              <a:t>подходами </a:t>
            </a:r>
            <a:r>
              <a:rPr b="0" lang="ru-RU" sz="2600" spc="-1" strike="noStrike">
                <a:latin typeface="Arial"/>
              </a:rPr>
              <a:t>(SFS, RFE) - </a:t>
            </a:r>
            <a:r>
              <a:rPr b="0" lang="ru-RU" sz="2600" spc="-1" strike="noStrike">
                <a:latin typeface="Arial"/>
              </a:rPr>
              <a:t>целое поле </a:t>
            </a:r>
            <a:r>
              <a:rPr b="0" lang="ru-RU" sz="2600" spc="-1" strike="noStrike">
                <a:latin typeface="Arial"/>
              </a:rPr>
              <a:t>для </a:t>
            </a:r>
            <a:r>
              <a:rPr b="0" lang="ru-RU" sz="2600" spc="-1" strike="noStrike">
                <a:latin typeface="Arial"/>
              </a:rPr>
              <a:t>исследован</a:t>
            </a:r>
            <a:r>
              <a:rPr b="0" lang="ru-RU" sz="2600" spc="-1" strike="noStrike">
                <a:latin typeface="Arial"/>
              </a:rPr>
              <a:t>ий</a:t>
            </a:r>
            <a:endParaRPr b="0" lang="ru-RU" sz="2600" spc="-1" strike="noStrike">
              <a:latin typeface="Arial"/>
            </a:endParaRPr>
          </a:p>
        </p:txBody>
      </p:sp>
      <p:sp>
        <p:nvSpPr>
          <p:cNvPr id="72" name=""/>
          <p:cNvSpPr txBox="1"/>
          <p:nvPr/>
        </p:nvSpPr>
        <p:spPr>
          <a:xfrm>
            <a:off x="396000" y="1993320"/>
            <a:ext cx="8652600" cy="346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 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Немного практики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subTitle"/>
          </p:nvPr>
        </p:nvSpPr>
        <p:spPr>
          <a:xfrm>
            <a:off x="180000" y="1080000"/>
            <a:ext cx="9720000" cy="442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ru-RU" sz="2600" spc="-1" strike="noStrike">
              <a:latin typeface="Arial"/>
            </a:endParaRPr>
          </a:p>
          <a:p>
            <a:endParaRPr b="0" lang="ru-RU" sz="2600" spc="-1" strike="noStrike">
              <a:latin typeface="Arial"/>
            </a:endParaRPr>
          </a:p>
        </p:txBody>
      </p:sp>
      <p:sp>
        <p:nvSpPr>
          <p:cNvPr id="75" name=""/>
          <p:cNvSpPr txBox="1"/>
          <p:nvPr/>
        </p:nvSpPr>
        <p:spPr>
          <a:xfrm>
            <a:off x="396000" y="1993320"/>
            <a:ext cx="8652600" cy="346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 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76" name="" descr=""/>
          <p:cNvPicPr/>
          <p:nvPr/>
        </p:nvPicPr>
        <p:blipFill>
          <a:blip r:embed="rId1"/>
          <a:stretch/>
        </p:blipFill>
        <p:spPr>
          <a:xfrm>
            <a:off x="1260000" y="1260000"/>
            <a:ext cx="7404840" cy="4164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Настройка гиперпараметров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subTitle"/>
          </p:nvPr>
        </p:nvSpPr>
        <p:spPr>
          <a:xfrm>
            <a:off x="180000" y="1080000"/>
            <a:ext cx="9720000" cy="442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ru-RU" sz="2600" spc="-1" strike="noStrike">
              <a:latin typeface="Arial"/>
            </a:endParaRPr>
          </a:p>
          <a:p>
            <a:endParaRPr b="0" lang="ru-RU" sz="2600" spc="-1" strike="noStrike">
              <a:latin typeface="Arial"/>
            </a:endParaRPr>
          </a:p>
        </p:txBody>
      </p:sp>
      <p:sp>
        <p:nvSpPr>
          <p:cNvPr id="79" name=""/>
          <p:cNvSpPr txBox="1"/>
          <p:nvPr/>
        </p:nvSpPr>
        <p:spPr>
          <a:xfrm>
            <a:off x="347400" y="1234080"/>
            <a:ext cx="8652600" cy="3161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Гиперпараметры — настройки алгоритма, которые задаются вручную до момента обучения на данных. 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Обычно в начале исследований выбираются значения по умолчанию.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От правильного подбора можно значительно повысить качество модели.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Подходы: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Перебор вручную (на основе экспертных знаний и опыта)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Автоматизированный перебор: Grid search, Random search, Successive halving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Байесовская оптимизация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16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4400" spc="-1" strike="noStrike">
                <a:latin typeface="Arial"/>
              </a:rPr>
              <a:t>Автоматизированный перебор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subTitle"/>
          </p:nvPr>
        </p:nvSpPr>
        <p:spPr>
          <a:xfrm>
            <a:off x="180000" y="1080000"/>
            <a:ext cx="9720000" cy="442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ru-RU" sz="2600" spc="-1" strike="noStrike">
              <a:latin typeface="Arial"/>
            </a:endParaRPr>
          </a:p>
          <a:p>
            <a:endParaRPr b="0" lang="ru-RU" sz="2600" spc="-1" strike="noStrike">
              <a:latin typeface="Arial"/>
            </a:endParaRPr>
          </a:p>
        </p:txBody>
      </p:sp>
      <p:sp>
        <p:nvSpPr>
          <p:cNvPr id="82" name=""/>
          <p:cNvSpPr txBox="1"/>
          <p:nvPr/>
        </p:nvSpPr>
        <p:spPr>
          <a:xfrm>
            <a:off x="239400" y="1405800"/>
            <a:ext cx="9660600" cy="4125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600" spc="-1" strike="noStrike">
                <a:latin typeface="Arial"/>
                <a:hlinkClick r:id="rId1"/>
              </a:rPr>
              <a:t>https://scikit-learn.org/stable/modules/generated/sklearn.model_selection.GridSearchCV.html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</a:rPr>
              <a:t>Перебор по сетке параметров, которая задается вручную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600" spc="-1" strike="noStrike">
                <a:latin typeface="Arial"/>
                <a:hlinkClick r:id="rId2"/>
              </a:rPr>
              <a:t>https://scikit-learn.org/stable/modules/generated/sklearn.model_selection.RandomizedSearchCV.html</a:t>
            </a:r>
            <a:endParaRPr b="0" lang="ru-RU" sz="16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В качестве возможных значений параметров можно указать как список точек, так и тип распределения, из которого выбирать значения (uniform, randint). 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Обычно более эффективен по времени и ресурсам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600" spc="-1" strike="noStrike">
                <a:latin typeface="Arial"/>
                <a:hlinkClick r:id="rId3"/>
              </a:rPr>
              <a:t>https://scikit-learn.org/stable/modules/generated/sklearn.model_selection.HalvingRandomSearchCV</a:t>
            </a:r>
            <a:r>
              <a:rPr b="0" lang="ru-RU" sz="1800" spc="-1" strike="noStrike">
                <a:latin typeface="Arial"/>
              </a:rPr>
              <a:t> 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На данный момент — экспериментальная функция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Последовательное удаление кандидатов (моделей), которые показали плохие результаты на первых этапах с маленькими выборками. Постепенно кандидатом становится меньше, но выборки на которых они тестируются — больше.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subTitle"/>
          </p:nvPr>
        </p:nvSpPr>
        <p:spPr>
          <a:xfrm>
            <a:off x="180000" y="1080000"/>
            <a:ext cx="9720000" cy="442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latin typeface="Arial"/>
              </a:rPr>
              <a:t>Используем вероятностный подход для поиска оптимальных гиперпараметров, учитывая результаты предыдущих итераций.</a:t>
            </a:r>
            <a:endParaRPr b="0" lang="ru-RU" sz="1600" spc="-1" strike="noStrike">
              <a:latin typeface="Arial"/>
            </a:endParaRPr>
          </a:p>
          <a:p>
            <a:endParaRPr b="0" lang="ru-RU" sz="1600" spc="-1" strike="noStrike">
              <a:latin typeface="Arial"/>
            </a:endParaRPr>
          </a:p>
          <a:p>
            <a:r>
              <a:rPr b="1" lang="ru-RU" sz="1600" spc="-1" strike="noStrike">
                <a:latin typeface="Arial"/>
              </a:rPr>
              <a:t>Суррогатная модель</a:t>
            </a:r>
            <a:r>
              <a:rPr b="0" lang="ru-RU" sz="1600" spc="-1" strike="noStrike">
                <a:latin typeface="Arial"/>
              </a:rPr>
              <a:t> — простая модель, позволяющая делать предсказания результата эксперимента (обычно деревья, гауссовские процессы, Tree-Parzen Estimator TPE)</a:t>
            </a:r>
            <a:endParaRPr b="0" lang="ru-RU" sz="1600" spc="-1" strike="noStrike">
              <a:latin typeface="Arial"/>
            </a:endParaRPr>
          </a:p>
          <a:p>
            <a:endParaRPr b="0" lang="ru-RU" sz="1600" spc="-1" strike="noStrike">
              <a:latin typeface="Arial"/>
            </a:endParaRPr>
          </a:p>
          <a:p>
            <a:r>
              <a:rPr b="1" lang="ru-RU" sz="1600" spc="-1" strike="noStrike">
                <a:latin typeface="Arial"/>
              </a:rPr>
              <a:t>Аквизиционная функция (функция выбора) </a:t>
            </a:r>
            <a:r>
              <a:rPr b="0" lang="ru-RU" sz="1600" spc="-1" strike="noStrike">
                <a:latin typeface="Arial"/>
              </a:rPr>
              <a:t>—  определяет, какие значения гиперпараметров следует протестировать дальше.  Баланс между исследованием новых областей пространства гиперпараметров и поиском вблизи уже хорошо зарекомендовавших параметров.</a:t>
            </a:r>
            <a:endParaRPr b="0" lang="ru-RU" sz="1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600" spc="-1" strike="noStrike">
                <a:latin typeface="Arial"/>
              </a:rPr>
              <a:t>Ожидаемое улучшение (Expected improvement)</a:t>
            </a:r>
            <a:endParaRPr b="0" lang="ru-RU" sz="1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600" spc="-1" strike="noStrike">
                <a:latin typeface="Arial"/>
                <a:ea typeface="Noto Sans CJK SC"/>
              </a:rPr>
              <a:t>Вероятность улучшения </a:t>
            </a:r>
            <a:r>
              <a:rPr b="0" lang="ru-RU" sz="1600" spc="-1" strike="noStrike">
                <a:latin typeface="Arial"/>
              </a:rPr>
              <a:t>(Probability of improvement)</a:t>
            </a:r>
            <a:endParaRPr b="0" lang="ru-RU" sz="1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600" spc="-1" strike="noStrike">
                <a:latin typeface="Arial"/>
              </a:rPr>
              <a:t>Верхняя граница доверия (Upper confidence border, UBC)</a:t>
            </a:r>
            <a:endParaRPr b="0" lang="ru-RU" sz="1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600" spc="-1" strike="noStrike">
                <a:latin typeface="Arial"/>
              </a:rPr>
              <a:t>Подробнее </a:t>
            </a:r>
            <a:r>
              <a:rPr b="0" lang="ru-RU" sz="1600" spc="-1" strike="noStrike">
                <a:latin typeface="Arial"/>
                <a:hlinkClick r:id="rId1"/>
              </a:rPr>
              <a:t>https://neptune.ai/blog/how-to-optimize-hyperparameter-search</a:t>
            </a:r>
            <a:r>
              <a:rPr b="0" lang="ru-RU" sz="1600" spc="-1" strike="noStrike">
                <a:latin typeface="Arial"/>
              </a:rPr>
              <a:t> 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16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4400" spc="-1" strike="noStrike">
                <a:latin typeface="Arial"/>
              </a:rPr>
              <a:t>Байесовский подход. Optuna</a:t>
            </a:r>
            <a:endParaRPr b="0" lang="ru-RU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subTitle"/>
          </p:nvPr>
        </p:nvSpPr>
        <p:spPr>
          <a:xfrm>
            <a:off x="180000" y="1080000"/>
            <a:ext cx="9720000" cy="442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algn="ctr">
              <a:buNone/>
            </a:pPr>
            <a:endParaRPr b="0" lang="ru-RU" sz="1600" spc="-1" strike="noStrike">
              <a:latin typeface="Arial"/>
            </a:endParaRPr>
          </a:p>
          <a:p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latin typeface="Arial"/>
              </a:rPr>
              <a:t>Optuna работает с алгоритмом TPE, также поддерживает гауссовские процессы.</a:t>
            </a:r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latin typeface="Arial"/>
              </a:rPr>
              <a:t>Основные термины:</a:t>
            </a:r>
            <a:endParaRPr b="0" lang="ru-RU" sz="1600" spc="-1" strike="noStrike">
              <a:latin typeface="Arial"/>
            </a:endParaRPr>
          </a:p>
          <a:p>
            <a:endParaRPr b="0" lang="ru-RU" sz="1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600" spc="-1" strike="noStrike">
                <a:latin typeface="Arial"/>
              </a:rPr>
              <a:t>Study — Основной процесс настройки, в рамках которого проводятся серия шагов trials. Важно указать направление оптимизации метрики — maximize \ minimize</a:t>
            </a:r>
            <a:endParaRPr b="0" lang="ru-RU" sz="1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600" spc="-1" strike="noStrike">
                <a:latin typeface="Arial"/>
              </a:rPr>
              <a:t>Trial — Один шаг исследования в процессе оптимизации. В рамках него проверяется один набор гиперпараметров. Можно (и нужно) предложить для исследуемых гиперпараметров значения.</a:t>
            </a:r>
            <a:endParaRPr b="0" lang="ru-RU" sz="1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600" spc="-1" strike="noStrike">
                <a:latin typeface="Arial"/>
              </a:rPr>
              <a:t>Objective — функция, определяющая, как будет проводиться испытание. Должна возвращать метрику качества.</a:t>
            </a:r>
            <a:endParaRPr b="0" lang="ru-RU" sz="1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600" spc="-1" strike="noStrike">
                <a:latin typeface="Arial"/>
              </a:rPr>
              <a:t>Методы suggest — определяют области пространства поиска каждого гиперпараметра. </a:t>
            </a:r>
            <a:endParaRPr b="0" lang="ru-RU" sz="1600" spc="-1" strike="noStrike">
              <a:latin typeface="Arial"/>
            </a:endParaRPr>
          </a:p>
          <a:p>
            <a:pPr lvl="1" marL="432000" indent="-216000"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b="0" lang="ru-RU" sz="1600" spc="-1" strike="noStrike">
                <a:latin typeface="Arial"/>
              </a:rPr>
              <a:t>suggest_categorical(name, choices): 'optimizer', ['sgd', 'adam', 'rmsprop']</a:t>
            </a:r>
            <a:endParaRPr b="0" lang="ru-RU" sz="1600" spc="-1" strike="noStrike">
              <a:latin typeface="Arial"/>
            </a:endParaRPr>
          </a:p>
          <a:p>
            <a:pPr lvl="1" marL="432000" indent="-216000"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b="0" lang="ru-RU" sz="1600" spc="-1" strike="noStrike">
                <a:latin typeface="Arial"/>
              </a:rPr>
              <a:t>suggest_discrete_uniform(name, low, high, q): 'learning_rate', 0.01, 0.1, 0.01</a:t>
            </a:r>
            <a:endParaRPr b="0" lang="ru-RU" sz="1600" spc="-1" strike="noStrike">
              <a:latin typeface="Arial"/>
            </a:endParaRPr>
          </a:p>
          <a:p>
            <a:pPr lvl="1" marL="432000" indent="-216000"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b="0" lang="ru-RU" sz="1600" spc="-1" strike="noStrike">
                <a:latin typeface="Arial"/>
              </a:rPr>
              <a:t>suggest_float(name, low, high, *, step=None, </a:t>
            </a:r>
            <a:r>
              <a:rPr b="0" lang="ru-RU" sz="1600" spc="-1" strike="noStrike">
                <a:solidFill>
                  <a:srgbClr val="c9211e"/>
                </a:solidFill>
                <a:latin typeface="Arial"/>
              </a:rPr>
              <a:t>log=True</a:t>
            </a:r>
            <a:r>
              <a:rPr b="0" lang="ru-RU" sz="1600" spc="-1" strike="noStrike">
                <a:latin typeface="Arial"/>
              </a:rPr>
              <a:t>): 'gamma', 1e-8, 1.0, log=True</a:t>
            </a:r>
            <a:endParaRPr b="0" lang="ru-RU" sz="1600" spc="-1" strike="noStrike">
              <a:latin typeface="Arial"/>
            </a:endParaRPr>
          </a:p>
          <a:p>
            <a:pPr lvl="1" marL="432000" indent="-216000"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b="0" lang="ru-RU" sz="1600" spc="-1" strike="noStrike">
                <a:latin typeface="Arial"/>
              </a:rPr>
              <a:t>suggest_int(name, low, high, *, step=1, log=False): 'n_estimators', 5, 100</a:t>
            </a:r>
            <a:endParaRPr b="0" lang="ru-RU" sz="1600" spc="-1" strike="noStrike">
              <a:latin typeface="Arial"/>
            </a:endParaRPr>
          </a:p>
          <a:p>
            <a:pPr lvl="1" marL="432000" indent="-216000"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b="0" lang="ru-RU" sz="1600" spc="-1" strike="noStrike">
                <a:latin typeface="Arial"/>
              </a:rPr>
              <a:t>suggest_uniform(name, low, high): 'coef_l1_ratio', 0.0, 1.0  </a:t>
            </a:r>
            <a:endParaRPr b="0" lang="ru-RU" sz="1600" spc="-1" strike="noStrike">
              <a:latin typeface="Arial"/>
            </a:endParaRPr>
          </a:p>
          <a:p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latin typeface="Arial"/>
              </a:rPr>
              <a:t> 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16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4400" spc="-1" strike="noStrike">
                <a:latin typeface="Arial"/>
              </a:rPr>
              <a:t>Байесовский подход. Optuna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87" name=""/>
          <p:cNvSpPr txBox="1"/>
          <p:nvPr/>
        </p:nvSpPr>
        <p:spPr>
          <a:xfrm>
            <a:off x="360000" y="1172520"/>
            <a:ext cx="2021760" cy="346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  <a:hlinkClick r:id="rId1"/>
              </a:rPr>
              <a:t>https://optuna.org/</a:t>
            </a:r>
            <a:r>
              <a:rPr b="0" lang="ru-RU" sz="1800" spc="-1" strike="noStrike">
                <a:latin typeface="Arial"/>
              </a:rPr>
              <a:t> 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subTitle"/>
          </p:nvPr>
        </p:nvSpPr>
        <p:spPr>
          <a:xfrm>
            <a:off x="180000" y="1080000"/>
            <a:ext cx="9720000" cy="442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600" spc="-1" strike="noStrike">
                <a:latin typeface="Arial"/>
              </a:rPr>
              <a:t>Методы suggest — определяют области пространства поиска каждого гиперпараметра. </a:t>
            </a:r>
            <a:endParaRPr b="0" lang="ru-RU" sz="1600" spc="-1" strike="noStrike">
              <a:latin typeface="Arial"/>
            </a:endParaRPr>
          </a:p>
          <a:p>
            <a:pPr lvl="1" marL="432000" indent="-216000">
              <a:spcBef>
                <a:spcPts val="1134"/>
              </a:spcBef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b="0" lang="ru-RU" sz="1600" spc="-1" strike="noStrike">
                <a:latin typeface="Arial"/>
              </a:rPr>
              <a:t>suggest_categorical(name, choices): </a:t>
            </a:r>
            <a:r>
              <a:rPr b="0" lang="ru-RU" sz="1600" spc="-1" strike="noStrike">
                <a:solidFill>
                  <a:srgbClr val="2a6099"/>
                </a:solidFill>
                <a:latin typeface="Arial"/>
              </a:rPr>
              <a:t>'optimizer', ['sgd', 'adam', 'rmsprop']</a:t>
            </a:r>
            <a:endParaRPr b="0" lang="ru-RU" sz="1600" spc="-1" strike="noStrike">
              <a:latin typeface="Arial"/>
              <a:ea typeface="Noto Sans CJK SC"/>
            </a:endParaRPr>
          </a:p>
          <a:p>
            <a:pPr lvl="1" marL="432000" indent="-216000">
              <a:spcBef>
                <a:spcPts val="1134"/>
              </a:spcBef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b="0" lang="ru-RU" sz="1600" spc="-1" strike="noStrike">
                <a:latin typeface="Arial"/>
              </a:rPr>
              <a:t>suggest_discrete_uniform(name, low, high, q): </a:t>
            </a:r>
            <a:r>
              <a:rPr b="0" lang="ru-RU" sz="1600" spc="-1" strike="noStrike">
                <a:solidFill>
                  <a:srgbClr val="2a6099"/>
                </a:solidFill>
                <a:latin typeface="Arial"/>
              </a:rPr>
              <a:t>'learning_rate', 0.01, 0.1, 0.01</a:t>
            </a:r>
            <a:endParaRPr b="0" lang="ru-RU" sz="1600" spc="-1" strike="noStrike">
              <a:latin typeface="Arial"/>
              <a:ea typeface="Noto Sans CJK SC"/>
            </a:endParaRPr>
          </a:p>
          <a:p>
            <a:pPr lvl="1" marL="432000" indent="-216000">
              <a:spcBef>
                <a:spcPts val="1134"/>
              </a:spcBef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b="0" lang="ru-RU" sz="1600" spc="-1" strike="noStrike">
                <a:latin typeface="Arial"/>
              </a:rPr>
              <a:t>suggest_float(name, low, high, *, step=None, </a:t>
            </a:r>
            <a:r>
              <a:rPr b="0" lang="ru-RU" sz="1600" spc="-1" strike="noStrike">
                <a:solidFill>
                  <a:srgbClr val="c9211e"/>
                </a:solidFill>
                <a:latin typeface="Arial"/>
              </a:rPr>
              <a:t>log=True</a:t>
            </a:r>
            <a:r>
              <a:rPr b="0" lang="ru-RU" sz="1600" spc="-1" strike="noStrike">
                <a:latin typeface="Arial"/>
              </a:rPr>
              <a:t>):</a:t>
            </a:r>
            <a:r>
              <a:rPr b="0" lang="ru-RU" sz="1600" spc="-1" strike="noStrike">
                <a:solidFill>
                  <a:srgbClr val="2a6099"/>
                </a:solidFill>
                <a:latin typeface="Arial"/>
              </a:rPr>
              <a:t> 'gamma', 1e-8, 1.0, log=True</a:t>
            </a:r>
            <a:endParaRPr b="0" lang="ru-RU" sz="1600" spc="-1" strike="noStrike">
              <a:latin typeface="Arial"/>
              <a:ea typeface="Noto Sans CJK SC"/>
            </a:endParaRPr>
          </a:p>
          <a:p>
            <a:pPr lvl="1" marL="432000" indent="-216000">
              <a:spcBef>
                <a:spcPts val="1134"/>
              </a:spcBef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b="0" lang="ru-RU" sz="1600" spc="-1" strike="noStrike">
                <a:latin typeface="Arial"/>
              </a:rPr>
              <a:t>suggest_int(name, low, high, *, step=1, log=False):</a:t>
            </a:r>
            <a:r>
              <a:rPr b="0" lang="ru-RU" sz="1600" spc="-1" strike="noStrike">
                <a:solidFill>
                  <a:srgbClr val="2a6099"/>
                </a:solidFill>
                <a:latin typeface="Arial"/>
              </a:rPr>
              <a:t> 'n_estimators', 5, 100</a:t>
            </a:r>
            <a:endParaRPr b="0" lang="ru-RU" sz="1600" spc="-1" strike="noStrike">
              <a:latin typeface="Arial"/>
              <a:ea typeface="Noto Sans CJK SC"/>
            </a:endParaRPr>
          </a:p>
          <a:p>
            <a:pPr lvl="1" marL="432000" indent="-216000">
              <a:spcBef>
                <a:spcPts val="1134"/>
              </a:spcBef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b="0" lang="ru-RU" sz="1600" spc="-1" strike="noStrike">
                <a:latin typeface="Arial"/>
              </a:rPr>
              <a:t>suggest_uniform(name, low, high): </a:t>
            </a:r>
            <a:r>
              <a:rPr b="0" lang="ru-RU" sz="1600" spc="-1" strike="noStrike">
                <a:solidFill>
                  <a:srgbClr val="2a6099"/>
                </a:solidFill>
                <a:latin typeface="Arial"/>
              </a:rPr>
              <a:t>'coef_l1_ratio', 0.0, 1.0  </a:t>
            </a:r>
            <a:endParaRPr b="0" lang="ru-RU" sz="1600" spc="-1" strike="noStrike">
              <a:latin typeface="Arial"/>
              <a:ea typeface="Noto Sans CJK SC"/>
            </a:endParaRPr>
          </a:p>
          <a:p>
            <a:endParaRPr b="0" lang="ru-RU" sz="1600" spc="-1" strike="noStrike">
              <a:latin typeface="Arial"/>
              <a:ea typeface="Noto Sans CJK SC"/>
            </a:endParaRPr>
          </a:p>
          <a:p>
            <a:r>
              <a:rPr b="0" lang="ru-RU" sz="1600" spc="-1" strike="noStrike">
                <a:latin typeface="Arial"/>
              </a:rPr>
              <a:t> </a:t>
            </a:r>
            <a:endParaRPr b="0" lang="ru-RU" sz="1600" spc="-1" strike="noStrike">
              <a:latin typeface="Arial"/>
              <a:ea typeface="Noto Sans CJK SC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16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4400" spc="-1" strike="noStrike">
                <a:latin typeface="Arial"/>
              </a:rPr>
              <a:t>Байесовский подход. Optuna</a:t>
            </a:r>
            <a:endParaRPr b="0" lang="ru-RU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10196</TotalTime>
  <Application>LibreOffice/7.3.7.2$Linux_X86_64 LibreOffice_project/30$Build-2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2024-08-16T10:34:46Z</dcterms:created>
  <dc:creator/>
  <dc:description/>
  <dc:language>ru-RU</dc:language>
  <cp:lastModifiedBy/>
  <dcterms:modified xsi:type="dcterms:W3CDTF">2024-10-16T21:41:17Z</dcterms:modified>
  <cp:revision>65</cp:revision>
  <dc:subject/>
  <dc:title/>
</cp:coreProperties>
</file>