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10.png" ContentType="image/png"/>
  <Override PartName="/ppt/media/image6.png" ContentType="image/png"/>
  <Override PartName="/ppt/media/image11.png" ContentType="image/png"/>
  <Override PartName="/ppt/media/image7.png" ContentType="image/png"/>
  <Override PartName="/ppt/media/image12.png" ContentType="image/png"/>
  <Override PartName="/ppt/media/image8.png" ContentType="image/png"/>
  <Override PartName="/ppt/media/image9.png" ContentType="image/png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9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3.xml.rels" ContentType="application/vnd.openxmlformats-package.relationships+xml"/>
  <Override PartName="/ppt/slides/_rels/slide5.xml.rels" ContentType="application/vnd.openxmlformats-package.relationships+xml"/>
  <Override PartName="/ppt/slides/_rels/slide2.xml.rels" ContentType="application/vnd.openxmlformats-package.relationships+xml"/>
  <Override PartName="/ppt/slides/_rels/slide4.xml.rels" ContentType="application/vnd.openxmlformats-package.relationships+xml"/>
  <Override PartName="/ppt/slides/_rels/slide13.xml.rels" ContentType="application/vnd.openxmlformats-package.relationships+xml"/>
  <Override PartName="/ppt/slides/_rels/slide16.xml.rels" ContentType="application/vnd.openxmlformats-package.relationships+xml"/>
  <Override PartName="/ppt/slides/_rels/slide12.xml.rels" ContentType="application/vnd.openxmlformats-package.relationships+xml"/>
  <Override PartName="/ppt/slides/_rels/slide15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4.xml.rels" ContentType="application/vnd.openxmlformats-package.relationships+xml"/>
  <Override PartName="/ppt/slides/_rels/slide8.xml.rels" ContentType="application/vnd.openxmlformats-package.relationships+xml"/>
  <Override PartName="/ppt/slides/_rels/slide19.xml.rels" ContentType="application/vnd.openxmlformats-package.relationships+xml"/>
  <Override PartName="/ppt/slides/_rels/slide18.xml.rels" ContentType="application/vnd.openxmlformats-package.relationships+xml"/>
  <Override PartName="/ppt/slides/_rels/slide17.xml.rels" ContentType="application/vnd.openxmlformats-package.relationships+xml"/>
  <Override PartName="/ppt/slides/_rels/slide1.xml.rels" ContentType="application/vnd.openxmlformats-package.relationships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BD2B4E5-1CCC-47F2-8AB2-1E9E5FC977B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C93C988-5E0B-4BC9-BE91-7977F4F23F6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C333FCF-B5DD-4822-A4FC-C7CE2D0C69A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8FA95FF-2BA7-4DA5-A438-9608BB1DE5D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DAD4DDF-0BB9-494A-B61C-A94776B8C39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164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027279F-0AE0-4B2E-8DC4-5A43007C3BC8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D62F48A-DAB3-4396-AACB-3C3FD58B0C1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3E9AE06-85C0-44DD-BA54-0146E064F3F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F1BF73F-BD55-4497-888D-CAE8AC3CD57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E5C504E-420D-4DC0-961B-6C42290070A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7E252E4-B80F-484D-8CF7-240DF6DD79D6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2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804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2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804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761F789-A3F7-40F5-A0BD-70DFD9C00F12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Для правки текста заглавия </a:t>
            </a:r>
            <a:r>
              <a:rPr b="0" lang="ru-RU" sz="4400" spc="-1" strike="noStrike">
                <a:latin typeface="Arial"/>
              </a:rPr>
              <a:t>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1"/>
          </p:nvPr>
        </p:nvSpPr>
        <p:spPr>
          <a:xfrm>
            <a:off x="50400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ru-RU" sz="1400" spc="-1" strike="noStrike">
                <a:latin typeface="Times New Roman"/>
              </a:defRPr>
            </a:lvl1pPr>
          </a:lstStyle>
          <a:p>
            <a:r>
              <a:rPr b="0" lang="ru-RU" sz="1400" spc="-1" strike="noStrike"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 idx="2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buNone/>
              <a:defRPr b="0" lang="ru-RU" sz="1400" spc="-1" strike="noStrike">
                <a:latin typeface="Times New Roman"/>
              </a:defRPr>
            </a:lvl1pPr>
          </a:lstStyle>
          <a:p>
            <a:pPr algn="ctr">
              <a:buNone/>
            </a:pPr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buNone/>
              <a:defRPr b="0" lang="ru-RU" sz="1400" spc="-1" strike="noStrike">
                <a:latin typeface="Times New Roman"/>
              </a:defRPr>
            </a:lvl1pPr>
          </a:lstStyle>
          <a:p>
            <a:pPr algn="r">
              <a:buNone/>
            </a:pPr>
            <a:fld id="{9696FB7A-2BEA-4C50-AE37-834329B49BAD}" type="slidenum">
              <a:rPr b="0" lang="ru-RU" sz="1400" spc="-1" strike="noStrike">
                <a:latin typeface="Times New Roman"/>
              </a:rPr>
              <a:t>&lt;номер&gt;</a:t>
            </a:fld>
            <a:endParaRPr b="0" lang="ru-RU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hyperlink" Target="https://mlflow.org/" TargetMode="Externa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2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2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png"/><Relationship Id="rId3" Type="http://schemas.openxmlformats.org/officeDocument/2006/relationships/slideLayout" Target="../slideLayouts/slideLayout2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2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2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2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ИИС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3200" spc="-1" strike="noStrike">
                <a:latin typeface="Arial"/>
              </a:rPr>
              <a:t>MLFlow</a:t>
            </a:r>
            <a:endParaRPr b="0" lang="ru-RU" sz="3200" spc="-1" strike="noStrike">
              <a:latin typeface="Arial"/>
            </a:endParaRPr>
          </a:p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Что такое MLFlow 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68360" y="1326600"/>
            <a:ext cx="565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  <a:p>
            <a:r>
              <a:rPr b="0" lang="ru-RU" sz="2600" spc="-1" strike="noStrike">
                <a:latin typeface="Arial"/>
              </a:rPr>
              <a:t>Open Source платформа для управления жизненным циклом моделей машинного обучения.</a:t>
            </a:r>
            <a:endParaRPr b="0" lang="ru-RU" sz="2600" spc="-1" strike="noStrike">
              <a:latin typeface="Arial"/>
            </a:endParaRPr>
          </a:p>
          <a:p>
            <a:endParaRPr b="0" lang="ru-RU" sz="2600" spc="-1" strike="noStrike">
              <a:latin typeface="Arial"/>
            </a:endParaRPr>
          </a:p>
          <a:p>
            <a:endParaRPr b="0" lang="ru-RU" sz="2600" spc="-1" strike="noStrike">
              <a:latin typeface="Arial"/>
            </a:endParaRPr>
          </a:p>
          <a:p>
            <a:endParaRPr b="0" lang="ru-RU" sz="2600" spc="-1" strike="noStrike">
              <a:latin typeface="Arial"/>
            </a:endParaRPr>
          </a:p>
        </p:txBody>
      </p:sp>
      <p:sp>
        <p:nvSpPr>
          <p:cNvPr id="45" name=""/>
          <p:cNvSpPr txBox="1"/>
          <p:nvPr/>
        </p:nvSpPr>
        <p:spPr>
          <a:xfrm>
            <a:off x="7020000" y="3420000"/>
            <a:ext cx="2023200" cy="346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latin typeface="Arial"/>
                <a:hlinkClick r:id="rId1"/>
              </a:rPr>
              <a:t>https://mlflow.org/</a:t>
            </a:r>
            <a:r>
              <a:rPr b="0" lang="ru-RU" sz="1800" spc="-1" strike="noStrike">
                <a:latin typeface="Arial"/>
              </a:rPr>
              <a:t> 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46" name="" descr=""/>
          <p:cNvPicPr/>
          <p:nvPr/>
        </p:nvPicPr>
        <p:blipFill>
          <a:blip r:embed="rId2"/>
          <a:stretch/>
        </p:blipFill>
        <p:spPr>
          <a:xfrm>
            <a:off x="6361920" y="1980000"/>
            <a:ext cx="3358080" cy="12312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Базовые термины MLFlow 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8" name=""/>
          <p:cNvSpPr txBox="1"/>
          <p:nvPr/>
        </p:nvSpPr>
        <p:spPr>
          <a:xfrm>
            <a:off x="426960" y="1377720"/>
            <a:ext cx="9473040" cy="222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ru-RU" sz="1800" spc="-1" strike="noStrike">
                <a:latin typeface="Arial"/>
              </a:rPr>
              <a:t>Эксперимент (experiment) </a:t>
            </a:r>
            <a:r>
              <a:rPr b="0" lang="ru-RU" sz="1800" spc="-1" strike="noStrike">
                <a:latin typeface="Arial"/>
              </a:rPr>
              <a:t>— одна ML-задача, в рамках которой обучается и настраивается  модель.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1" lang="ru-RU" sz="1800" spc="-1" strike="noStrike">
                <a:latin typeface="Arial"/>
              </a:rPr>
              <a:t>Run</a:t>
            </a:r>
            <a:r>
              <a:rPr b="0" lang="ru-RU" sz="1800" spc="-1" strike="noStrike">
                <a:latin typeface="Arial"/>
              </a:rPr>
              <a:t> — один запуск (прогон) в рамках эксперимента. Run всегда принадлежит какому-то эксперименту.  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1" lang="ru-RU" sz="1800" spc="-1" strike="noStrike">
                <a:latin typeface="Arial"/>
              </a:rPr>
              <a:t>Артефакт</a:t>
            </a:r>
            <a:r>
              <a:rPr b="0" lang="ru-RU" sz="1800" spc="-1" strike="noStrike">
                <a:latin typeface="Arial"/>
              </a:rPr>
              <a:t> — любой созданный в рамках исследования объект (файл, модель, график,...)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Базовые модули MLFlow </a:t>
            </a:r>
            <a:endParaRPr b="0" lang="ru-RU" sz="4400" spc="-1" strike="noStrike">
              <a:latin typeface="Arial"/>
            </a:endParaRPr>
          </a:p>
        </p:txBody>
      </p:sp>
      <p:pic>
        <p:nvPicPr>
          <p:cNvPr id="50" name="" descr=""/>
          <p:cNvPicPr/>
          <p:nvPr/>
        </p:nvPicPr>
        <p:blipFill>
          <a:blip r:embed="rId1"/>
          <a:stretch/>
        </p:blipFill>
        <p:spPr>
          <a:xfrm>
            <a:off x="1440000" y="1100520"/>
            <a:ext cx="6840000" cy="4508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MLflow Tracking</a:t>
            </a:r>
            <a:br>
              <a:rPr sz="4400"/>
            </a:br>
            <a:endParaRPr b="0" lang="ru-RU" sz="4400" spc="-1" strike="noStrike">
              <a:latin typeface="Arial"/>
            </a:endParaRPr>
          </a:p>
        </p:txBody>
      </p:sp>
      <p:sp>
        <p:nvSpPr>
          <p:cNvPr id="52" name=""/>
          <p:cNvSpPr txBox="1"/>
          <p:nvPr/>
        </p:nvSpPr>
        <p:spPr>
          <a:xfrm>
            <a:off x="223200" y="1633680"/>
            <a:ext cx="3916800" cy="376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Отслеживание и логирование артефактов (любых файлов и данных) в рамках проекта.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Регистрация экспериментов, параметров, с которыми они были запущены 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и итоговых метрик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Визуализация прогонов экспериментов</a:t>
            </a:r>
            <a:endParaRPr b="0" lang="ru-RU" sz="2000" spc="-1" strike="noStrike">
              <a:latin typeface="Arial"/>
            </a:endParaRPr>
          </a:p>
        </p:txBody>
      </p:sp>
      <p:pic>
        <p:nvPicPr>
          <p:cNvPr id="53" name="" descr=""/>
          <p:cNvPicPr/>
          <p:nvPr/>
        </p:nvPicPr>
        <p:blipFill>
          <a:blip r:embed="rId1"/>
          <a:stretch/>
        </p:blipFill>
        <p:spPr>
          <a:xfrm>
            <a:off x="4320000" y="1590840"/>
            <a:ext cx="5400000" cy="39891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MLflow Projects</a:t>
            </a:r>
            <a:br>
              <a:rPr sz="4400"/>
            </a:br>
            <a:endParaRPr b="0" lang="ru-RU" sz="4400" spc="-1" strike="noStrike">
              <a:latin typeface="Arial"/>
            </a:endParaRPr>
          </a:p>
        </p:txBody>
      </p:sp>
      <p:sp>
        <p:nvSpPr>
          <p:cNvPr id="55" name=""/>
          <p:cNvSpPr txBox="1"/>
          <p:nvPr/>
        </p:nvSpPr>
        <p:spPr>
          <a:xfrm>
            <a:off x="223200" y="1260000"/>
            <a:ext cx="3916800" cy="39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Структурирование проекта для возможности последующего перезапуска и воспроизведения эксперимента.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Каждый проект описывается в файле </a:t>
            </a:r>
            <a:r>
              <a:rPr b="0" i="1" lang="ru-RU" sz="2000" spc="-1" strike="noStrike">
                <a:latin typeface="Arial"/>
              </a:rPr>
              <a:t>MLProject</a:t>
            </a:r>
            <a:r>
              <a:rPr b="0" lang="ru-RU" sz="2000" spc="-1" strike="noStrike">
                <a:latin typeface="Arial"/>
              </a:rPr>
              <a:t> в формате </a:t>
            </a:r>
            <a:r>
              <a:rPr b="0" i="1" lang="ru-RU" sz="2000" spc="-1" strike="noStrike">
                <a:latin typeface="Arial"/>
              </a:rPr>
              <a:t>yaml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Описание — пайплайн действий для получения результата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Запуск через командную строку или python API.</a:t>
            </a:r>
            <a:endParaRPr b="0" lang="ru-RU" sz="2000" spc="-1" strike="noStrike">
              <a:latin typeface="Arial"/>
            </a:endParaRPr>
          </a:p>
        </p:txBody>
      </p:sp>
      <p:pic>
        <p:nvPicPr>
          <p:cNvPr id="56" name="" descr=""/>
          <p:cNvPicPr/>
          <p:nvPr/>
        </p:nvPicPr>
        <p:blipFill>
          <a:blip r:embed="rId1"/>
          <a:stretch/>
        </p:blipFill>
        <p:spPr>
          <a:xfrm>
            <a:off x="4511160" y="1324440"/>
            <a:ext cx="5028840" cy="40096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MLflow Models</a:t>
            </a:r>
            <a:br>
              <a:rPr sz="4400"/>
            </a:br>
            <a:endParaRPr b="0" lang="ru-RU" sz="4400" spc="-1" strike="noStrike">
              <a:latin typeface="Arial"/>
            </a:endParaRPr>
          </a:p>
        </p:txBody>
      </p:sp>
      <p:sp>
        <p:nvSpPr>
          <p:cNvPr id="58" name=""/>
          <p:cNvSpPr txBox="1"/>
          <p:nvPr/>
        </p:nvSpPr>
        <p:spPr>
          <a:xfrm>
            <a:off x="180000" y="769680"/>
            <a:ext cx="6840000" cy="20736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Сохранение и контроль версий модели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Упаковка моделей для дальнейшего использования в продакшене.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MLFlow-модель — директория с необходимыми файлами и файлом с их описанием MLModel с помощью </a:t>
            </a:r>
            <a:r>
              <a:rPr b="1" lang="ru-RU" sz="2000" spc="-1" strike="noStrike">
                <a:latin typeface="Arial"/>
              </a:rPr>
              <a:t>Flavours</a:t>
            </a:r>
            <a:r>
              <a:rPr b="0" lang="ru-RU" sz="2000" spc="-1" strike="noStrike">
                <a:latin typeface="Arial"/>
              </a:rPr>
              <a:t> (вкус \ обертка)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000" spc="-1" strike="noStrike">
              <a:latin typeface="Arial"/>
            </a:endParaRPr>
          </a:p>
        </p:txBody>
      </p:sp>
      <p:pic>
        <p:nvPicPr>
          <p:cNvPr id="59" name="" descr=""/>
          <p:cNvPicPr/>
          <p:nvPr/>
        </p:nvPicPr>
        <p:blipFill>
          <a:blip r:embed="rId1"/>
          <a:stretch/>
        </p:blipFill>
        <p:spPr>
          <a:xfrm>
            <a:off x="7020000" y="720000"/>
            <a:ext cx="2880000" cy="459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MLflow Models</a:t>
            </a:r>
            <a:br>
              <a:rPr sz="4400"/>
            </a:br>
            <a:endParaRPr b="0" lang="ru-RU" sz="4400" spc="-1" strike="noStrike">
              <a:latin typeface="Arial"/>
            </a:endParaRPr>
          </a:p>
        </p:txBody>
      </p:sp>
      <p:sp>
        <p:nvSpPr>
          <p:cNvPr id="61" name=""/>
          <p:cNvSpPr txBox="1"/>
          <p:nvPr/>
        </p:nvSpPr>
        <p:spPr>
          <a:xfrm>
            <a:off x="180000" y="769680"/>
            <a:ext cx="4500000" cy="46918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2000" spc="-1" strike="noStrike">
                <a:latin typeface="Arial"/>
              </a:rPr>
              <a:t>Flavour</a:t>
            </a:r>
            <a:r>
              <a:rPr b="0" lang="ru-RU" sz="2000" spc="-1" strike="noStrike">
                <a:latin typeface="Arial"/>
              </a:rPr>
              <a:t> (вкус\обертка) — концепция Mlflow, упрощающая интеграцию в другие сервисы за счет понимания использованных библиотек и использования их специфических свойств\методов…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Базовый вкус — python_function.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Наиболее распространенные: sklearn, catboost, pytorch, spark -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предоставляют интерфейсы для работы с моделями и объектами библиотек.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500" spc="-1" strike="noStrike">
                <a:latin typeface="Arial"/>
              </a:rPr>
              <a:t>Например, для вкуса sklearn предоставляют объект Pipeline, имеющий методы и состояния библиотеки Scikit-learn.</a:t>
            </a:r>
            <a:endParaRPr b="0" lang="ru-RU" sz="1500" spc="-1" strike="noStrike">
              <a:latin typeface="Arial"/>
            </a:endParaRPr>
          </a:p>
        </p:txBody>
      </p:sp>
      <p:pic>
        <p:nvPicPr>
          <p:cNvPr id="62" name="" descr=""/>
          <p:cNvPicPr/>
          <p:nvPr/>
        </p:nvPicPr>
        <p:blipFill>
          <a:blip r:embed="rId1"/>
          <a:stretch/>
        </p:blipFill>
        <p:spPr>
          <a:xfrm>
            <a:off x="4670640" y="1170360"/>
            <a:ext cx="5049360" cy="422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MLflow Models</a:t>
            </a:r>
            <a:br>
              <a:rPr sz="4400"/>
            </a:br>
            <a:endParaRPr b="0" lang="ru-RU" sz="4400" spc="-1" strike="noStrike">
              <a:latin typeface="Arial"/>
            </a:endParaRPr>
          </a:p>
        </p:txBody>
      </p:sp>
      <p:pic>
        <p:nvPicPr>
          <p:cNvPr id="64" name="" descr=""/>
          <p:cNvPicPr/>
          <p:nvPr/>
        </p:nvPicPr>
        <p:blipFill>
          <a:blip r:embed="rId1"/>
          <a:stretch/>
        </p:blipFill>
        <p:spPr>
          <a:xfrm>
            <a:off x="180000" y="1260000"/>
            <a:ext cx="7363800" cy="4135680"/>
          </a:xfrm>
          <a:prstGeom prst="rect">
            <a:avLst/>
          </a:prstGeom>
          <a:ln w="0">
            <a:noFill/>
          </a:ln>
        </p:spPr>
      </p:pic>
      <p:pic>
        <p:nvPicPr>
          <p:cNvPr id="65" name="" descr=""/>
          <p:cNvPicPr/>
          <p:nvPr/>
        </p:nvPicPr>
        <p:blipFill>
          <a:blip r:embed="rId2"/>
          <a:stretch/>
        </p:blipFill>
        <p:spPr>
          <a:xfrm>
            <a:off x="7641000" y="1620000"/>
            <a:ext cx="2259000" cy="360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Model Registry</a:t>
            </a:r>
            <a:br>
              <a:rPr sz="4400"/>
            </a:br>
            <a:endParaRPr b="0" lang="ru-RU" sz="4400" spc="-1" strike="noStrike">
              <a:latin typeface="Arial"/>
            </a:endParaRPr>
          </a:p>
        </p:txBody>
      </p:sp>
      <p:sp>
        <p:nvSpPr>
          <p:cNvPr id="67" name=""/>
          <p:cNvSpPr txBox="1"/>
          <p:nvPr/>
        </p:nvSpPr>
        <p:spPr>
          <a:xfrm>
            <a:off x="180000" y="769680"/>
            <a:ext cx="5040000" cy="2650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Хранение моделей в едином формате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Быстрый удобный доступ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Поддержка на протяжении жизненного цикла модели</a:t>
            </a:r>
            <a:endParaRPr b="0" lang="ru-RU" sz="2000" spc="-1" strike="noStrike">
              <a:latin typeface="Arial"/>
            </a:endParaRPr>
          </a:p>
        </p:txBody>
      </p:sp>
      <p:pic>
        <p:nvPicPr>
          <p:cNvPr id="68" name="" descr=""/>
          <p:cNvPicPr/>
          <p:nvPr/>
        </p:nvPicPr>
        <p:blipFill>
          <a:blip r:embed="rId1"/>
          <a:stretch/>
        </p:blipFill>
        <p:spPr>
          <a:xfrm>
            <a:off x="180000" y="3505320"/>
            <a:ext cx="7920000" cy="2074680"/>
          </a:xfrm>
          <a:prstGeom prst="rect">
            <a:avLst/>
          </a:prstGeom>
          <a:ln w="0">
            <a:noFill/>
          </a:ln>
        </p:spPr>
      </p:pic>
      <p:pic>
        <p:nvPicPr>
          <p:cNvPr id="69" name="" descr=""/>
          <p:cNvPicPr/>
          <p:nvPr/>
        </p:nvPicPr>
        <p:blipFill>
          <a:blip r:embed="rId2"/>
          <a:stretch/>
        </p:blipFill>
        <p:spPr>
          <a:xfrm>
            <a:off x="5112000" y="769680"/>
            <a:ext cx="4860000" cy="28479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000" spc="-1" strike="noStrike">
                <a:latin typeface="Arial"/>
              </a:rPr>
              <a:t>Развертывание MLFlow</a:t>
            </a:r>
            <a:endParaRPr b="0" lang="ru-RU" sz="4000" spc="-1" strike="noStrike">
              <a:latin typeface="Arial"/>
            </a:endParaRPr>
          </a:p>
        </p:txBody>
      </p:sp>
      <p:pic>
        <p:nvPicPr>
          <p:cNvPr id="71" name="" descr=""/>
          <p:cNvPicPr/>
          <p:nvPr/>
        </p:nvPicPr>
        <p:blipFill>
          <a:blip r:embed="rId1"/>
          <a:stretch/>
        </p:blipFill>
        <p:spPr>
          <a:xfrm>
            <a:off x="2160000" y="1080000"/>
            <a:ext cx="5580000" cy="4185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000" spc="-1" strike="noStrike">
                <a:latin typeface="Arial"/>
              </a:rPr>
              <a:t>Развертывание MLFlow</a:t>
            </a:r>
            <a:endParaRPr b="0" lang="ru-RU" sz="4000" spc="-1" strike="noStrike">
              <a:latin typeface="Arial"/>
            </a:endParaRPr>
          </a:p>
        </p:txBody>
      </p:sp>
      <p:sp>
        <p:nvSpPr>
          <p:cNvPr id="73" name=""/>
          <p:cNvSpPr txBox="1"/>
          <p:nvPr/>
        </p:nvSpPr>
        <p:spPr>
          <a:xfrm>
            <a:off x="540000" y="1163160"/>
            <a:ext cx="9360000" cy="4056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0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i="1" lang="ru-RU" sz="2000" spc="-1" strike="noStrike">
                <a:latin typeface="Arial"/>
              </a:rPr>
              <a:t>pip install mlflow==2.7.1 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3  компонента MLFlow: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 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2000" spc="-1" strike="noStrike">
                <a:latin typeface="Arial"/>
              </a:rPr>
              <a:t>Сервер для запуска 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2000" spc="-1" strike="noStrike">
                <a:latin typeface="Arial"/>
              </a:rPr>
              <a:t>Хранилище для экспериментов (Backend Store) </a:t>
            </a:r>
            <a:r>
              <a:rPr b="0" lang="ru-RU" sz="2000" spc="-1" strike="noStrike">
                <a:latin typeface="Arial"/>
              </a:rPr>
              <a:t>— где будет храниться информация об экспериментах и запусках 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2000" spc="-1" strike="noStrike">
                <a:latin typeface="Arial"/>
              </a:rPr>
              <a:t>Хранилище для артефактов (Artifacts Store) </a:t>
            </a:r>
            <a:r>
              <a:rPr b="0" lang="ru-RU" sz="2000" spc="-1" strike="noStrike">
                <a:latin typeface="Arial"/>
              </a:rPr>
              <a:t>— где будут храниться артефакты — модели и другие ценные файлы.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Эти компоненты могут быть развернуты как полностью локально, так и распределенно — зависит от требований к MLflow и процессов в команде.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   </a:t>
            </a:r>
            <a:endParaRPr b="0" lang="ru-RU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3200" spc="-1" strike="noStrike">
                <a:latin typeface="Arial"/>
              </a:rPr>
              <a:t>Развертывание MLFlow — локальный вариант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75" name=""/>
          <p:cNvSpPr txBox="1"/>
          <p:nvPr/>
        </p:nvSpPr>
        <p:spPr>
          <a:xfrm>
            <a:off x="360000" y="1440000"/>
            <a:ext cx="9360000" cy="3773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Самый простой вариант — абсолютно все хранится на локальной машине. 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Создается директория /mlruns где хранится вся информация о запусках и файлы и /mlartifacts где хранятся модели.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Удобно для знакомства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Невозможно поделиться результатами с командой 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i="1" lang="ru-RU" sz="2000" spc="-1" strike="noStrike">
                <a:latin typeface="Arial"/>
              </a:rPr>
              <a:t>&gt; mlflow server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Запускается на 5000 порту: 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i="1" lang="ru-RU" sz="2000" spc="-1" strike="noStrike">
                <a:latin typeface="Arial"/>
              </a:rPr>
              <a:t>http://localhost:5000/</a:t>
            </a:r>
            <a:endParaRPr b="0" lang="ru-RU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3200" spc="-1" strike="noStrike">
                <a:latin typeface="Arial"/>
              </a:rPr>
              <a:t>Развертывание MLFlow — локальный вариант с БД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77" name=""/>
          <p:cNvSpPr txBox="1"/>
          <p:nvPr/>
        </p:nvSpPr>
        <p:spPr>
          <a:xfrm>
            <a:off x="360000" y="1260000"/>
            <a:ext cx="9360000" cy="2650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Все также хранится на локальной машине. 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Вместо директории /mlruns информация хранится в БД, а артефакты по-прежнему в /mlartifacts.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i="1" lang="ru-RU" sz="1800" spc="-1" strike="noStrike">
                <a:latin typeface="Arial"/>
              </a:rPr>
              <a:t>&gt; mlflow server </a:t>
            </a:r>
            <a:r>
              <a:rPr b="0" i="1" lang="ru-RU" sz="1800" spc="-1" strike="noStrike">
                <a:solidFill>
                  <a:srgbClr val="c9211e"/>
                </a:solidFill>
                <a:latin typeface="Arial"/>
              </a:rPr>
              <a:t>--backend-store-uri sqlite:///mlruns.db  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i="1" lang="ru-RU" sz="2000" spc="-1" strike="noStrike">
                <a:solidFill>
                  <a:srgbClr val="000000"/>
                </a:solidFill>
                <a:latin typeface="Arial"/>
              </a:rPr>
              <a:t>Удобнее с точки зрения структуры каталогов — вместо каталога на каждый запуск — один файл с БД</a:t>
            </a:r>
            <a:endParaRPr b="0" lang="ru-RU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"/>
          <p:cNvSpPr txBox="1"/>
          <p:nvPr/>
        </p:nvSpPr>
        <p:spPr>
          <a:xfrm>
            <a:off x="360000" y="1260000"/>
            <a:ext cx="9540000" cy="3243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i="1" lang="ru-RU" sz="1800" spc="-1" strike="noStrike">
                <a:solidFill>
                  <a:srgbClr val="000000"/>
                </a:solidFill>
                <a:latin typeface="Arial"/>
                <a:ea typeface="Noto Sans CJK SC"/>
              </a:rPr>
              <a:t>Backend store хранится на отдельной (общедоступной) машине. Нужно для параметра </a:t>
            </a:r>
            <a:r>
              <a:rPr b="0" i="1" lang="ru-RU" sz="1600" spc="-1" strike="noStrike">
                <a:solidFill>
                  <a:srgbClr val="000000"/>
                </a:solidFill>
                <a:latin typeface="Arial"/>
                <a:ea typeface="Noto Sans CJK SC"/>
              </a:rPr>
              <a:t>--backend-store-uri</a:t>
            </a:r>
            <a:r>
              <a:rPr b="0" i="1" lang="ru-RU" sz="1800" spc="-1" strike="noStrike">
                <a:solidFill>
                  <a:srgbClr val="000000"/>
                </a:solidFill>
                <a:latin typeface="Arial"/>
              </a:rPr>
              <a:t> указать учетные данные БД на удаленном хосте: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i="1" lang="ru-RU" sz="1600" spc="-1" strike="noStrike">
                <a:solidFill>
                  <a:srgbClr val="000000"/>
                </a:solidFill>
                <a:latin typeface="Arial"/>
                <a:ea typeface="Noto Sans CJK SC"/>
              </a:rPr>
              <a:t>--backend-store-uri</a:t>
            </a:r>
            <a:r>
              <a:rPr b="0" i="1" lang="ru-RU" sz="1800" spc="-1" strike="noStrike">
                <a:solidFill>
                  <a:srgbClr val="000000"/>
                </a:solidFill>
                <a:latin typeface="Arial"/>
                <a:ea typeface="Noto Sans CJK SC"/>
              </a:rPr>
              <a:t> </a:t>
            </a:r>
            <a:r>
              <a:rPr b="0" i="1" lang="ru-RU" sz="1600" spc="-1" strike="noStrike">
                <a:solidFill>
                  <a:srgbClr val="000000"/>
                </a:solidFill>
                <a:latin typeface="Arial"/>
                <a:ea typeface="Noto Sans CJK SC"/>
              </a:rPr>
              <a:t>postgresql://user:password@DB_HOST:</a:t>
            </a:r>
            <a:r>
              <a:rPr b="0" i="1" lang="ru-RU" sz="1600" spc="-1" strike="noStrike">
                <a:solidFill>
                  <a:srgbClr val="000000"/>
                </a:solidFill>
                <a:latin typeface="Arial"/>
              </a:rPr>
              <a:t>DB_PORT/mlflowdb</a:t>
            </a:r>
            <a:endParaRPr b="0" lang="ru-RU" sz="1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i="1" lang="ru-RU" sz="1800" spc="-1" strike="noStrike">
                <a:solidFill>
                  <a:srgbClr val="000000"/>
                </a:solidFill>
                <a:latin typeface="Arial"/>
                <a:ea typeface="Noto Sans CJK SC"/>
              </a:rPr>
              <a:t>Registry store </a:t>
            </a:r>
            <a:r>
              <a:rPr b="0" i="1" lang="ru-RU" sz="1800" spc="-1" strike="noStrike">
                <a:solidFill>
                  <a:srgbClr val="000000"/>
                </a:solidFill>
                <a:latin typeface="Arial"/>
                <a:ea typeface="Noto Sans CJK SC"/>
              </a:rPr>
              <a:t>хранится на отдельной (общедоступной) машине. Нужно для параметра </a:t>
            </a:r>
            <a:r>
              <a:rPr b="0" i="1" lang="ru-RU" sz="1800" spc="-1" strike="noStrike">
                <a:solidFill>
                  <a:srgbClr val="000000"/>
                </a:solidFill>
                <a:latin typeface="Arial"/>
                <a:ea typeface="Noto Sans CJK SC"/>
              </a:rPr>
              <a:t>--registry-store-uri</a:t>
            </a:r>
            <a:r>
              <a:rPr b="0" i="1" lang="ru-RU" sz="1800" spc="-1" strike="noStrike">
                <a:solidFill>
                  <a:srgbClr val="000000"/>
                </a:solidFill>
                <a:latin typeface="Arial"/>
                <a:ea typeface="Noto Sans CJK SC"/>
              </a:rPr>
              <a:t> указать учетные данные БД на удаленном хосте. По умолчанию — хранится там же, где Backend store</a:t>
            </a:r>
            <a:r>
              <a:rPr b="0" i="1" lang="ru-RU" sz="1800" spc="-1" strike="noStrike">
                <a:solidFill>
                  <a:srgbClr val="000000"/>
                </a:solidFill>
                <a:latin typeface="Arial"/>
              </a:rPr>
              <a:t> 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i="1" lang="ru-RU" sz="1600" spc="-1" strike="noStrike">
                <a:solidFill>
                  <a:srgbClr val="000000"/>
                </a:solidFill>
                <a:latin typeface="Arial"/>
                <a:ea typeface="Noto Sans CJK SC"/>
              </a:rPr>
              <a:t>--registry-store-uri</a:t>
            </a:r>
            <a:r>
              <a:rPr b="0" i="1" lang="ru-RU" sz="1800" spc="-1" strike="noStrike">
                <a:solidFill>
                  <a:srgbClr val="000000"/>
                </a:solidFill>
                <a:latin typeface="Arial"/>
                <a:ea typeface="Noto Sans CJK SC"/>
              </a:rPr>
              <a:t> </a:t>
            </a:r>
            <a:r>
              <a:rPr b="0" i="1" lang="ru-RU" sz="1600" spc="-1" strike="noStrike">
                <a:solidFill>
                  <a:srgbClr val="000000"/>
                </a:solidFill>
                <a:latin typeface="Arial"/>
                <a:ea typeface="Noto Sans CJK SC"/>
              </a:rPr>
              <a:t>postgresql://user:password@DB_HOST:</a:t>
            </a:r>
            <a:r>
              <a:rPr b="0" i="1" lang="ru-RU" sz="1600" spc="-1" strike="noStrike">
                <a:solidFill>
                  <a:srgbClr val="000000"/>
                </a:solidFill>
                <a:latin typeface="Arial"/>
              </a:rPr>
              <a:t>DB_PORT/mlflowdb_registry</a:t>
            </a:r>
            <a:endParaRPr b="0" lang="ru-RU" sz="16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000" spc="-1" strike="noStrike">
              <a:latin typeface="Arial"/>
            </a:endParaRPr>
          </a:p>
        </p:txBody>
      </p:sp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3200" spc="-1" strike="noStrike">
                <a:latin typeface="Arial"/>
              </a:rPr>
              <a:t>Развертывание MLFlow — распределенный вариант</a:t>
            </a: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"/>
          <p:cNvSpPr txBox="1"/>
          <p:nvPr/>
        </p:nvSpPr>
        <p:spPr>
          <a:xfrm>
            <a:off x="360000" y="1260000"/>
            <a:ext cx="9540000" cy="31618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Noto Sans CJK SC"/>
              </a:rPr>
              <a:t>Артефакты хранятся в удаленном файловом хранилище: Amazon S3, Azure Blob Storage, Google Cloud Storage, SFTP, NFS. Для этого для параметра —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default-artifact-root передать подключение к хранилищу. 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S3: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i="1" lang="ru-RU" sz="1800" spc="-1" strike="noStrike">
                <a:solidFill>
                  <a:srgbClr val="000000"/>
                </a:solidFill>
                <a:latin typeface="Arial"/>
              </a:rPr>
              <a:t>--default-artifact-root s3://bucket_name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Учетные данные для соединения должны храниться в переменных окружения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AWS_ACCESS_KEY_ID и AWS_SECRET_ACCESS_KEY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SFTP: </a:t>
            </a:r>
            <a:r>
              <a:rPr b="0" i="1" lang="ru-RU" sz="1800" spc="-1" strike="noStrike">
                <a:solidFill>
                  <a:srgbClr val="000000"/>
                </a:solidFill>
                <a:latin typeface="Arial"/>
              </a:rPr>
              <a:t> 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i="1" lang="ru-RU" sz="1800" spc="-1" strike="noStrike">
                <a:solidFill>
                  <a:srgbClr val="000000"/>
                </a:solidFill>
                <a:latin typeface="Arial"/>
              </a:rPr>
              <a:t>--default-artifact-root ftp://user@host/path/to/directory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3200" spc="-1" strike="noStrike">
                <a:latin typeface="Arial"/>
              </a:rPr>
              <a:t>Развертывание MLFlow — распределенный вариант</a:t>
            </a: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"/>
          <p:cNvSpPr txBox="1"/>
          <p:nvPr/>
        </p:nvSpPr>
        <p:spPr>
          <a:xfrm>
            <a:off x="360000" y="1260000"/>
            <a:ext cx="9540000" cy="2650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Удаленный запуск Tracking Server на хосте: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i="1" lang="ru-RU" sz="1800" spc="-1" strike="noStrike">
                <a:solidFill>
                  <a:srgbClr val="000000"/>
                </a:solidFill>
                <a:latin typeface="Arial"/>
                <a:ea typeface="Noto Sans CJK SC"/>
              </a:rPr>
              <a:t>--host 192.168.10.10 </a:t>
            </a:r>
            <a:r>
              <a:rPr b="0" i="1" lang="ru-RU" sz="1800" spc="-1" strike="noStrike">
                <a:solidFill>
                  <a:srgbClr val="000000"/>
                </a:solidFill>
                <a:latin typeface="Arial"/>
                <a:ea typeface="Noto Sans CJK SC"/>
              </a:rPr>
              <a:t>	</a:t>
            </a:r>
            <a:r>
              <a:rPr b="0" i="1" lang="ru-RU" sz="1800" spc="-1" strike="noStrike">
                <a:solidFill>
                  <a:srgbClr val="000000"/>
                </a:solidFill>
                <a:latin typeface="Arial"/>
                <a:ea typeface="Noto Sans CJK SC"/>
              </a:rPr>
              <a:t>	</a:t>
            </a:r>
            <a:r>
              <a:rPr b="0" i="1" lang="ru-RU" sz="1800" spc="-1" strike="noStrike">
                <a:solidFill>
                  <a:srgbClr val="000000"/>
                </a:solidFill>
                <a:latin typeface="Arial"/>
                <a:ea typeface="Noto Sans CJK SC"/>
              </a:rPr>
              <a:t>или 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i="1" lang="ru-RU" sz="1800" spc="-1" strike="noStrike">
                <a:solidFill>
                  <a:srgbClr val="000000"/>
                </a:solidFill>
                <a:latin typeface="Arial"/>
              </a:rPr>
              <a:t>--host my.mlflow.host.ru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Изменить порт по умолчанию (5000)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i="1" lang="ru-RU" sz="1800" spc="-1" strike="noStrike">
                <a:solidFill>
                  <a:srgbClr val="000000"/>
                </a:solidFill>
                <a:latin typeface="Arial"/>
              </a:rPr>
              <a:t>--port 5555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3200" spc="-1" strike="noStrike">
                <a:latin typeface="Arial"/>
              </a:rPr>
              <a:t>Развертывание MLFlow — распределенный вариант</a:t>
            </a: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"/>
          <p:cNvSpPr txBox="1"/>
          <p:nvPr/>
        </p:nvSpPr>
        <p:spPr>
          <a:xfrm>
            <a:off x="360000" y="1440000"/>
            <a:ext cx="9540000" cy="16261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Итого, команда для запуска может быть достаточно объемной, а кроме того, требовать дополнительных действий, таких как загрузка переменных окружения.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Удобно сохранить команду в виде bash-скрипта и запускать его.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start_mlflow_server.sh: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1800" spc="-1" strike="noStrike">
              <a:latin typeface="Arial"/>
            </a:endParaRPr>
          </a:p>
        </p:txBody>
      </p:sp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3200" spc="-1" strike="noStrike">
                <a:latin typeface="Arial"/>
              </a:rPr>
              <a:t>Развертывание MLFlow — распределенный вариант</a:t>
            </a:r>
            <a:endParaRPr b="0" lang="ru-RU" sz="3200" spc="-1" strike="noStrike">
              <a:latin typeface="Arial"/>
            </a:endParaRPr>
          </a:p>
        </p:txBody>
      </p:sp>
      <p:pic>
        <p:nvPicPr>
          <p:cNvPr id="86" name="" descr=""/>
          <p:cNvPicPr/>
          <p:nvPr/>
        </p:nvPicPr>
        <p:blipFill>
          <a:blip r:embed="rId1"/>
          <a:stretch/>
        </p:blipFill>
        <p:spPr>
          <a:xfrm>
            <a:off x="360360" y="3060000"/>
            <a:ext cx="9539640" cy="20494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3200" spc="-1" strike="noStrike">
                <a:latin typeface="Arial"/>
              </a:rPr>
              <a:t>Достоинства и недостатки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88" name=""/>
          <p:cNvSpPr txBox="1"/>
          <p:nvPr/>
        </p:nvSpPr>
        <p:spPr>
          <a:xfrm>
            <a:off x="360000" y="1082160"/>
            <a:ext cx="9180000" cy="36738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latin typeface="Arial"/>
              </a:rPr>
              <a:t>+ Унификация метрик моделей в рамках эксперимента.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latin typeface="Arial"/>
                <a:ea typeface="Noto Sans CJK SC"/>
              </a:rPr>
              <a:t>+ Вся информация хранится в одном месте, с</a:t>
            </a:r>
            <a:r>
              <a:rPr b="0" lang="ru-RU" sz="1800" spc="-1" strike="noStrike">
                <a:latin typeface="Arial"/>
              </a:rPr>
              <a:t>труктурирована и упорядочена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+ Централизованное, безопасное и масштабируемое хранилище.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+ Возможность логирования любых артефактов (картинки, csv, html, графики).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+ Простая и понятная документация и API (низкий порог вхождения).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- Одно пространство экспериментов для всех 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- Отсутствие разделения по ролям (Viewer, User) и авторизации — возможность записать в чужой эксперимент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9306</TotalTime>
  <Application>LibreOffice/7.3.7.2$Linux_X86_64 LibreOffice_project/30$Build-2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2024-08-16T10:34:46Z</dcterms:created>
  <dc:creator/>
  <dc:description/>
  <dc:language>ru-RU</dc:language>
  <cp:lastModifiedBy/>
  <dcterms:modified xsi:type="dcterms:W3CDTF">2024-09-26T13:43:33Z</dcterms:modified>
  <cp:revision>38</cp:revision>
  <dc:subject/>
  <dc:title/>
</cp:coreProperties>
</file>