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3.xml.rels" ContentType="application/vnd.openxmlformats-package.relationships+xml"/>
  <Override PartName="/ppt/slides/_rels/slide16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19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1B2BD13-CF9B-4B78-BDDE-5C29C2C0CF3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EAA7639-BCE5-43CD-B9C8-B8307E02E83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88E62D7-F16C-4F8E-8DA7-EF80708C73E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B98D067-EB18-49A1-937A-86236A0391D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09C1F3C-9EBE-4FB8-980A-A6EBF81DA45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0920" cy="579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2754F0D-252D-412A-A533-59FCAB6CE0B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0C18DC2-3205-4336-AE43-B5BDA69C648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2DF62F5-8713-415E-A61A-0949A8D7415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BC79B33-A14B-41AF-8356-EEC6E871043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D15C483-76BB-4F65-90E0-23452271E28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87D0B9E-E2C9-421E-A265-3B3F97F54A9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4DD0F2E-2C30-455E-A357-348B7FFB8DD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latin typeface="Arial"/>
              </a:rPr>
              <a:t>Для правки текста заглавия щёлкните </a:t>
            </a:r>
            <a:r>
              <a:rPr b="0" lang="ru-RU" sz="1800" spc="-1" strike="noStrike">
                <a:latin typeface="Arial"/>
              </a:rPr>
              <a:t>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Arial"/>
              </a:rPr>
              <a:t>Второй уровень структуры</a:t>
            </a:r>
            <a:endParaRPr b="0" lang="ru-RU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Третий уровень структуры</a:t>
            </a:r>
            <a:endParaRPr b="0" lang="ru-RU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Arial"/>
              </a:rPr>
              <a:t>Четвёртый уровень структуры</a:t>
            </a:r>
            <a:endParaRPr b="0" lang="ru-RU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Пятый уровень структуры</a:t>
            </a:r>
            <a:endParaRPr b="0" lang="ru-RU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Шестой уровень структуры</a:t>
            </a:r>
            <a:endParaRPr b="0" lang="ru-RU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Седьмой уровень структуры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28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8FD0119-7CC4-4229-98F7-DFE3ED36C008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habr.com/ru/articles/692462/" TargetMode="Externa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habr.com/ru/articles/692462/" TargetMode="External"/><Relationship Id="rId2" Type="http://schemas.openxmlformats.org/officeDocument/2006/relationships/hyperlink" Target="https://habr.com/ru/companies/selectel/articles/808335/" TargetMode="External"/><Relationship Id="rId3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github.com/kelvnt/data-drift-detector" TargetMode="External"/><Relationship Id="rId2" Type="http://schemas.openxmlformats.org/officeDocument/2006/relationships/hyperlink" Target="https://www.evidentlyai.com/" TargetMode="External"/><Relationship Id="rId3" Type="http://schemas.openxmlformats.org/officeDocument/2006/relationships/hyperlink" Target="https://github.com/whylabs/whylogs" TargetMode="External"/><Relationship Id="rId4" Type="http://schemas.openxmlformats.org/officeDocument/2006/relationships/hyperlink" Target="https://github.com/SeldonIO/alibi-detect" TargetMode="External"/><Relationship Id="rId5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s://prometheus.io/" TargetMode="External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hyperlink" Target="https://habr.com/ru/companies/tochka/articles/685636/" TargetMode="External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hyperlink" Target="http://localhost:9090/targets" TargetMode="Externa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hyperlink" Target="https://habr.com/ru/companies/tochka/articles/693834/" TargetMode="Externa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hyperlink" Target="https://grafana.com/" TargetMode="External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3200" spc="-1" strike="noStrike">
                <a:latin typeface="Arial"/>
              </a:rPr>
              <a:t>Мониторинг работы сервиса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latin typeface="Arial"/>
              </a:rPr>
              <a:t>Мониторинг — включает сбор, отображение данных о </a:t>
            </a:r>
            <a:r>
              <a:rPr b="0" lang="ru-RU" sz="2800" spc="-1" strike="noStrike">
                <a:latin typeface="Arial"/>
              </a:rPr>
              <a:t>системе, оповещение при нарушениях.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latin typeface="Arial"/>
              </a:rPr>
              <a:t>Уровни мониторинга: </a:t>
            </a:r>
            <a:endParaRPr b="0" lang="ru-RU" sz="2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Качество работы модели (data drift)</a:t>
            </a:r>
            <a:endParaRPr b="0" lang="ru-RU" sz="2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Прикладной уровень (данные о работе сервиса)</a:t>
            </a:r>
            <a:endParaRPr b="0" lang="ru-RU" sz="2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Инфраструктурный уровень (использование ресурсов)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Инфраструктурный уровень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Объем потребления RAM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Загруженность CPU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  <a:ea typeface="Noto Sans CJK SC"/>
              </a:rPr>
              <a:t>Место на диске</a:t>
            </a:r>
            <a:r>
              <a:rPr b="0" lang="ru-RU" sz="2600" spc="-1" strike="noStrike">
                <a:latin typeface="Arial"/>
              </a:rPr>
              <a:t> и его пропускная способность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3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Насыщение (saturation) — насколько полно сервис использует  выделенные ресурсы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3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3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Прикладной уровень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Количество обращений к сервису (в секунду, всего)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Количество ошибок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Задержка (latency) — сколько времени требуется для обработки запроса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Время выдачи предсказания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Мониторинг работы модели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4314960" cy="20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Data shift (data drift)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Covariate drift - изменение распределения фичей, может происходить по естественным причинам (меняется возраст постоянных клиентов) и по техническим (изменился формат входных данных).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51" name=""/>
          <p:cNvSpPr txBox="1"/>
          <p:nvPr/>
        </p:nvSpPr>
        <p:spPr>
          <a:xfrm>
            <a:off x="540000" y="5053320"/>
            <a:ext cx="374688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1"/>
              </a:rPr>
              <a:t>https://habr.com/ru/articles/692462/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52" name="" descr=""/>
          <p:cNvPicPr/>
          <p:nvPr/>
        </p:nvPicPr>
        <p:blipFill>
          <a:blip r:embed="rId2"/>
          <a:stretch/>
        </p:blipFill>
        <p:spPr>
          <a:xfrm>
            <a:off x="5026320" y="1318680"/>
            <a:ext cx="4889160" cy="1972440"/>
          </a:xfrm>
          <a:prstGeom prst="rect">
            <a:avLst/>
          </a:prstGeom>
          <a:ln w="0">
            <a:noFill/>
          </a:ln>
        </p:spPr>
      </p:pic>
      <p:sp>
        <p:nvSpPr>
          <p:cNvPr id="53" name=""/>
          <p:cNvSpPr txBox="1"/>
          <p:nvPr/>
        </p:nvSpPr>
        <p:spPr>
          <a:xfrm>
            <a:off x="366480" y="3426120"/>
            <a:ext cx="9397440" cy="1777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Target drift - изменение распределения целевой переменной. Например, изменился баланс </a:t>
            </a:r>
            <a:r>
              <a:rPr b="0" lang="ru-RU" sz="1600" spc="-1" strike="noStrike">
                <a:latin typeface="Arial"/>
              </a:rPr>
              <a:t>классов "норма" и "аномалия" из-за начала эпидемии.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Concept drift - изменение связи между фичами и таргетами, оно может случаться постепенно, </a:t>
            </a:r>
            <a:r>
              <a:rPr b="0" lang="ru-RU" sz="1600" spc="-1" strike="noStrike">
                <a:latin typeface="Arial"/>
              </a:rPr>
              <a:t>резко или с определённой периодичностью.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Мониторинг работы модели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600" spc="-1" strike="noStrike">
                <a:latin typeface="Arial"/>
              </a:rPr>
              <a:t>Выявление сдвига данных возможно по сырым данным и их статистикам: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1) Изменились параметры распределения одной или нескольких фичей. Использовать стат.тесты, например критерий серий, знаков, тест Колмогорова-Смирнова,..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Важно знать, какие фичи более значимы для модели.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2) Изменилось распределение выходной переменной от модели. Раньше модель примерно в 70% случаев выдавала класс «1», сейчас стала выдавать в 50% случаев.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3) Случайное ручное тестирование.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4) Проблема, если дрифт происходит только на некоторой части генеральной совокупности — сложно детектировать.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5) Автоматизированное сравнение с похожими объектами — если есть возможность.</a:t>
            </a:r>
            <a:endParaRPr b="0" lang="ru-RU" sz="16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</p:txBody>
      </p:sp>
      <p:sp>
        <p:nvSpPr>
          <p:cNvPr id="56" name=""/>
          <p:cNvSpPr txBox="1"/>
          <p:nvPr/>
        </p:nvSpPr>
        <p:spPr>
          <a:xfrm>
            <a:off x="540000" y="4721760"/>
            <a:ext cx="666000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1"/>
              </a:rPr>
              <a:t>https://habr.com/ru/articles/692462/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  <a:hlinkClick r:id="rId2"/>
              </a:rPr>
              <a:t>https://habr.com/ru/companies/selectel/articles/808335/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Мониторинг работы модели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2200" spc="-1" strike="noStrike">
                <a:latin typeface="Arial"/>
              </a:rPr>
              <a:t>Решения для мониторинга сдвига данных: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Data Drift Detector  </a:t>
            </a:r>
            <a:r>
              <a:rPr b="0" lang="ru-RU" sz="2200" spc="-1" strike="noStrike">
                <a:latin typeface="Arial"/>
                <a:hlinkClick r:id="rId1"/>
              </a:rPr>
              <a:t>https://github.com/kelvnt/data-drift-detector</a:t>
            </a: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Evidently AI </a:t>
            </a:r>
            <a:r>
              <a:rPr b="0" lang="ru-RU" sz="2200" spc="-1" strike="noStrike">
                <a:latin typeface="Arial"/>
                <a:hlinkClick r:id="rId2"/>
              </a:rPr>
              <a:t>https://www.evidentlyai.com/</a:t>
            </a: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Whylogs </a:t>
            </a:r>
            <a:r>
              <a:rPr b="0" lang="ru-RU" sz="2200" spc="-1" strike="noStrike">
                <a:latin typeface="Arial"/>
                <a:hlinkClick r:id="rId3"/>
              </a:rPr>
              <a:t>https://github.com/whylabs/whylogs</a:t>
            </a: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Alibi Detect </a:t>
            </a:r>
            <a:r>
              <a:rPr b="0" lang="ru-RU" sz="2200" spc="-1" strike="noStrike">
                <a:latin typeface="Arial"/>
                <a:hlinkClick r:id="rId4"/>
              </a:rPr>
              <a:t>https://github.com/SeldonIO/alibi-detect</a:t>
            </a: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Мониторинг работы модели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1" lang="ru-RU" sz="2400" spc="-1" strike="noStrike">
                <a:latin typeface="Arial"/>
              </a:rPr>
              <a:t>Метрика</a:t>
            </a:r>
            <a:r>
              <a:rPr b="0" lang="ru-RU" sz="2400" spc="-1" strike="noStrike">
                <a:latin typeface="Arial"/>
              </a:rPr>
              <a:t> — что мы мониторим (например, удовлетворенность сервисом)</a:t>
            </a:r>
            <a:endParaRPr b="0" lang="ru-RU" sz="2400" spc="-1" strike="noStrike">
              <a:latin typeface="Arial"/>
            </a:endParaRPr>
          </a:p>
          <a:p>
            <a:r>
              <a:rPr b="1" lang="ru-RU" sz="2400" spc="-1" strike="noStrike">
                <a:latin typeface="Arial"/>
              </a:rPr>
              <a:t>Функция</a:t>
            </a:r>
            <a:r>
              <a:rPr b="0" lang="ru-RU" sz="2400" spc="-1" strike="noStrike">
                <a:latin typeface="Arial"/>
              </a:rPr>
              <a:t> — как мы получаем метрику (считаем средний рейтинг пользователей)</a:t>
            </a:r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r>
              <a:rPr b="0" lang="ru-RU" sz="2400" spc="-1" strike="noStrike">
                <a:latin typeface="Arial"/>
              </a:rPr>
              <a:t>Метрики могут быть информативными и не информативными. Выбор правильных метрик — задача разработчика.</a:t>
            </a:r>
            <a:endParaRPr b="0" lang="ru-RU" sz="2400" spc="-1" strike="noStrike">
              <a:latin typeface="Arial"/>
            </a:endParaRPr>
          </a:p>
          <a:p>
            <a:r>
              <a:rPr b="0" lang="ru-RU" sz="2400" spc="-1" strike="noStrike">
                <a:latin typeface="Arial"/>
              </a:rPr>
              <a:t>Например, среднее время ответа лучше заменить медианным временем, или другим квантилем.</a:t>
            </a:r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Метрики ML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1800" spc="-1" strike="noStrike">
                <a:latin typeface="Arial"/>
              </a:rPr>
              <a:t>Для оценки качества работы модели в продакшене не можем использовать стандартные метрики качества МО, такие как полнота, точность,..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Нужны метрики мониторинга модели (метрики реального времени, performance metrics).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Предполагаем, что некоторые характеристики работы модели и ее предсказания не должны меняться и характерны для генеральной совокупности. Например, распределение цен квартир в генеральной совокупности. Если параметры распределения начнут меняться, значит что-то работает не так.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Доля объектов, которые модель определяет в класс 1 в течение суток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Сумма вероятностей всех предсказаний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Среднее предсказанное значение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Медианное предсказанное значение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Метрики ML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1800" spc="-1" strike="noStrike">
                <a:latin typeface="Arial"/>
              </a:rPr>
              <a:t>Для оценки качества работы модели в продакшене не можем использовать стандартные метрики качества МО, такие как полнота, точность,..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Нужны метрики мониторинга модели (метрики реального времени, performance metrics).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Предполагаем, что некоторые характеристики работы модели и ее предсказания не должны меняться и характерны для генеральной совокупности. Например, распределение цен квартир в генеральной совокупности. Если параметры распределения начнут меняться, значит что-то работает не так.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Отслеживаем резкие, необоснованные изменения.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Доля объектов, которые модель определяет в класс 1 в течение суток  - </a:t>
            </a:r>
            <a:r>
              <a:rPr b="0" lang="ru-RU" sz="1800" spc="-1" strike="noStrike">
                <a:solidFill>
                  <a:srgbClr val="00a933"/>
                </a:solidFill>
                <a:latin typeface="Arial"/>
              </a:rPr>
              <a:t>ОК</a:t>
            </a:r>
            <a:r>
              <a:rPr b="0" lang="ru-RU" sz="1800" spc="-1" strike="noStrike">
                <a:latin typeface="Arial"/>
              </a:rPr>
              <a:t> 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Сумма вероятностей всех предсказаний -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Не ОК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  <a:ea typeface="Noto Sans CJK SC"/>
              </a:rPr>
              <a:t>Среднее предсказанное значение </a:t>
            </a:r>
            <a:r>
              <a:rPr b="0" lang="ru-RU" sz="1800" spc="-1" strike="noStrike">
                <a:latin typeface="Arial"/>
              </a:rPr>
              <a:t>-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 Не ОК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Медианное предсказанное значение - </a:t>
            </a:r>
            <a:r>
              <a:rPr b="0" lang="ru-RU" sz="1800" spc="-1" strike="noStrike">
                <a:solidFill>
                  <a:srgbClr val="00a933"/>
                </a:solidFill>
                <a:latin typeface="Arial"/>
              </a:rPr>
              <a:t>ОК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400" spc="-1" strike="noStrike">
                <a:latin typeface="Arial"/>
                <a:hlinkClick r:id="rId1"/>
              </a:rPr>
              <a:t>https://prometheus.io/</a:t>
            </a:r>
            <a:r>
              <a:rPr b="0" lang="ru-RU" sz="2400" spc="-1" strike="noStrike">
                <a:latin typeface="Arial"/>
              </a:rPr>
              <a:t> - фреймворк для мониторинга метрик сервисов. Состоит из основных компонентов:</a:t>
            </a:r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r>
              <a:rPr b="1" lang="ru-RU" sz="2400" spc="-1" strike="noStrike">
                <a:latin typeface="Arial"/>
              </a:rPr>
              <a:t>Prometheus Server </a:t>
            </a:r>
            <a:r>
              <a:rPr b="0" lang="ru-RU" sz="2400" spc="-1" strike="noStrike">
                <a:latin typeface="Arial"/>
              </a:rPr>
              <a:t>— основное ядро системы</a:t>
            </a:r>
            <a:endParaRPr b="0" lang="ru-RU" sz="2400" spc="-1" strike="noStrike">
              <a:latin typeface="Arial"/>
            </a:endParaRPr>
          </a:p>
          <a:p>
            <a:r>
              <a:rPr b="1" lang="ru-RU" sz="2400" spc="-1" strike="noStrike">
                <a:latin typeface="Arial"/>
              </a:rPr>
              <a:t>Exporter</a:t>
            </a:r>
            <a:r>
              <a:rPr b="0" lang="ru-RU" sz="2400" spc="-1" strike="noStrike">
                <a:latin typeface="Arial"/>
              </a:rPr>
              <a:t> — экспортер метрик из сервиса </a:t>
            </a:r>
            <a:endParaRPr b="0" lang="ru-RU" sz="2400" spc="-1" strike="noStrike">
              <a:latin typeface="Arial"/>
            </a:endParaRPr>
          </a:p>
          <a:p>
            <a:r>
              <a:rPr b="1" lang="ru-RU" sz="2400" spc="-1" strike="noStrike">
                <a:latin typeface="Arial"/>
              </a:rPr>
              <a:t>Web-UI</a:t>
            </a:r>
            <a:r>
              <a:rPr b="0" lang="ru-RU" sz="2400" spc="-1" strike="noStrike">
                <a:latin typeface="Arial"/>
              </a:rPr>
              <a:t> — веб интерфейс для мониторинга и настройки. По умолчанию запускает на ___</a:t>
            </a:r>
            <a:endParaRPr b="0" lang="ru-RU" sz="2400" spc="-1" strike="noStrike">
              <a:latin typeface="Arial"/>
            </a:endParaRPr>
          </a:p>
          <a:p>
            <a:r>
              <a:rPr b="1" lang="ru-RU" sz="2400" spc="-1" strike="noStrike">
                <a:latin typeface="Arial"/>
              </a:rPr>
              <a:t>PromQL</a:t>
            </a:r>
            <a:r>
              <a:rPr b="0" lang="ru-RU" sz="2400" spc="-1" strike="noStrike">
                <a:latin typeface="Arial"/>
              </a:rPr>
              <a:t> — специальный язык запросов 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i="1" lang="ru-RU" sz="2400" spc="-1" strike="noStrike">
                <a:latin typeface="Arial"/>
              </a:rPr>
              <a:t>pip install prometheus-fastapi-instrumentator</a:t>
            </a:r>
            <a:r>
              <a:rPr b="0" lang="ru-RU" sz="2400" spc="-1" strike="noStrike">
                <a:latin typeface="Arial"/>
              </a:rPr>
              <a:t> </a:t>
            </a:r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r>
              <a:rPr b="0" lang="ru-RU" sz="2400" spc="-1" strike="noStrike">
                <a:latin typeface="Arial"/>
              </a:rPr>
              <a:t>Для подключения к FastAPI нужно создать экземпляр экспортера метрик и подключить его к сервису (app):</a:t>
            </a:r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r>
              <a:rPr b="0" lang="ru-RU" sz="2400" spc="-1" strike="noStrike">
                <a:latin typeface="Arial"/>
              </a:rPr>
              <a:t>instrumentator = Instrumentator()</a:t>
            </a:r>
            <a:endParaRPr b="0" lang="ru-RU" sz="2400" spc="-1" strike="noStrike">
              <a:latin typeface="Arial"/>
            </a:endParaRPr>
          </a:p>
          <a:p>
            <a:r>
              <a:rPr b="0" lang="ru-RU" sz="2400" spc="-1" strike="noStrike">
                <a:latin typeface="Arial"/>
              </a:rPr>
              <a:t>instrumentator.instrument(app).expose(app)</a:t>
            </a:r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r>
              <a:rPr b="0" lang="ru-RU" sz="2400" spc="-1" strike="noStrike">
                <a:latin typeface="Arial"/>
              </a:rPr>
              <a:t>После запуска uvicorn появится еще один endpoint: </a:t>
            </a:r>
            <a:r>
              <a:rPr b="0" i="1" lang="ru-RU" sz="2400" spc="-1" strike="noStrike">
                <a:latin typeface="Arial"/>
              </a:rPr>
              <a:t>http://localhost:8000/metrics</a:t>
            </a:r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 типы метрик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1" lang="ru-RU" sz="2200" spc="-1" strike="noStrike">
                <a:latin typeface="Arial"/>
              </a:rPr>
              <a:t>Counter</a:t>
            </a:r>
            <a:r>
              <a:rPr b="0" lang="ru-RU" sz="2200" spc="-1" strike="noStrike">
                <a:latin typeface="Arial"/>
              </a:rPr>
              <a:t> — счетчик — увеличивается при заданных условиях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r>
              <a:rPr b="1" lang="ru-RU" sz="2200" spc="-1" strike="noStrike">
                <a:latin typeface="Arial"/>
              </a:rPr>
              <a:t>Histogram</a:t>
            </a:r>
            <a:r>
              <a:rPr b="0" lang="ru-RU" sz="2200" spc="-1" strike="noStrike">
                <a:latin typeface="Arial"/>
              </a:rPr>
              <a:t> - «гистограмма» - подсчет в количества попаданий в </a:t>
            </a:r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интервалы от (-inf, bucket_val]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r>
              <a:rPr b="1" lang="ru-RU" sz="2200" spc="-1" strike="noStrike">
                <a:latin typeface="Arial"/>
              </a:rPr>
              <a:t>Gauge</a:t>
            </a:r>
            <a:r>
              <a:rPr b="0" lang="ru-RU" sz="2200" spc="-1" strike="noStrike">
                <a:latin typeface="Arial"/>
              </a:rPr>
              <a:t> — датчик — измерение некоторых непрерывных и ограниченных значений (память, CPU,..)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r>
              <a:rPr b="1" lang="ru-RU" sz="2200" spc="-1" strike="noStrike">
                <a:latin typeface="Arial"/>
              </a:rPr>
              <a:t>Summary</a:t>
            </a:r>
            <a:r>
              <a:rPr b="0" lang="ru-RU" sz="2200" spc="-1" strike="noStrike">
                <a:latin typeface="Arial"/>
              </a:rPr>
              <a:t> — сводка — агрегация гистограммы.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  <a:hlinkClick r:id="rId1"/>
              </a:rPr>
              <a:t>https://habr.com/ru/companies/tochka/articles/685636/</a:t>
            </a:r>
            <a:r>
              <a:rPr b="0" lang="ru-RU" sz="1800" spc="-1" strike="noStrike">
                <a:latin typeface="Arial"/>
              </a:rPr>
              <a:t> - подробнее про метрики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 создание своих метрик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200" spc="-1" strike="noStrike">
                <a:latin typeface="Arial"/>
              </a:rPr>
              <a:t>Возможно создавать свои метрики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from prometheus_client import Histogram, Gauge, Counter, Summary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subTitle"/>
          </p:nvPr>
        </p:nvSpPr>
        <p:spPr>
          <a:xfrm>
            <a:off x="540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1400" spc="-1" strike="noStrike">
                <a:latin typeface="Arial"/>
              </a:rPr>
              <a:t>Используем образ </a:t>
            </a:r>
            <a:r>
              <a:rPr b="0" i="1" lang="ru-RU" sz="1400" spc="-1" strike="noStrike">
                <a:solidFill>
                  <a:srgbClr val="2a6099"/>
                </a:solidFill>
                <a:latin typeface="Arial"/>
              </a:rPr>
              <a:t>prom/prometheus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из dockerhub.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Нужно сконфигурировать при запуске →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нужно поместить в директорию контейнера файл конфигурации</a:t>
            </a:r>
            <a:r>
              <a:rPr b="0" lang="ru-RU" sz="1400" spc="-1" strike="noStrike">
                <a:solidFill>
                  <a:srgbClr val="2a6099"/>
                </a:solidFill>
                <a:latin typeface="Arial"/>
              </a:rPr>
              <a:t> /etc/prometheus/prometheus.yml:</a:t>
            </a:r>
            <a:endParaRPr b="0" lang="ru-RU" sz="1400" spc="-1" strike="noStrike">
              <a:latin typeface="Arial"/>
            </a:endParaRPr>
          </a:p>
          <a:p>
            <a:endParaRPr b="0" lang="ru-RU" sz="14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global: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scrape_interval: 15s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scrape_timeout: 10s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# Каждые 15 секунд будет метрики. Если в течение 10с у него не получится их собрать, то будет прерывание 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 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# по таймауту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scrape_configs: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# имя сборщика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- job_name: 'scrapping-main-app'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  <a:ea typeface="Noto Sans CJK SC"/>
              </a:rPr>
              <a:t>  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  <a:ea typeface="Noto Sans CJK SC"/>
              </a:rPr>
              <a:t># Сбор будет вестись с сервиса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price-predict:8000, страница с метриками, доступ по http.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metrics_path: /metrics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scheme: http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  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static_configs: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- targets: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- price-predict:8000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 запуск сервера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75" name=""/>
          <p:cNvSpPr txBox="1"/>
          <p:nvPr/>
        </p:nvSpPr>
        <p:spPr>
          <a:xfrm>
            <a:off x="666000" y="5151960"/>
            <a:ext cx="478944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Обычно Web_UI запускается на порту 9090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 Web-UI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158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i="1" lang="ru-RU" sz="2800" spc="-1" strike="noStrike">
                <a:latin typeface="Arial"/>
                <a:hlinkClick r:id="rId1"/>
              </a:rPr>
              <a:t>http://localhost:9090/targets</a:t>
            </a:r>
            <a:r>
              <a:rPr b="0" i="1" lang="ru-RU" sz="2800" spc="-1" strike="noStrike">
                <a:latin typeface="Arial"/>
              </a:rPr>
              <a:t> - убедиться, что подключились к сборщику</a:t>
            </a:r>
            <a:endParaRPr b="0" i="1" lang="ru-RU" sz="2800" spc="-1" strike="noStrike">
              <a:latin typeface="Arial"/>
            </a:endParaRPr>
          </a:p>
        </p:txBody>
      </p:sp>
      <p:pic>
        <p:nvPicPr>
          <p:cNvPr id="78" name="" descr=""/>
          <p:cNvPicPr/>
          <p:nvPr/>
        </p:nvPicPr>
        <p:blipFill>
          <a:blip r:embed="rId2"/>
          <a:stretch/>
        </p:blipFill>
        <p:spPr>
          <a:xfrm>
            <a:off x="797400" y="2532240"/>
            <a:ext cx="7949160" cy="1850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Timeseries DB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0" name=""/>
          <p:cNvSpPr txBox="1"/>
          <p:nvPr/>
        </p:nvSpPr>
        <p:spPr>
          <a:xfrm>
            <a:off x="825840" y="1006920"/>
            <a:ext cx="9252720" cy="3673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БД хранит данные в виде временных рядов.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Графики в Прометее: всегда по оси Х - время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Instant vector — исходные данные, хранятся в формате 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Timestamp — key — value</a:t>
            </a:r>
            <a:endParaRPr b="0" lang="ru-RU" sz="1800" spc="-1" strike="noStrike">
              <a:latin typeface="Arial"/>
            </a:endParaRPr>
          </a:p>
          <a:p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http_requests_total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Можно выбирать по лейблам: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http_requests_total{method="POST"}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Поддерживаются математические операции</a:t>
            </a:r>
            <a:endParaRPr b="0" lang="ru-RU" sz="1800" spc="-1" strike="noStrike">
              <a:latin typeface="Arial"/>
            </a:endParaRPr>
          </a:p>
          <a:p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main_app_price_predictions_sum / main_app_price_predictions_count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1" name=""/>
          <p:cNvSpPr txBox="1"/>
          <p:nvPr/>
        </p:nvSpPr>
        <p:spPr>
          <a:xfrm>
            <a:off x="816480" y="4927680"/>
            <a:ext cx="564876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1"/>
              </a:rPr>
              <a:t>https://habr.com/ru/companies/tochka/articles/693834/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82" name="" descr=""/>
          <p:cNvPicPr/>
          <p:nvPr/>
        </p:nvPicPr>
        <p:blipFill>
          <a:blip r:embed="rId2"/>
          <a:stretch/>
        </p:blipFill>
        <p:spPr>
          <a:xfrm>
            <a:off x="708120" y="3012480"/>
            <a:ext cx="8943480" cy="647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89960" y="-104040"/>
            <a:ext cx="90709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Timeseries DB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4" name=""/>
          <p:cNvSpPr txBox="1"/>
          <p:nvPr/>
        </p:nvSpPr>
        <p:spPr>
          <a:xfrm>
            <a:off x="783720" y="927360"/>
            <a:ext cx="8904240" cy="2394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Range vector - срез данных метрики, который сгруппирован за конкретный период</a:t>
            </a:r>
            <a:endParaRPr b="0" lang="ru-RU" sz="1800" spc="-1" strike="noStrike">
              <a:latin typeface="Arial"/>
            </a:endParaRPr>
          </a:p>
          <a:p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http_requests_total[1m]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При периоде сбора 15сек запрос выше вернет 4 значения (60cек / 15cек)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Обычно интересны агрегированные данные. Например, скорость изменения: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rate(http_requests_total[1m])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  <p:pic>
        <p:nvPicPr>
          <p:cNvPr id="85" name="" descr=""/>
          <p:cNvPicPr/>
          <p:nvPr/>
        </p:nvPicPr>
        <p:blipFill>
          <a:blip r:embed="rId1"/>
          <a:stretch/>
        </p:blipFill>
        <p:spPr>
          <a:xfrm>
            <a:off x="764640" y="2571120"/>
            <a:ext cx="5464080" cy="2937600"/>
          </a:xfrm>
          <a:prstGeom prst="rect">
            <a:avLst/>
          </a:prstGeom>
          <a:ln w="0">
            <a:noFill/>
          </a:ln>
        </p:spPr>
      </p:pic>
      <p:sp>
        <p:nvSpPr>
          <p:cNvPr id="86" name=""/>
          <p:cNvSpPr txBox="1"/>
          <p:nvPr/>
        </p:nvSpPr>
        <p:spPr>
          <a:xfrm>
            <a:off x="4494960" y="4462200"/>
            <a:ext cx="413388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Проводим сбор раз в 15 секунд, т. е.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1/15 ≈ 0.067 раз в секунду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89960" y="-104040"/>
            <a:ext cx="90709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Timeseries DB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8" name=""/>
          <p:cNvSpPr txBox="1"/>
          <p:nvPr/>
        </p:nvSpPr>
        <p:spPr>
          <a:xfrm>
            <a:off x="520920" y="1222920"/>
            <a:ext cx="6350040" cy="1882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Вычисление процентилей:</a:t>
            </a:r>
            <a:endParaRPr b="0" lang="ru-RU" sz="1800" spc="-1" strike="noStrike">
              <a:latin typeface="Arial"/>
              <a:ea typeface="Noto Sans CJK SC"/>
            </a:endParaRPr>
          </a:p>
          <a:p>
            <a:endParaRPr b="0" lang="ru-RU" sz="1800" spc="-1" strike="noStrike">
              <a:latin typeface="Arial"/>
              <a:ea typeface="Noto Sans CJK SC"/>
            </a:endParaRPr>
          </a:p>
          <a:p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histogram_quantile(percentile, instant vector)</a:t>
            </a:r>
            <a:endParaRPr b="0" lang="ru-RU" sz="1800" spc="-1" strike="noStrike">
              <a:latin typeface="Arial"/>
              <a:ea typeface="Noto Sans CJK SC"/>
            </a:endParaRPr>
          </a:p>
          <a:p>
            <a:endParaRPr b="0" lang="ru-RU" sz="1800" spc="-1" strike="noStrike">
              <a:latin typeface="Arial"/>
              <a:ea typeface="Noto Sans CJK SC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Например:</a:t>
            </a:r>
            <a:endParaRPr b="0" lang="ru-RU" sz="1800" spc="-1" strike="noStrike">
              <a:latin typeface="Arial"/>
              <a:ea typeface="Noto Sans CJK SC"/>
            </a:endParaRPr>
          </a:p>
          <a:p>
            <a:endParaRPr b="0" lang="ru-RU" sz="1800" spc="-1" strike="noStrike">
              <a:latin typeface="Arial"/>
              <a:ea typeface="Noto Sans CJK SC"/>
            </a:endParaRPr>
          </a:p>
          <a:p>
            <a:r>
              <a:rPr b="0" i="1" lang="ru-RU" sz="1800" spc="-1" strike="noStrike">
                <a:solidFill>
                  <a:srgbClr val="2a6099"/>
                </a:solidFill>
                <a:latin typeface="Arial"/>
                <a:ea typeface="Noto Sans CJK SC"/>
              </a:rPr>
              <a:t>histogram_quantile(0.5, main_app_price_predictions_bucket)</a:t>
            </a:r>
            <a:endParaRPr b="0" lang="ru-RU" sz="1800" spc="-1" strike="noStrike">
              <a:latin typeface="Arial"/>
              <a:ea typeface="Noto Sans CJK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Graphana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90" name=""/>
          <p:cNvSpPr txBox="1"/>
          <p:nvPr/>
        </p:nvSpPr>
        <p:spPr>
          <a:xfrm>
            <a:off x="333000" y="1262160"/>
            <a:ext cx="9472680" cy="4185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1"/>
              </a:rPr>
              <a:t>https://grafana.com/</a:t>
            </a:r>
            <a:r>
              <a:rPr b="0" lang="ru-RU" sz="1800" spc="-1" strike="noStrike">
                <a:latin typeface="Arial"/>
              </a:rPr>
              <a:t> - opensource платформа для мониторинга и анализа данных.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Имеет встроенную поддержку большинства СУБД, систем мониторинга и логирования.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Будем использовать образ 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grafana/grafana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Обычно запускается на порту 3000.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При создании контейнера рекомендуется сразу задать </a:t>
            </a:r>
            <a:r>
              <a:rPr b="0" lang="ru-RU" sz="1800" spc="-1" strike="noStrike">
                <a:solidFill>
                  <a:srgbClr val="ff8000"/>
                </a:solidFill>
                <a:latin typeface="Arial"/>
              </a:rPr>
              <a:t>логин - пароль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       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environment: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       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- GF_SECURITY_ADMIN_USER=</a:t>
            </a:r>
            <a:r>
              <a:rPr b="0" lang="ru-RU" sz="1800" spc="-1" strike="noStrike">
                <a:solidFill>
                  <a:srgbClr val="ff8000"/>
                </a:solidFill>
                <a:latin typeface="Arial"/>
              </a:rPr>
              <a:t>Graphana_LOGIN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       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- GF_SECURITY_ADMIN_PASSWORD=</a:t>
            </a:r>
            <a:r>
              <a:rPr b="0" lang="ru-RU" sz="1800" spc="-1" strike="noStrike">
                <a:solidFill>
                  <a:srgbClr val="ff8000"/>
                </a:solidFill>
                <a:latin typeface="Arial"/>
              </a:rPr>
              <a:t>Graphana_PASS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13928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2024-11-21T09:50:52Z</dcterms:modified>
  <cp:revision>122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