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_rels/presentation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media/image1.png" ContentType="image/png"/>
  <Override PartName="/ppt/presProps.xml" ContentType="application/vnd.openxmlformats-officedocument.presentationml.presPro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1.xml.rels" ContentType="application/vnd.openxmlformats-package.relationships+xml"/>
  <Override PartName="/ppt/slides/_rels/slide1.xml.rels" ContentType="application/vnd.openxmlformats-package.relationships+xml"/>
  <Override PartName="/ppt/slides/_rels/slide4.xml.rels" ContentType="application/vnd.openxmlformats-package.relationships+xml"/>
  <Override PartName="/ppt/slides/_rels/slide2.xml.rels" ContentType="application/vnd.openxmlformats-package.relationships+xml"/>
  <Override PartName="/ppt/slides/_rels/slide5.xml.rels" ContentType="application/vnd.openxmlformats-package.relationships+xml"/>
  <Override PartName="/ppt/slides/_rels/slide3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10.xml.rels" ContentType="application/vnd.openxmlformats-package.relationships+xml"/>
  <Override PartName="/ppt/slides/_rels/slide9.xml.rels" ContentType="application/vnd.openxmlformats-package.relationships+xml"/>
  <Override PartName="/ppt/slides/_rels/slide8.xml.rels" ContentType="application/vnd.openxmlformats-package.relationships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FBEF56C7-474B-437D-A889-EAA46AD312D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E7BBBA4-E2DA-4D94-B2B0-AAD8B4C266B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8E489725-0B96-47A1-BD37-9AEB97892CC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A82932B-4579-4AC9-B30B-E35A728EE045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4E2AD6A0-34E0-4758-9250-7CAAC7E93FCF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164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F1A4EE6-8641-41E0-A0FB-E6C7A4684F6C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BC4E3988-B255-4971-B306-91F5BEFA5AA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99FC7049-70D1-477B-9513-17721F9A42E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F7B9758B-D0D0-4449-912D-0DC0ED47643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31972D65-CC09-49EF-93F6-254447356811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F0408DB3-6C21-4F8A-9694-17263EF1CC87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5712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63804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0400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57120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63804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0EB77B89-BA65-49AB-92C4-D43CDD9793EA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Для правки текста заглавия </a:t>
            </a:r>
            <a:r>
              <a:rPr b="0" lang="ru-RU" sz="4400" spc="-1" strike="noStrike">
                <a:latin typeface="Arial"/>
              </a:rPr>
              <a:t>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1"/>
          </p:nvPr>
        </p:nvSpPr>
        <p:spPr>
          <a:xfrm>
            <a:off x="50400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ru-RU" sz="1400" spc="-1" strike="noStrike">
                <a:latin typeface="Times New Roman"/>
              </a:defRPr>
            </a:lvl1pPr>
          </a:lstStyle>
          <a:p>
            <a:r>
              <a:rPr b="0" lang="ru-RU" sz="1400" spc="-1" strike="noStrike">
                <a:latin typeface="Times New Roman"/>
              </a:rPr>
              <a:t>&lt;дата/время&gt;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 idx="2"/>
          </p:nvPr>
        </p:nvSpPr>
        <p:spPr>
          <a:xfrm>
            <a:off x="3447360" y="5165280"/>
            <a:ext cx="319500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buNone/>
              <a:defRPr b="0" lang="ru-RU" sz="1400" spc="-1" strike="noStrike">
                <a:latin typeface="Times New Roman"/>
              </a:defRPr>
            </a:lvl1pPr>
          </a:lstStyle>
          <a:p>
            <a:pPr algn="ctr">
              <a:buNone/>
            </a:pPr>
            <a:r>
              <a:rPr b="0" lang="ru-RU" sz="1400" spc="-1" strike="noStrike">
                <a:latin typeface="Times New Roman"/>
              </a:rPr>
              <a:t>&lt;нижний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 idx="3"/>
          </p:nvPr>
        </p:nvSpPr>
        <p:spPr>
          <a:xfrm>
            <a:off x="722736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buNone/>
              <a:defRPr b="0" lang="ru-RU" sz="1400" spc="-1" strike="noStrike">
                <a:latin typeface="Times New Roman"/>
              </a:defRPr>
            </a:lvl1pPr>
          </a:lstStyle>
          <a:p>
            <a:pPr algn="r">
              <a:buNone/>
            </a:pPr>
            <a:fld id="{F4A674BF-BB80-4BEA-881F-B52ADB92374E}" type="slidenum">
              <a:rPr b="0" lang="ru-RU" sz="1400" spc="-1" strike="noStrike">
                <a:latin typeface="Times New Roman"/>
              </a:rPr>
              <a:t>&lt;номер&gt;</a:t>
            </a:fld>
            <a:endParaRPr b="0" lang="ru-RU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hyperlink" Target="https://scikit-learn.org/stable/modules/generated/sklearn.feature_selection.RFECV.html" TargetMode="External"/><Relationship Id="rId2" Type="http://schemas.openxmlformats.org/officeDocument/2006/relationships/hyperlink" Target="https://scikit-learn.org/stable/modules/generated/sklearn.feature_selection.RFE.html" TargetMode="External"/><Relationship Id="rId3" Type="http://schemas.openxmlformats.org/officeDocument/2006/relationships/slideLayout" Target="../slideLayouts/slideLayout2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hyperlink" Target="https://scikit-learn.org/stable/modules/generated/sklearn.feature_selection.SequentialFeatureSelector.html" TargetMode="External"/><Relationship Id="rId2" Type="http://schemas.openxmlformats.org/officeDocument/2006/relationships/hyperlink" Target="https://pypi.org/project/mlxtend/" TargetMode="External"/><Relationship Id="rId3" Type="http://schemas.openxmlformats.org/officeDocument/2006/relationships/hyperlink" Target="https://sebastianraschka.com/pdf/software/mlxtend-latest.pdf" TargetMode="External"/><Relationship Id="rId4" Type="http://schemas.openxmlformats.org/officeDocument/2006/relationships/slideLayout" Target="../slideLayouts/slideLayout2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hyperlink" Target="https://scikit-learn.org/stable/modules/generated/sklearn.model_selection.GridSearchCV.html" TargetMode="External"/><Relationship Id="rId2" Type="http://schemas.openxmlformats.org/officeDocument/2006/relationships/hyperlink" Target="https://scikit-learn.org/stable/modules/generated/sklearn.model_selection.RandomizedSearchCV.html" TargetMode="External"/><Relationship Id="rId3" Type="http://schemas.openxmlformats.org/officeDocument/2006/relationships/hyperlink" Target="https://scikit-learn.org/stable/modules/generated/sklearn.model_selection.HalvingRandomSearchCV.html#sklearn.model_selection.HalvingRandomSearchCV" TargetMode="External"/><Relationship Id="rId4" Type="http://schemas.openxmlformats.org/officeDocument/2006/relationships/slideLayout" Target="../slideLayouts/slideLayout2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hyperlink" Target="https://neptune.ai/blog/how-to-optimize-hyperparameter-search" TargetMode="External"/><Relationship Id="rId2" Type="http://schemas.openxmlformats.org/officeDocument/2006/relationships/slideLayout" Target="../slideLayouts/slideLayout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hyperlink" Target="https://optuna.org/" TargetMode="External"/><Relationship Id="rId2" Type="http://schemas.openxmlformats.org/officeDocument/2006/relationships/slideLayout" Target="../slideLayouts/slideLayout2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ИИС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3200" spc="-1" strike="noStrike">
                <a:latin typeface="Arial"/>
              </a:rPr>
              <a:t>Feature </a:t>
            </a:r>
            <a:r>
              <a:rPr b="0" lang="ru-RU" sz="3200" spc="-1" strike="noStrike">
                <a:latin typeface="Arial"/>
              </a:rPr>
              <a:t>extraction</a:t>
            </a:r>
            <a:endParaRPr b="0" lang="ru-RU" sz="3200" spc="-1" strike="noStrike">
              <a:latin typeface="Arial"/>
            </a:endParaRPr>
          </a:p>
          <a:p>
            <a:pPr algn="ctr">
              <a:buNone/>
            </a:pPr>
            <a:r>
              <a:rPr b="0" lang="ru-RU" sz="3200" spc="-1" strike="noStrike">
                <a:latin typeface="Arial"/>
              </a:rPr>
              <a:t>Настрой</a:t>
            </a:r>
            <a:r>
              <a:rPr b="0" lang="ru-RU" sz="3200" spc="-1" strike="noStrike">
                <a:latin typeface="Arial"/>
              </a:rPr>
              <a:t>ка </a:t>
            </a:r>
            <a:r>
              <a:rPr b="0" lang="ru-RU" sz="3200" spc="-1" strike="noStrike">
                <a:latin typeface="Arial"/>
              </a:rPr>
              <a:t>гиперпар</a:t>
            </a:r>
            <a:r>
              <a:rPr b="0" lang="ru-RU" sz="3200" spc="-1" strike="noStrike">
                <a:latin typeface="Arial"/>
              </a:rPr>
              <a:t>аметров</a:t>
            </a:r>
            <a:endParaRPr b="0" lang="ru-RU" sz="3200" spc="-1" strike="noStrike">
              <a:latin typeface="Arial"/>
            </a:endParaRPr>
          </a:p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504000" y="22644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Feature extraction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180000" y="1151640"/>
            <a:ext cx="9720000" cy="4428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ru-RU" sz="2600" spc="-1" strike="noStrike">
              <a:latin typeface="Arial"/>
            </a:endParaRPr>
          </a:p>
          <a:p>
            <a:r>
              <a:rPr b="1" lang="ru-RU" sz="2600" spc="-1" strike="noStrike">
                <a:latin typeface="Arial"/>
              </a:rPr>
              <a:t>Извлечение признаков (feature extraction)</a:t>
            </a:r>
            <a:r>
              <a:rPr b="0" lang="ru-RU" sz="2600" spc="-1" strike="noStrike">
                <a:latin typeface="Arial"/>
              </a:rPr>
              <a:t> — это процесс, </a:t>
            </a:r>
            <a:r>
              <a:rPr b="0" lang="ru-RU" sz="2600" spc="-1" strike="noStrike">
                <a:latin typeface="Arial"/>
              </a:rPr>
              <a:t>который включает в себя выявление и </a:t>
            </a:r>
            <a:r>
              <a:rPr b="1" lang="ru-RU" sz="2600" spc="-1" strike="noStrike">
                <a:latin typeface="Arial"/>
              </a:rPr>
              <a:t>извлечение наиболее </a:t>
            </a:r>
            <a:r>
              <a:rPr b="1" lang="ru-RU" sz="2600" spc="-1" strike="noStrike">
                <a:latin typeface="Arial"/>
              </a:rPr>
              <a:t>важных признаков</a:t>
            </a:r>
            <a:r>
              <a:rPr b="0" lang="ru-RU" sz="2600" spc="-1" strike="noStrike">
                <a:latin typeface="Arial"/>
              </a:rPr>
              <a:t> из исходных данных. </a:t>
            </a:r>
            <a:endParaRPr b="0" lang="ru-RU" sz="2600" spc="-1" strike="noStrike">
              <a:latin typeface="Arial"/>
            </a:endParaRPr>
          </a:p>
          <a:p>
            <a:r>
              <a:rPr b="0" lang="ru-RU" sz="2600" spc="-1" strike="noStrike">
                <a:latin typeface="Arial"/>
              </a:rPr>
              <a:t>Цели:</a:t>
            </a: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latin typeface="Arial"/>
              </a:rPr>
              <a:t>Уменьшить сложность данных </a:t>
            </a: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latin typeface="Arial"/>
              </a:rPr>
              <a:t>Снизить размерность задачи, </a:t>
            </a: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latin typeface="Arial"/>
              </a:rPr>
              <a:t>Убрать коррелирующие признаки</a:t>
            </a: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latin typeface="Arial"/>
              </a:rPr>
              <a:t>Упростить интерпретацию, поддержку модели</a:t>
            </a: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latin typeface="Arial"/>
              </a:rPr>
              <a:t>Повысить скорость работы</a:t>
            </a:r>
            <a:endParaRPr b="0" lang="ru-RU" sz="2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  <a:ea typeface="Noto Sans CJK SC"/>
              </a:rPr>
              <a:t>Feature </a:t>
            </a:r>
            <a:r>
              <a:rPr b="0" lang="ru-RU" sz="4400" spc="-1" strike="noStrike">
                <a:latin typeface="Arial"/>
              </a:rPr>
              <a:t>extraction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subTitle"/>
          </p:nvPr>
        </p:nvSpPr>
        <p:spPr>
          <a:xfrm>
            <a:off x="180000" y="1151640"/>
            <a:ext cx="9720000" cy="4428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ru-RU" sz="2600" spc="-1" strike="noStrike">
              <a:latin typeface="Arial"/>
            </a:endParaRPr>
          </a:p>
          <a:p>
            <a:r>
              <a:rPr b="0" lang="ru-RU" sz="2600" spc="-1" strike="noStrike">
                <a:latin typeface="Arial"/>
              </a:rPr>
              <a:t>Подходы:</a:t>
            </a:r>
            <a:endParaRPr b="0" lang="ru-RU" sz="2600" spc="-1" strike="noStrike">
              <a:latin typeface="Arial"/>
            </a:endParaRPr>
          </a:p>
          <a:p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ru-RU" sz="2600" spc="-1" strike="noStrike">
                <a:latin typeface="Arial"/>
              </a:rPr>
              <a:t>Снижение размерности</a:t>
            </a:r>
            <a:r>
              <a:rPr b="0" lang="ru-RU" sz="2600" spc="-1" strike="noStrike">
                <a:latin typeface="Arial"/>
              </a:rPr>
              <a:t> - PCA, t-SNE</a:t>
            </a: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ru-RU" sz="2600" spc="-1" strike="noStrike">
                <a:latin typeface="Arial"/>
              </a:rPr>
              <a:t>Необучаемые</a:t>
            </a:r>
            <a:r>
              <a:rPr b="0" lang="ru-RU" sz="2600" spc="-1" strike="noStrike">
                <a:latin typeface="Arial"/>
              </a:rPr>
              <a:t> (unsupervised) не используют знание о целевой переменной — корреляция, tf-idf,…</a:t>
            </a: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ru-RU" sz="2600" spc="-1" strike="noStrike">
                <a:solidFill>
                  <a:srgbClr val="158466"/>
                </a:solidFill>
                <a:latin typeface="Arial"/>
              </a:rPr>
              <a:t>Обучаемые</a:t>
            </a:r>
            <a:r>
              <a:rPr b="0" lang="ru-RU" sz="2600" spc="-1" strike="noStrike">
                <a:latin typeface="Arial"/>
              </a:rPr>
              <a:t> (supervised) используют целевую переменную</a:t>
            </a:r>
            <a:endParaRPr b="0" lang="ru-RU" sz="2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  <a:ea typeface="Noto Sans CJK SC"/>
              </a:rPr>
              <a:t>Feature </a:t>
            </a:r>
            <a:r>
              <a:rPr b="0" lang="ru-RU" sz="4400" spc="-1" strike="noStrike">
                <a:latin typeface="Arial"/>
              </a:rPr>
              <a:t>extraction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subTitle"/>
          </p:nvPr>
        </p:nvSpPr>
        <p:spPr>
          <a:xfrm>
            <a:off x="180000" y="1151640"/>
            <a:ext cx="9720000" cy="4428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ru-RU" sz="2600" spc="-1" strike="noStrike">
              <a:latin typeface="Arial"/>
            </a:endParaRPr>
          </a:p>
          <a:p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ru-RU" sz="2600" spc="-1" strike="noStrike">
                <a:latin typeface="Arial"/>
              </a:rPr>
              <a:t>Обучаемые</a:t>
            </a:r>
            <a:r>
              <a:rPr b="0" lang="ru-RU" sz="2600" spc="-1" strike="noStrike">
                <a:latin typeface="Arial"/>
              </a:rPr>
              <a:t> делятся на</a:t>
            </a: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ru-RU" sz="2600" spc="-1" strike="noStrike">
                <a:solidFill>
                  <a:srgbClr val="158466"/>
                </a:solidFill>
                <a:latin typeface="Arial"/>
              </a:rPr>
              <a:t>Оберточные</a:t>
            </a:r>
            <a:r>
              <a:rPr b="0" lang="ru-RU" sz="2600" spc="-1" strike="noStrike">
                <a:latin typeface="Arial"/>
              </a:rPr>
              <a:t> (wrapper) — рекурсивный отбор признаков (RFE, SFS)</a:t>
            </a: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ru-RU" sz="2600" spc="-1" strike="noStrike">
                <a:latin typeface="Arial"/>
              </a:rPr>
              <a:t>Фильтрационные</a:t>
            </a:r>
            <a:r>
              <a:rPr b="0" lang="ru-RU" sz="2600" spc="-1" strike="noStrike">
                <a:latin typeface="Arial"/>
              </a:rPr>
              <a:t> (filter) — коэффициенты Chi-square, Mutual information,…</a:t>
            </a: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ru-RU" sz="2600" spc="-1" strike="noStrike">
                <a:latin typeface="Arial"/>
              </a:rPr>
              <a:t>Внутренние</a:t>
            </a:r>
            <a:r>
              <a:rPr b="0" lang="ru-RU" sz="2600" spc="-1" strike="noStrike">
                <a:latin typeface="Arial"/>
              </a:rPr>
              <a:t> (intrinsic) — деревья решений</a:t>
            </a:r>
            <a:endParaRPr b="0" lang="ru-RU" sz="2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  <a:ea typeface="Noto Sans CJK SC"/>
              </a:rPr>
              <a:t>Feature </a:t>
            </a:r>
            <a:r>
              <a:rPr b="0" lang="ru-RU" sz="4400" spc="-1" strike="noStrike">
                <a:latin typeface="Arial"/>
              </a:rPr>
              <a:t>extraction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50" name=""/>
          <p:cNvSpPr/>
          <p:nvPr/>
        </p:nvSpPr>
        <p:spPr>
          <a:xfrm>
            <a:off x="1080000" y="1440000"/>
            <a:ext cx="1980000" cy="108000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buNone/>
            </a:pPr>
            <a:r>
              <a:rPr b="0" lang="ru-RU" sz="1800" spc="-1" strike="noStrike">
                <a:latin typeface="Arial"/>
              </a:rPr>
              <a:t>Снижение </a:t>
            </a:r>
            <a:r>
              <a:rPr b="0" lang="ru-RU" sz="1800" spc="-1" strike="noStrike">
                <a:latin typeface="Arial"/>
              </a:rPr>
              <a:t>размерности </a:t>
            </a:r>
            <a:endParaRPr b="0" lang="ru-RU" sz="1800" spc="-1" strike="noStrike">
              <a:latin typeface="Arial"/>
            </a:endParaRPr>
          </a:p>
          <a:p>
            <a:pPr algn="ctr">
              <a:buNone/>
            </a:pPr>
            <a:r>
              <a:rPr b="0" lang="ru-RU" sz="1800" spc="-1" strike="noStrike">
                <a:latin typeface="Arial"/>
              </a:rPr>
              <a:t>PCA, t-SNE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51" name=""/>
          <p:cNvSpPr/>
          <p:nvPr/>
        </p:nvSpPr>
        <p:spPr>
          <a:xfrm>
            <a:off x="3600000" y="1440000"/>
            <a:ext cx="2160000" cy="108000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buNone/>
            </a:pPr>
            <a:r>
              <a:rPr b="0" lang="ru-RU" sz="1800" spc="-1" strike="noStrike">
                <a:latin typeface="Arial"/>
              </a:rPr>
              <a:t>Supervised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52" name=""/>
          <p:cNvSpPr/>
          <p:nvPr/>
        </p:nvSpPr>
        <p:spPr>
          <a:xfrm>
            <a:off x="6120000" y="1440000"/>
            <a:ext cx="1980000" cy="108000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buNone/>
            </a:pPr>
            <a:r>
              <a:rPr b="0" lang="ru-RU" sz="1800" spc="-1" strike="noStrike">
                <a:latin typeface="Arial"/>
              </a:rPr>
              <a:t>Unsupervised</a:t>
            </a:r>
            <a:endParaRPr b="0" lang="ru-RU" sz="1800" spc="-1" strike="noStrike">
              <a:latin typeface="Arial"/>
            </a:endParaRPr>
          </a:p>
          <a:p>
            <a:pPr algn="ctr">
              <a:buNone/>
            </a:pPr>
            <a:r>
              <a:rPr b="0" lang="ru-RU" sz="1800" spc="-1" strike="noStrike">
                <a:latin typeface="Arial"/>
              </a:rPr>
              <a:t>tf-idf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53" name=""/>
          <p:cNvSpPr/>
          <p:nvPr/>
        </p:nvSpPr>
        <p:spPr>
          <a:xfrm>
            <a:off x="1080000" y="3420000"/>
            <a:ext cx="1980000" cy="1080000"/>
          </a:xfrm>
          <a:prstGeom prst="rect">
            <a:avLst/>
          </a:prstGeom>
          <a:solidFill>
            <a:srgbClr val="81d41a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buNone/>
            </a:pPr>
            <a:r>
              <a:rPr b="0" lang="ru-RU" sz="1800" spc="-1" strike="noStrike">
                <a:latin typeface="Arial"/>
              </a:rPr>
              <a:t>Оберточный (wrapper)</a:t>
            </a:r>
            <a:endParaRPr b="0" lang="ru-RU" sz="1800" spc="-1" strike="noStrike">
              <a:latin typeface="Arial"/>
            </a:endParaRPr>
          </a:p>
          <a:p>
            <a:pPr algn="ctr">
              <a:buNone/>
            </a:pPr>
            <a:r>
              <a:rPr b="0" lang="ru-RU" sz="1800" spc="-1" strike="noStrike">
                <a:latin typeface="Arial"/>
              </a:rPr>
              <a:t>RFE, SFS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54" name=""/>
          <p:cNvSpPr/>
          <p:nvPr/>
        </p:nvSpPr>
        <p:spPr>
          <a:xfrm>
            <a:off x="3600000" y="3420000"/>
            <a:ext cx="2160000" cy="108000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buNone/>
            </a:pPr>
            <a:r>
              <a:rPr b="0" lang="ru-RU" sz="1800" spc="-1" strike="noStrike">
                <a:latin typeface="Arial"/>
              </a:rPr>
              <a:t>Фильтрационный</a:t>
            </a:r>
            <a:endParaRPr b="0" lang="ru-RU" sz="1800" spc="-1" strike="noStrike">
              <a:latin typeface="Arial"/>
            </a:endParaRPr>
          </a:p>
          <a:p>
            <a:pPr algn="ctr">
              <a:buNone/>
            </a:pPr>
            <a:r>
              <a:rPr b="0" lang="ru-RU" sz="1800" spc="-1" strike="noStrike">
                <a:latin typeface="Arial"/>
              </a:rPr>
              <a:t>CHi^2, MI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55" name=""/>
          <p:cNvSpPr/>
          <p:nvPr/>
        </p:nvSpPr>
        <p:spPr>
          <a:xfrm>
            <a:off x="6120000" y="3420000"/>
            <a:ext cx="1980000" cy="108000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buNone/>
            </a:pPr>
            <a:r>
              <a:rPr b="0" lang="ru-RU" sz="1800" spc="-1" strike="noStrike">
                <a:latin typeface="Arial"/>
              </a:rPr>
              <a:t>Внутренний </a:t>
            </a:r>
            <a:endParaRPr b="0" lang="ru-RU" sz="1800" spc="-1" strike="noStrike">
              <a:latin typeface="Arial"/>
            </a:endParaRPr>
          </a:p>
          <a:p>
            <a:pPr algn="ctr">
              <a:buNone/>
            </a:pPr>
            <a:r>
              <a:rPr b="0" lang="ru-RU" sz="1800" spc="-1" strike="noStrike">
                <a:latin typeface="Arial"/>
              </a:rPr>
              <a:t>Деревья решений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56" name=""/>
          <p:cNvSpPr/>
          <p:nvPr/>
        </p:nvSpPr>
        <p:spPr>
          <a:xfrm>
            <a:off x="4680000" y="2520000"/>
            <a:ext cx="0" cy="90000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57" name=""/>
          <p:cNvSpPr/>
          <p:nvPr/>
        </p:nvSpPr>
        <p:spPr>
          <a:xfrm>
            <a:off x="4680000" y="1080000"/>
            <a:ext cx="0" cy="36000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58" name=""/>
          <p:cNvSpPr/>
          <p:nvPr/>
        </p:nvSpPr>
        <p:spPr>
          <a:xfrm flipH="1">
            <a:off x="2340000" y="2520000"/>
            <a:ext cx="1800000" cy="90000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59" name=""/>
          <p:cNvSpPr/>
          <p:nvPr/>
        </p:nvSpPr>
        <p:spPr>
          <a:xfrm>
            <a:off x="5220000" y="2520000"/>
            <a:ext cx="1800000" cy="90000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60" name=""/>
          <p:cNvSpPr/>
          <p:nvPr/>
        </p:nvSpPr>
        <p:spPr>
          <a:xfrm flipH="1">
            <a:off x="2340000" y="1080000"/>
            <a:ext cx="2340000" cy="36000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61" name=""/>
          <p:cNvSpPr/>
          <p:nvPr/>
        </p:nvSpPr>
        <p:spPr>
          <a:xfrm>
            <a:off x="4680000" y="1080000"/>
            <a:ext cx="2160000" cy="36000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subTitle"/>
          </p:nvPr>
        </p:nvSpPr>
        <p:spPr>
          <a:xfrm>
            <a:off x="180000" y="1151640"/>
            <a:ext cx="9720000" cy="4428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ru-RU" sz="2600" spc="-1" strike="noStrike">
              <a:latin typeface="Arial"/>
            </a:endParaRPr>
          </a:p>
          <a:p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latin typeface="Arial"/>
              </a:rPr>
              <a:t>Рекурсивное удаление признаков на основе работы </a:t>
            </a:r>
            <a:r>
              <a:rPr b="0" lang="ru-RU" sz="2600" spc="-1" strike="noStrike">
                <a:latin typeface="Arial"/>
              </a:rPr>
              <a:t>некоторой модели (чаще всего целевой). Необходимо, </a:t>
            </a:r>
            <a:r>
              <a:rPr b="0" lang="ru-RU" sz="2600" spc="-1" strike="noStrike">
                <a:latin typeface="Arial"/>
              </a:rPr>
              <a:t>чтобы модель имела методы, позволяющие отображать </a:t>
            </a:r>
            <a:r>
              <a:rPr b="0" lang="ru-RU" sz="2600" spc="-1" strike="noStrike">
                <a:latin typeface="Arial"/>
              </a:rPr>
              <a:t>значимость признаков (feature_importance)</a:t>
            </a:r>
            <a:endParaRPr b="0" lang="ru-RU" sz="2600" spc="-1" strike="noStrike"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title"/>
          </p:nvPr>
        </p:nvSpPr>
        <p:spPr>
          <a:xfrm>
            <a:off x="504000" y="262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Recur</a:t>
            </a:r>
            <a:r>
              <a:rPr b="0" lang="ru-RU" sz="4400" spc="-1" strike="noStrike">
                <a:latin typeface="Arial"/>
              </a:rPr>
              <a:t>sive </a:t>
            </a:r>
            <a:r>
              <a:rPr b="0" lang="ru-RU" sz="4400" spc="-1" strike="noStrike">
                <a:latin typeface="Arial"/>
              </a:rPr>
              <a:t>feature </a:t>
            </a:r>
            <a:r>
              <a:rPr b="0" lang="ru-RU" sz="4400" spc="-1" strike="noStrike">
                <a:latin typeface="Arial"/>
              </a:rPr>
              <a:t>elimina</a:t>
            </a:r>
            <a:r>
              <a:rPr b="0" lang="ru-RU" sz="4400" spc="-1" strike="noStrike">
                <a:latin typeface="Arial"/>
              </a:rPr>
              <a:t>tion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64" name=""/>
          <p:cNvSpPr txBox="1"/>
          <p:nvPr/>
        </p:nvSpPr>
        <p:spPr>
          <a:xfrm>
            <a:off x="411840" y="1453320"/>
            <a:ext cx="8948160" cy="346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800" spc="-1" strike="noStrike">
                <a:latin typeface="Arial"/>
                <a:hlinkClick r:id="rId1"/>
              </a:rPr>
              <a:t>https://scikit-learn.org/stable/modules/generated/sklearn.feature_selection.RFECV.html</a:t>
            </a:r>
            <a:r>
              <a:rPr b="0" lang="ru-RU" sz="1800" spc="-1" strike="noStrike">
                <a:latin typeface="Arial"/>
              </a:rPr>
              <a:t> 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65" name=""/>
          <p:cNvSpPr txBox="1"/>
          <p:nvPr/>
        </p:nvSpPr>
        <p:spPr>
          <a:xfrm>
            <a:off x="396000" y="1993320"/>
            <a:ext cx="8652600" cy="346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800" spc="-1" strike="noStrike">
                <a:latin typeface="Arial"/>
                <a:hlinkClick r:id="rId2"/>
              </a:rPr>
              <a:t>https://scikit-learn.org/stable/modules/generated/sklearn.feature_selection.RFE.html</a:t>
            </a:r>
            <a:r>
              <a:rPr b="0" lang="ru-RU" sz="1800" spc="-1" strike="noStrike">
                <a:latin typeface="Arial"/>
              </a:rPr>
              <a:t> 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Sequential feature selection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subTitle"/>
          </p:nvPr>
        </p:nvSpPr>
        <p:spPr>
          <a:xfrm>
            <a:off x="180000" y="1151640"/>
            <a:ext cx="9720000" cy="4428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ru-RU" sz="2600" spc="-1" strike="noStrike">
              <a:latin typeface="Arial"/>
            </a:endParaRPr>
          </a:p>
          <a:p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latin typeface="Arial"/>
              </a:rPr>
              <a:t>Жадный отбор признаков.</a:t>
            </a: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latin typeface="Arial"/>
              </a:rPr>
              <a:t>Имеет два направления forward (добавление признаков) backward (исключение признаков)</a:t>
            </a: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latin typeface="Arial"/>
              </a:rPr>
              <a:t>В качестве модели может использоваться любая модель.</a:t>
            </a:r>
            <a:endParaRPr b="0" lang="ru-RU" sz="2600" spc="-1" strike="noStrike">
              <a:latin typeface="Arial"/>
            </a:endParaRPr>
          </a:p>
        </p:txBody>
      </p:sp>
      <p:sp>
        <p:nvSpPr>
          <p:cNvPr id="68" name=""/>
          <p:cNvSpPr txBox="1"/>
          <p:nvPr/>
        </p:nvSpPr>
        <p:spPr>
          <a:xfrm>
            <a:off x="396000" y="1993320"/>
            <a:ext cx="8652600" cy="346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800" spc="-1" strike="noStrike">
                <a:latin typeface="Arial"/>
              </a:rPr>
              <a:t> 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69" name=""/>
          <p:cNvSpPr txBox="1"/>
          <p:nvPr/>
        </p:nvSpPr>
        <p:spPr>
          <a:xfrm>
            <a:off x="180000" y="1197360"/>
            <a:ext cx="9720000" cy="9932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600" spc="-1" strike="noStrike">
                <a:latin typeface="Arial"/>
                <a:hlinkClick r:id="rId1"/>
              </a:rPr>
              <a:t>https://scikit-learn.org/stable/modules/generated/sklearn.feature_selection.SequentialFeatureSelector.html</a:t>
            </a:r>
            <a:r>
              <a:rPr b="0" lang="ru-RU" sz="1600" spc="-1" strike="noStrike">
                <a:latin typeface="Arial"/>
              </a:rPr>
              <a:t> </a:t>
            </a:r>
            <a:endParaRPr b="0" lang="ru-RU" sz="1600" spc="-1" strike="noStrike">
              <a:latin typeface="Arial"/>
            </a:endParaRPr>
          </a:p>
          <a:p>
            <a:endParaRPr b="0" lang="ru-RU" sz="1600" spc="-1" strike="noStrike">
              <a:latin typeface="Arial"/>
            </a:endParaRPr>
          </a:p>
          <a:p>
            <a:r>
              <a:rPr b="0" lang="ru-RU" sz="1600" spc="-1" strike="noStrike">
                <a:latin typeface="Arial"/>
                <a:hlinkClick r:id="rId2"/>
              </a:rPr>
              <a:t>https://pypi.org/project/mlxtend/</a:t>
            </a:r>
            <a:r>
              <a:rPr b="0" lang="ru-RU" sz="1600" spc="-1" strike="noStrike">
                <a:latin typeface="Arial"/>
              </a:rPr>
              <a:t> </a:t>
            </a:r>
            <a:endParaRPr b="0" lang="ru-RU" sz="1600" spc="-1" strike="noStrike">
              <a:latin typeface="Arial"/>
            </a:endParaRPr>
          </a:p>
          <a:p>
            <a:r>
              <a:rPr b="0" lang="ru-RU" sz="1600" spc="-1" strike="noStrike">
                <a:latin typeface="Arial"/>
                <a:hlinkClick r:id="rId3"/>
              </a:rPr>
              <a:t>https://sebastianraschka.com/pdf/software/mlxtend-latest.pdf</a:t>
            </a:r>
            <a:r>
              <a:rPr b="0" lang="ru-RU" sz="1600" spc="-1" strike="noStrike">
                <a:latin typeface="Arial"/>
              </a:rPr>
              <a:t> </a:t>
            </a:r>
            <a:endParaRPr b="0" lang="ru-RU" sz="1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  <a:ea typeface="Noto Sans CJK SC"/>
              </a:rPr>
              <a:t>Feature </a:t>
            </a:r>
            <a:r>
              <a:rPr b="0" lang="ru-RU" sz="4400" spc="-1" strike="noStrike">
                <a:latin typeface="Arial"/>
              </a:rPr>
              <a:t>extraction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subTitle"/>
          </p:nvPr>
        </p:nvSpPr>
        <p:spPr>
          <a:xfrm>
            <a:off x="180000" y="1080000"/>
            <a:ext cx="9720000" cy="4428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ru-RU" sz="2600" spc="-1" strike="noStrike">
              <a:latin typeface="Arial"/>
            </a:endParaRPr>
          </a:p>
          <a:p>
            <a:r>
              <a:rPr b="0" lang="ru-RU" sz="2600" spc="-1" strike="noStrike">
                <a:latin typeface="Arial"/>
              </a:rPr>
              <a:t>Можно совмещать признаки, выбранные по SFS (forward и backward): брать их объединение или пересечение. </a:t>
            </a:r>
            <a:endParaRPr b="0" lang="ru-RU" sz="2600" spc="-1" strike="noStrike">
              <a:latin typeface="Arial"/>
            </a:endParaRPr>
          </a:p>
          <a:p>
            <a:endParaRPr b="0" lang="ru-RU" sz="2600" spc="-1" strike="noStrike">
              <a:latin typeface="Arial"/>
            </a:endParaRPr>
          </a:p>
          <a:p>
            <a:r>
              <a:rPr b="0" lang="ru-RU" sz="2600" spc="-1" strike="noStrike">
                <a:latin typeface="Arial"/>
              </a:rPr>
              <a:t>Можно комбинировать с признаками, выделенными разными подходами (SFS, RFE) - целое поле для исследований</a:t>
            </a:r>
            <a:endParaRPr b="0" lang="ru-RU" sz="2600" spc="-1" strike="noStrike">
              <a:latin typeface="Arial"/>
            </a:endParaRPr>
          </a:p>
        </p:txBody>
      </p:sp>
      <p:sp>
        <p:nvSpPr>
          <p:cNvPr id="72" name=""/>
          <p:cNvSpPr txBox="1"/>
          <p:nvPr/>
        </p:nvSpPr>
        <p:spPr>
          <a:xfrm>
            <a:off x="396000" y="1993320"/>
            <a:ext cx="8652600" cy="346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800" spc="-1" strike="noStrike">
                <a:latin typeface="Arial"/>
              </a:rPr>
              <a:t> 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Немного практики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subTitle"/>
          </p:nvPr>
        </p:nvSpPr>
        <p:spPr>
          <a:xfrm>
            <a:off x="180000" y="1080000"/>
            <a:ext cx="9720000" cy="4428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ru-RU" sz="2600" spc="-1" strike="noStrike">
              <a:latin typeface="Arial"/>
            </a:endParaRPr>
          </a:p>
          <a:p>
            <a:endParaRPr b="0" lang="ru-RU" sz="2600" spc="-1" strike="noStrike">
              <a:latin typeface="Arial"/>
            </a:endParaRPr>
          </a:p>
        </p:txBody>
      </p:sp>
      <p:sp>
        <p:nvSpPr>
          <p:cNvPr id="75" name=""/>
          <p:cNvSpPr txBox="1"/>
          <p:nvPr/>
        </p:nvSpPr>
        <p:spPr>
          <a:xfrm>
            <a:off x="396000" y="1993320"/>
            <a:ext cx="8652600" cy="346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800" spc="-1" strike="noStrike">
                <a:latin typeface="Arial"/>
              </a:rPr>
              <a:t> 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76" name="" descr=""/>
          <p:cNvPicPr/>
          <p:nvPr/>
        </p:nvPicPr>
        <p:blipFill>
          <a:blip r:embed="rId1"/>
          <a:stretch/>
        </p:blipFill>
        <p:spPr>
          <a:xfrm>
            <a:off x="1260000" y="1260000"/>
            <a:ext cx="7404840" cy="41648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Настройка гиперпараметров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subTitle"/>
          </p:nvPr>
        </p:nvSpPr>
        <p:spPr>
          <a:xfrm>
            <a:off x="180000" y="1080000"/>
            <a:ext cx="9720000" cy="4428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ru-RU" sz="2600" spc="-1" strike="noStrike">
              <a:latin typeface="Arial"/>
            </a:endParaRPr>
          </a:p>
          <a:p>
            <a:endParaRPr b="0" lang="ru-RU" sz="2600" spc="-1" strike="noStrike">
              <a:latin typeface="Arial"/>
            </a:endParaRPr>
          </a:p>
        </p:txBody>
      </p:sp>
      <p:sp>
        <p:nvSpPr>
          <p:cNvPr id="79" name=""/>
          <p:cNvSpPr txBox="1"/>
          <p:nvPr/>
        </p:nvSpPr>
        <p:spPr>
          <a:xfrm>
            <a:off x="347400" y="1234080"/>
            <a:ext cx="8652600" cy="31618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800" spc="-1" strike="noStrike">
                <a:latin typeface="Arial"/>
              </a:rPr>
              <a:t>Гиперпараметры — настройки алгоритма, которые задаются вручную до момента обучения на данных. </a:t>
            </a:r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Обычно в начале исследований выбираются значения по умолчанию.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От правильного подбора можно значительно повысить качество модели.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Подходы: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Перебор вручную (на основе экспертных знаний и опыта)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Автоматизированный перебор: Grid search, Random search, Successive halving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Байесовская оптимизация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marL="216000" indent="-216000"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4400" spc="-1" strike="noStrike">
                <a:latin typeface="Arial"/>
              </a:rPr>
              <a:t>Автоматизированный перебор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subTitle"/>
          </p:nvPr>
        </p:nvSpPr>
        <p:spPr>
          <a:xfrm>
            <a:off x="180000" y="1080000"/>
            <a:ext cx="9720000" cy="4428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ru-RU" sz="2600" spc="-1" strike="noStrike">
              <a:latin typeface="Arial"/>
            </a:endParaRPr>
          </a:p>
          <a:p>
            <a:endParaRPr b="0" lang="ru-RU" sz="2600" spc="-1" strike="noStrike">
              <a:latin typeface="Arial"/>
            </a:endParaRPr>
          </a:p>
        </p:txBody>
      </p:sp>
      <p:sp>
        <p:nvSpPr>
          <p:cNvPr id="82" name=""/>
          <p:cNvSpPr txBox="1"/>
          <p:nvPr/>
        </p:nvSpPr>
        <p:spPr>
          <a:xfrm>
            <a:off x="239400" y="1405800"/>
            <a:ext cx="9660600" cy="41252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600" spc="-1" strike="noStrike">
                <a:latin typeface="Arial"/>
                <a:hlinkClick r:id="rId1"/>
              </a:rPr>
              <a:t>https://scikit-learn.org/stable/modules/generated/sklearn.model_selection.GridSearchCV.html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latin typeface="Arial"/>
              </a:rPr>
              <a:t>Перебор по сетке параметров, которая задается вручную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r>
              <a:rPr b="0" lang="ru-RU" sz="1600" spc="-1" strike="noStrike">
                <a:latin typeface="Arial"/>
                <a:hlinkClick r:id="rId2"/>
              </a:rPr>
              <a:t>https://scikit-learn.org/stable/modules/generated/sklearn.model_selection.RandomizedSearchCV.html</a:t>
            </a:r>
            <a:endParaRPr b="0" lang="ru-RU" sz="16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В качестве возможных значений параметров можно указать как список точек, так и тип распределения, из которого выбирать значения (uniform, randint). </a:t>
            </a:r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Обычно более эффективен по времени и ресурсам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r>
              <a:rPr b="0" lang="ru-RU" sz="1600" spc="-1" strike="noStrike">
                <a:latin typeface="Arial"/>
                <a:hlinkClick r:id="rId3"/>
              </a:rPr>
              <a:t>https://scikit-learn.org/stable/modules/generated/sklearn.model_selection.HalvingRandomSearchCV</a:t>
            </a:r>
            <a:r>
              <a:rPr b="0" lang="ru-RU" sz="1800" spc="-1" strike="noStrike">
                <a:latin typeface="Arial"/>
              </a:rPr>
              <a:t> </a:t>
            </a:r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На данный момент — экспериментальная функция</a:t>
            </a:r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Последовательное удаление кандидатов (моделей), которые показали плохие результаты на первых этапах с маленькими выборками. Постепенно кандидатом становится меньше, но выборки на которых они тестируются — больше.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subTitle"/>
          </p:nvPr>
        </p:nvSpPr>
        <p:spPr>
          <a:xfrm>
            <a:off x="180000" y="1080000"/>
            <a:ext cx="9720000" cy="4428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ru-RU" sz="1600" spc="-1" strike="noStrike">
              <a:latin typeface="Arial"/>
            </a:endParaRPr>
          </a:p>
          <a:p>
            <a:r>
              <a:rPr b="0" lang="ru-RU" sz="1600" spc="-1" strike="noStrike">
                <a:latin typeface="Arial"/>
              </a:rPr>
              <a:t>Используем вероятностный подход для поиска оптимальных гиперпараметров, учитывая результаты предыдущих итераций.</a:t>
            </a:r>
            <a:endParaRPr b="0" lang="ru-RU" sz="1600" spc="-1" strike="noStrike">
              <a:latin typeface="Arial"/>
            </a:endParaRPr>
          </a:p>
          <a:p>
            <a:endParaRPr b="0" lang="ru-RU" sz="1600" spc="-1" strike="noStrike">
              <a:latin typeface="Arial"/>
            </a:endParaRPr>
          </a:p>
          <a:p>
            <a:r>
              <a:rPr b="1" lang="ru-RU" sz="1600" spc="-1" strike="noStrike">
                <a:latin typeface="Arial"/>
              </a:rPr>
              <a:t>Суррогатная модель</a:t>
            </a:r>
            <a:r>
              <a:rPr b="0" lang="ru-RU" sz="1600" spc="-1" strike="noStrike">
                <a:latin typeface="Arial"/>
              </a:rPr>
              <a:t> — простая модель, позволяющая делать предсказания результата эксперимента (обычно деревья, гауссовские процессы, Tree-Parzen Estimator TPE)</a:t>
            </a:r>
            <a:endParaRPr b="0" lang="ru-RU" sz="1600" spc="-1" strike="noStrike">
              <a:latin typeface="Arial"/>
            </a:endParaRPr>
          </a:p>
          <a:p>
            <a:endParaRPr b="0" lang="ru-RU" sz="1600" spc="-1" strike="noStrike">
              <a:latin typeface="Arial"/>
            </a:endParaRPr>
          </a:p>
          <a:p>
            <a:r>
              <a:rPr b="1" lang="ru-RU" sz="1600" spc="-1" strike="noStrike">
                <a:latin typeface="Arial"/>
              </a:rPr>
              <a:t>Аквизиционная функция (функция выбора) </a:t>
            </a:r>
            <a:r>
              <a:rPr b="0" lang="ru-RU" sz="1600" spc="-1" strike="noStrike">
                <a:latin typeface="Arial"/>
              </a:rPr>
              <a:t>—  определяет, какие значения гиперпараметров следует протестировать дальше.  Баланс между исследованием новых областей пространства гиперпараметров и поиском вблизи уже хорошо зарекомендовавших параметров.</a:t>
            </a:r>
            <a:endParaRPr b="0" lang="ru-RU" sz="1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600" spc="-1" strike="noStrike">
                <a:latin typeface="Arial"/>
              </a:rPr>
              <a:t>Ожидаемое улучшение (Expected improvement)</a:t>
            </a:r>
            <a:endParaRPr b="0" lang="ru-RU" sz="1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600" spc="-1" strike="noStrike">
                <a:latin typeface="Arial"/>
                <a:ea typeface="Noto Sans CJK SC"/>
              </a:rPr>
              <a:t>Вероятность улучшения </a:t>
            </a:r>
            <a:r>
              <a:rPr b="0" lang="ru-RU" sz="1600" spc="-1" strike="noStrike">
                <a:latin typeface="Arial"/>
              </a:rPr>
              <a:t>(Probability of improvement)</a:t>
            </a:r>
            <a:endParaRPr b="0" lang="ru-RU" sz="1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600" spc="-1" strike="noStrike">
                <a:latin typeface="Arial"/>
              </a:rPr>
              <a:t>Верхняя граница доверия (Upper confidence border, UBC)</a:t>
            </a:r>
            <a:endParaRPr b="0" lang="ru-RU" sz="1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1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1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600" spc="-1" strike="noStrike">
                <a:latin typeface="Arial"/>
              </a:rPr>
              <a:t>Подробнее </a:t>
            </a:r>
            <a:r>
              <a:rPr b="0" lang="ru-RU" sz="1600" spc="-1" strike="noStrike">
                <a:latin typeface="Arial"/>
                <a:hlinkClick r:id="rId1"/>
              </a:rPr>
              <a:t>https://neptune.ai/blog/how-to-optimize-hyperparameter-search</a:t>
            </a:r>
            <a:r>
              <a:rPr b="0" lang="ru-RU" sz="1600" spc="-1" strike="noStrike">
                <a:latin typeface="Arial"/>
              </a:rPr>
              <a:t> 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marL="216000" indent="-216000"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4400" spc="-1" strike="noStrike">
                <a:latin typeface="Arial"/>
              </a:rPr>
              <a:t>Байесовский подход. Optuna</a:t>
            </a:r>
            <a:endParaRPr b="0" lang="ru-RU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subTitle"/>
          </p:nvPr>
        </p:nvSpPr>
        <p:spPr>
          <a:xfrm>
            <a:off x="180000" y="1080000"/>
            <a:ext cx="9720000" cy="4428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algn="ctr">
              <a:buNone/>
            </a:pPr>
            <a:endParaRPr b="0" lang="ru-RU" sz="1600" spc="-1" strike="noStrike">
              <a:latin typeface="Arial"/>
            </a:endParaRPr>
          </a:p>
          <a:p>
            <a:endParaRPr b="0" lang="ru-RU" sz="1600" spc="-1" strike="noStrike">
              <a:latin typeface="Arial"/>
            </a:endParaRPr>
          </a:p>
          <a:p>
            <a:r>
              <a:rPr b="0" lang="ru-RU" sz="1600" spc="-1" strike="noStrike">
                <a:latin typeface="Arial"/>
              </a:rPr>
              <a:t>Optuna работает с алгоритмом TPE, также поддерживает гауссовские процессы.</a:t>
            </a:r>
            <a:endParaRPr b="0" lang="ru-RU" sz="1600" spc="-1" strike="noStrike">
              <a:latin typeface="Arial"/>
            </a:endParaRPr>
          </a:p>
          <a:p>
            <a:r>
              <a:rPr b="0" lang="ru-RU" sz="1600" spc="-1" strike="noStrike">
                <a:latin typeface="Arial"/>
              </a:rPr>
              <a:t>Основные термины:</a:t>
            </a:r>
            <a:endParaRPr b="0" lang="ru-RU" sz="1600" spc="-1" strike="noStrike">
              <a:latin typeface="Arial"/>
            </a:endParaRPr>
          </a:p>
          <a:p>
            <a:endParaRPr b="0" lang="ru-RU" sz="1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600" spc="-1" strike="noStrike">
                <a:latin typeface="Arial"/>
              </a:rPr>
              <a:t>Study — Основной процесс настройки, в рамках которого проводятся серия шагов trials. Важно указать направление оптимизации метрики — maximize \ minimize</a:t>
            </a:r>
            <a:endParaRPr b="0" lang="ru-RU" sz="1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600" spc="-1" strike="noStrike">
                <a:latin typeface="Arial"/>
              </a:rPr>
              <a:t>Trial — Один шаг исследования в процессе оптимизации. В рамках него проверяется один набор гиперпараметров. Можно (и нужно) предложить для исследуемых гиперпараметров значения.</a:t>
            </a:r>
            <a:endParaRPr b="0" lang="ru-RU" sz="1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600" spc="-1" strike="noStrike">
                <a:latin typeface="Arial"/>
              </a:rPr>
              <a:t>Objective — функция, определяющая, как будет проводиться испытание. Должна возвращать метрику качества.</a:t>
            </a:r>
            <a:endParaRPr b="0" lang="ru-RU" sz="1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600" spc="-1" strike="noStrike">
                <a:latin typeface="Arial"/>
              </a:rPr>
              <a:t>Методы suggest — определяют области пространства поиска каждого гиперпараметра. </a:t>
            </a:r>
            <a:endParaRPr b="0" lang="ru-RU" sz="1600" spc="-1" strike="noStrike">
              <a:latin typeface="Arial"/>
            </a:endParaRPr>
          </a:p>
          <a:p>
            <a:pPr lvl="1" marL="432000" indent="-216000">
              <a:buClr>
                <a:srgbClr val="000000"/>
              </a:buClr>
              <a:buSzPct val="45000"/>
              <a:buFont typeface="Wingdings" charset="2"/>
              <a:buChar char=""/>
            </a:pPr>
            <a:r>
              <a:rPr b="0" lang="ru-RU" sz="1600" spc="-1" strike="noStrike">
                <a:latin typeface="Arial"/>
              </a:rPr>
              <a:t>suggest_categorical(name, choices): 'optimizer', ['sgd', 'adam', 'rmsprop']</a:t>
            </a:r>
            <a:endParaRPr b="0" lang="ru-RU" sz="1600" spc="-1" strike="noStrike">
              <a:latin typeface="Arial"/>
            </a:endParaRPr>
          </a:p>
          <a:p>
            <a:pPr lvl="1" marL="432000" indent="-216000">
              <a:buClr>
                <a:srgbClr val="000000"/>
              </a:buClr>
              <a:buSzPct val="45000"/>
              <a:buFont typeface="Wingdings" charset="2"/>
              <a:buChar char=""/>
            </a:pPr>
            <a:r>
              <a:rPr b="0" lang="ru-RU" sz="1600" spc="-1" strike="noStrike">
                <a:latin typeface="Arial"/>
              </a:rPr>
              <a:t>suggest_discrete_uniform(name, low, high, q): 'learning_rate', 0.01, 0.1, 0.01</a:t>
            </a:r>
            <a:endParaRPr b="0" lang="ru-RU" sz="1600" spc="-1" strike="noStrike">
              <a:latin typeface="Arial"/>
            </a:endParaRPr>
          </a:p>
          <a:p>
            <a:pPr lvl="1" marL="432000" indent="-216000">
              <a:buClr>
                <a:srgbClr val="000000"/>
              </a:buClr>
              <a:buSzPct val="45000"/>
              <a:buFont typeface="Wingdings" charset="2"/>
              <a:buChar char=""/>
            </a:pPr>
            <a:r>
              <a:rPr b="0" lang="ru-RU" sz="1600" spc="-1" strike="noStrike">
                <a:latin typeface="Arial"/>
              </a:rPr>
              <a:t>suggest_float(name, low, high, *, step=None, </a:t>
            </a:r>
            <a:r>
              <a:rPr b="0" lang="ru-RU" sz="1600" spc="-1" strike="noStrike">
                <a:solidFill>
                  <a:srgbClr val="c9211e"/>
                </a:solidFill>
                <a:latin typeface="Arial"/>
              </a:rPr>
              <a:t>log=True</a:t>
            </a:r>
            <a:r>
              <a:rPr b="0" lang="ru-RU" sz="1600" spc="-1" strike="noStrike">
                <a:latin typeface="Arial"/>
              </a:rPr>
              <a:t>): 'gamma', 1e-8, 1.0, log=True</a:t>
            </a:r>
            <a:endParaRPr b="0" lang="ru-RU" sz="1600" spc="-1" strike="noStrike">
              <a:latin typeface="Arial"/>
            </a:endParaRPr>
          </a:p>
          <a:p>
            <a:pPr lvl="1" marL="432000" indent="-216000">
              <a:buClr>
                <a:srgbClr val="000000"/>
              </a:buClr>
              <a:buSzPct val="45000"/>
              <a:buFont typeface="Wingdings" charset="2"/>
              <a:buChar char=""/>
            </a:pPr>
            <a:r>
              <a:rPr b="0" lang="ru-RU" sz="1600" spc="-1" strike="noStrike">
                <a:latin typeface="Arial"/>
              </a:rPr>
              <a:t>suggest_int(name, low, high, *, step=1, log=False): 'n_estimators', 5, 100</a:t>
            </a:r>
            <a:endParaRPr b="0" lang="ru-RU" sz="1600" spc="-1" strike="noStrike">
              <a:latin typeface="Arial"/>
            </a:endParaRPr>
          </a:p>
          <a:p>
            <a:pPr lvl="1" marL="432000" indent="-216000">
              <a:buClr>
                <a:srgbClr val="000000"/>
              </a:buClr>
              <a:buSzPct val="45000"/>
              <a:buFont typeface="Wingdings" charset="2"/>
              <a:buChar char=""/>
            </a:pPr>
            <a:r>
              <a:rPr b="0" lang="ru-RU" sz="1600" spc="-1" strike="noStrike">
                <a:latin typeface="Arial"/>
              </a:rPr>
              <a:t>suggest_uniform(name, low, high): 'coef_l1_ratio', 0.0, 1.0  </a:t>
            </a:r>
            <a:endParaRPr b="0" lang="ru-RU" sz="1600" spc="-1" strike="noStrike">
              <a:latin typeface="Arial"/>
            </a:endParaRPr>
          </a:p>
          <a:p>
            <a:endParaRPr b="0" lang="ru-RU" sz="1600" spc="-1" strike="noStrike">
              <a:latin typeface="Arial"/>
            </a:endParaRPr>
          </a:p>
          <a:p>
            <a:r>
              <a:rPr b="0" lang="ru-RU" sz="1600" spc="-1" strike="noStrike">
                <a:latin typeface="Arial"/>
              </a:rPr>
              <a:t> 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marL="216000" indent="-216000"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4400" spc="-1" strike="noStrike">
                <a:latin typeface="Arial"/>
              </a:rPr>
              <a:t>Байесовский подход. Optuna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87" name=""/>
          <p:cNvSpPr txBox="1"/>
          <p:nvPr/>
        </p:nvSpPr>
        <p:spPr>
          <a:xfrm>
            <a:off x="360000" y="1172520"/>
            <a:ext cx="2021760" cy="346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800" spc="-1" strike="noStrike">
                <a:latin typeface="Arial"/>
                <a:hlinkClick r:id="rId1"/>
              </a:rPr>
              <a:t>https://optuna.org/</a:t>
            </a:r>
            <a:r>
              <a:rPr b="0" lang="ru-RU" sz="1800" spc="-1" strike="noStrike">
                <a:latin typeface="Arial"/>
              </a:rPr>
              <a:t> 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subTitle"/>
          </p:nvPr>
        </p:nvSpPr>
        <p:spPr>
          <a:xfrm>
            <a:off x="180000" y="1080000"/>
            <a:ext cx="9720000" cy="4428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1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600" spc="-1" strike="noStrike">
                <a:latin typeface="Arial"/>
              </a:rPr>
              <a:t>Методы suggest — определяют области пространства поиска каждого гиперпараметра. </a:t>
            </a:r>
            <a:endParaRPr b="0" lang="ru-RU" sz="1600" spc="-1" strike="noStrike">
              <a:latin typeface="Arial"/>
            </a:endParaRPr>
          </a:p>
          <a:p>
            <a:pPr lvl="1" marL="432000" indent="-216000">
              <a:spcBef>
                <a:spcPts val="1134"/>
              </a:spcBef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"/>
            </a:pPr>
            <a:r>
              <a:rPr b="0" lang="ru-RU" sz="1600" spc="-1" strike="noStrike">
                <a:latin typeface="Arial"/>
              </a:rPr>
              <a:t>suggest_categorical(name, choices): </a:t>
            </a:r>
            <a:r>
              <a:rPr b="0" lang="ru-RU" sz="1600" spc="-1" strike="noStrike">
                <a:solidFill>
                  <a:srgbClr val="2a6099"/>
                </a:solidFill>
                <a:latin typeface="Arial"/>
              </a:rPr>
              <a:t>'optimizer', ['sgd', 'adam', 'rmsprop']</a:t>
            </a:r>
            <a:endParaRPr b="0" lang="ru-RU" sz="1600" spc="-1" strike="noStrike">
              <a:latin typeface="Arial"/>
              <a:ea typeface="Noto Sans CJK SC"/>
            </a:endParaRPr>
          </a:p>
          <a:p>
            <a:pPr lvl="1" marL="432000" indent="-216000">
              <a:spcBef>
                <a:spcPts val="1134"/>
              </a:spcBef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"/>
            </a:pPr>
            <a:r>
              <a:rPr b="0" lang="ru-RU" sz="1600" spc="-1" strike="noStrike">
                <a:latin typeface="Arial"/>
              </a:rPr>
              <a:t>suggest_discrete_uniform(name, low, high, q): </a:t>
            </a:r>
            <a:r>
              <a:rPr b="0" lang="ru-RU" sz="1600" spc="-1" strike="noStrike">
                <a:solidFill>
                  <a:srgbClr val="2a6099"/>
                </a:solidFill>
                <a:latin typeface="Arial"/>
              </a:rPr>
              <a:t>'learning_rate', 0.01, 0.1, 0.01</a:t>
            </a:r>
            <a:endParaRPr b="0" lang="ru-RU" sz="1600" spc="-1" strike="noStrike">
              <a:latin typeface="Arial"/>
              <a:ea typeface="Noto Sans CJK SC"/>
            </a:endParaRPr>
          </a:p>
          <a:p>
            <a:pPr lvl="1" marL="432000" indent="-216000">
              <a:spcBef>
                <a:spcPts val="1134"/>
              </a:spcBef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"/>
            </a:pPr>
            <a:r>
              <a:rPr b="0" lang="ru-RU" sz="1600" spc="-1" strike="noStrike">
                <a:latin typeface="Arial"/>
              </a:rPr>
              <a:t>suggest_float(name, low, high, *, step=None, </a:t>
            </a:r>
            <a:r>
              <a:rPr b="0" lang="ru-RU" sz="1600" spc="-1" strike="noStrike">
                <a:solidFill>
                  <a:srgbClr val="c9211e"/>
                </a:solidFill>
                <a:latin typeface="Arial"/>
              </a:rPr>
              <a:t>log=True</a:t>
            </a:r>
            <a:r>
              <a:rPr b="0" lang="ru-RU" sz="1600" spc="-1" strike="noStrike">
                <a:latin typeface="Arial"/>
              </a:rPr>
              <a:t>):</a:t>
            </a:r>
            <a:r>
              <a:rPr b="0" lang="ru-RU" sz="1600" spc="-1" strike="noStrike">
                <a:solidFill>
                  <a:srgbClr val="2a6099"/>
                </a:solidFill>
                <a:latin typeface="Arial"/>
              </a:rPr>
              <a:t> 'gamma', 1e-8, 1.0, log=True</a:t>
            </a:r>
            <a:endParaRPr b="0" lang="ru-RU" sz="1600" spc="-1" strike="noStrike">
              <a:latin typeface="Arial"/>
              <a:ea typeface="Noto Sans CJK SC"/>
            </a:endParaRPr>
          </a:p>
          <a:p>
            <a:pPr lvl="1" marL="432000" indent="-216000">
              <a:spcBef>
                <a:spcPts val="1134"/>
              </a:spcBef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"/>
            </a:pPr>
            <a:r>
              <a:rPr b="0" lang="ru-RU" sz="1600" spc="-1" strike="noStrike">
                <a:latin typeface="Arial"/>
              </a:rPr>
              <a:t>suggest_int(name, low, high, *, step=1, log=False):</a:t>
            </a:r>
            <a:r>
              <a:rPr b="0" lang="ru-RU" sz="1600" spc="-1" strike="noStrike">
                <a:solidFill>
                  <a:srgbClr val="2a6099"/>
                </a:solidFill>
                <a:latin typeface="Arial"/>
              </a:rPr>
              <a:t> 'n_estimators', 5, 100</a:t>
            </a:r>
            <a:endParaRPr b="0" lang="ru-RU" sz="1600" spc="-1" strike="noStrike">
              <a:latin typeface="Arial"/>
              <a:ea typeface="Noto Sans CJK SC"/>
            </a:endParaRPr>
          </a:p>
          <a:p>
            <a:pPr lvl="1" marL="432000" indent="-216000">
              <a:spcBef>
                <a:spcPts val="1134"/>
              </a:spcBef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"/>
            </a:pPr>
            <a:r>
              <a:rPr b="0" lang="ru-RU" sz="1600" spc="-1" strike="noStrike">
                <a:latin typeface="Arial"/>
              </a:rPr>
              <a:t>suggest_uniform(name, low, high): </a:t>
            </a:r>
            <a:r>
              <a:rPr b="0" lang="ru-RU" sz="1600" spc="-1" strike="noStrike">
                <a:solidFill>
                  <a:srgbClr val="2a6099"/>
                </a:solidFill>
                <a:latin typeface="Arial"/>
              </a:rPr>
              <a:t>'coef_l1_ratio', 0.0, 1.0  </a:t>
            </a:r>
            <a:endParaRPr b="0" lang="ru-RU" sz="1600" spc="-1" strike="noStrike">
              <a:latin typeface="Arial"/>
              <a:ea typeface="Noto Sans CJK SC"/>
            </a:endParaRPr>
          </a:p>
          <a:p>
            <a:endParaRPr b="0" lang="ru-RU" sz="1600" spc="-1" strike="noStrike">
              <a:latin typeface="Arial"/>
              <a:ea typeface="Noto Sans CJK SC"/>
            </a:endParaRPr>
          </a:p>
          <a:p>
            <a:r>
              <a:rPr b="0" lang="ru-RU" sz="1600" spc="-1" strike="noStrike">
                <a:latin typeface="Arial"/>
              </a:rPr>
              <a:t> </a:t>
            </a:r>
            <a:endParaRPr b="0" lang="ru-RU" sz="1600" spc="-1" strike="noStrike">
              <a:latin typeface="Arial"/>
              <a:ea typeface="Noto Sans CJK SC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marL="216000" indent="-216000"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4400" spc="-1" strike="noStrike">
                <a:latin typeface="Arial"/>
              </a:rPr>
              <a:t>Байесовский подход. Optuna</a:t>
            </a:r>
            <a:endParaRPr b="0" lang="ru-RU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10223</TotalTime>
  <Application>LibreOffice/7.3.7.2$Linux_X86_64 LibreOffice_project/30$Build-2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2024-08-16T10:34:46Z</dcterms:created>
  <dc:creator/>
  <dc:description/>
  <dc:language>ru-RU</dc:language>
  <cp:lastModifiedBy/>
  <dcterms:modified xsi:type="dcterms:W3CDTF">2024-10-17T15:17:07Z</dcterms:modified>
  <cp:revision>66</cp:revision>
  <dc:subject/>
  <dc:title/>
</cp:coreProperties>
</file>