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0F06508-DE36-4B76-8C79-E443A59D1D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F72E9AF-22D4-499F-92E4-1951138410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6285ABB-88AC-4D27-8432-A99C376CE3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B8DCD84-C211-476A-A5A0-7D8C2F0BFC0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9AB5EF8-48A0-41EF-8421-8C81B1B8548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8FBCA34-F27C-4F56-AC77-A0B63011146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E5A788-521C-401C-B9E6-C30B133AA27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873B6ED-E6B9-46AB-B672-CA23075C31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88EF1F2-A79D-40EC-9706-A11050CCEA6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545C887-D01D-416D-B551-0828C343675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553708E-9358-4B4D-8799-642CC63A565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FC27492-4564-4922-A1AE-4E658AFC95D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8548648B-190E-4900-9E72-52FB53E5A302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seaborn.pydata.org/examples/index.html" TargetMode="Externa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bokeh.org/" TargetMode="Externa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://uit.mpei.ru/git/main/IIS/src/branch/master/assets/eda" TargetMode="External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648360" y="139176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Разведочный анализ данных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EDA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68360" y="1301760"/>
            <a:ext cx="9431640" cy="34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2200" spc="-1" strike="noStrike">
                <a:latin typeface="Arial"/>
              </a:rPr>
              <a:t>Разведочный анализ данных (Exploratory data analysis, EDA) — фундаментальный этап при решении задач машинного обучения.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Цели: 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* Понимание данных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* Изучение их характеристик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* Удаление выбросов, шумов </a:t>
            </a:r>
            <a:endParaRPr b="0" lang="ru-RU" sz="22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* </a:t>
            </a:r>
            <a:r>
              <a:rPr b="0" lang="ru-RU" sz="2400" spc="-1" strike="noStrike">
                <a:latin typeface="Arial"/>
              </a:rPr>
              <a:t>Формирование новых признаков</a:t>
            </a:r>
            <a:endParaRPr b="0" lang="ru-RU" sz="24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3600000" y="3996720"/>
            <a:ext cx="6095520" cy="1583280"/>
          </a:xfrm>
          <a:prstGeom prst="rect">
            <a:avLst/>
          </a:prstGeom>
          <a:ln w="0">
            <a:noFill/>
          </a:ln>
        </p:spPr>
      </p:pic>
      <p:sp>
        <p:nvSpPr>
          <p:cNvPr id="46" name=""/>
          <p:cNvSpPr/>
          <p:nvPr/>
        </p:nvSpPr>
        <p:spPr>
          <a:xfrm flipH="1">
            <a:off x="6876000" y="3816000"/>
            <a:ext cx="360000" cy="1080000"/>
          </a:xfrm>
          <a:prstGeom prst="line">
            <a:avLst/>
          </a:prstGeom>
          <a:ln w="190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"/>
          <p:cNvSpPr txBox="1"/>
          <p:nvPr/>
        </p:nvSpPr>
        <p:spPr>
          <a:xfrm>
            <a:off x="6984720" y="3527280"/>
            <a:ext cx="762840" cy="290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400" spc="-1" strike="noStrike">
                <a:latin typeface="Arial"/>
              </a:rPr>
              <a:t>Мы тут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EDA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68360" y="1390680"/>
            <a:ext cx="943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3200" spc="-1" strike="noStrike">
                <a:latin typeface="Arial"/>
              </a:rPr>
              <a:t>Задачи:</a:t>
            </a:r>
            <a:endParaRPr b="0" lang="ru-RU" sz="3200" spc="-1" strike="noStrike">
              <a:latin typeface="Arial"/>
            </a:endParaRPr>
          </a:p>
          <a:p>
            <a:endParaRPr b="0" lang="ru-RU" sz="32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* Загрузка данных</a:t>
            </a:r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* Знакомство с данными — статистики, оптимизация данных </a:t>
            </a:r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* Визуализация данных — графики (</a:t>
            </a:r>
            <a:r>
              <a:rPr b="0" i="1" lang="ru-RU" sz="2600" spc="-1" strike="noStrike">
                <a:solidFill>
                  <a:srgbClr val="2a6099"/>
                </a:solidFill>
                <a:latin typeface="Arial"/>
              </a:rPr>
              <a:t>seaborn</a:t>
            </a:r>
            <a:r>
              <a:rPr b="0" lang="ru-RU" sz="2600" spc="-1" strike="noStrike">
                <a:solidFill>
                  <a:srgbClr val="2a6099"/>
                </a:solidFill>
                <a:latin typeface="Arial"/>
              </a:rPr>
              <a:t>, </a:t>
            </a:r>
            <a:r>
              <a:rPr b="0" i="1" lang="ru-RU" sz="2600" spc="-1" strike="noStrike">
                <a:solidFill>
                  <a:srgbClr val="2a6099"/>
                </a:solidFill>
                <a:latin typeface="Arial"/>
              </a:rPr>
              <a:t>bokeh</a:t>
            </a:r>
            <a:r>
              <a:rPr b="0" lang="ru-RU" sz="2600" spc="-1" strike="noStrike">
                <a:latin typeface="Arial"/>
              </a:rPr>
              <a:t>)</a:t>
            </a:r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* Анализ взаимодействия признаков и целевой переменной</a:t>
            </a:r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* Выводы</a:t>
            </a:r>
            <a:endParaRPr b="0" lang="ru-RU" sz="2600" spc="-1" strike="noStrike">
              <a:latin typeface="Arial"/>
            </a:endParaRPr>
          </a:p>
          <a:p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420000" y="4860000"/>
            <a:ext cx="612000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2200" spc="-1" strike="noStrike">
                <a:latin typeface="Arial"/>
                <a:hlinkClick r:id="rId1"/>
              </a:rPr>
              <a:t>https://seaborn.pydata.org/examples/index.html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51" name="" descr=""/>
          <p:cNvPicPr/>
          <p:nvPr/>
        </p:nvPicPr>
        <p:blipFill>
          <a:blip r:embed="rId2"/>
          <a:stretch/>
        </p:blipFill>
        <p:spPr>
          <a:xfrm>
            <a:off x="3780000" y="180000"/>
            <a:ext cx="6089760" cy="4585320"/>
          </a:xfrm>
          <a:prstGeom prst="rect">
            <a:avLst/>
          </a:prstGeom>
          <a:ln w="0">
            <a:noFill/>
          </a:ln>
        </p:spPr>
      </p:pic>
      <p:sp>
        <p:nvSpPr>
          <p:cNvPr id="52" name=""/>
          <p:cNvSpPr txBox="1"/>
          <p:nvPr/>
        </p:nvSpPr>
        <p:spPr>
          <a:xfrm>
            <a:off x="540000" y="899640"/>
            <a:ext cx="3240000" cy="3960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Seaborn — высокоуровневая библиотека для визуализации данных, базирующаяся на matplotlib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840000" y="4860000"/>
            <a:ext cx="252000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2200" spc="-1" strike="noStrike">
                <a:latin typeface="Arial"/>
                <a:hlinkClick r:id="rId1"/>
              </a:rPr>
              <a:t>https://bokeh.org/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54" name=""/>
          <p:cNvSpPr txBox="1"/>
          <p:nvPr/>
        </p:nvSpPr>
        <p:spPr>
          <a:xfrm>
            <a:off x="540000" y="4257720"/>
            <a:ext cx="882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Bokeh — библиотека для создания интерактивных графиков.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55" name="" descr=""/>
          <p:cNvPicPr/>
          <p:nvPr/>
        </p:nvPicPr>
        <p:blipFill>
          <a:blip r:embed="rId2"/>
          <a:stretch/>
        </p:blipFill>
        <p:spPr>
          <a:xfrm>
            <a:off x="481320" y="360000"/>
            <a:ext cx="9058680" cy="3892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6840000" y="4860000"/>
            <a:ext cx="252000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57" name=""/>
          <p:cNvSpPr txBox="1"/>
          <p:nvPr/>
        </p:nvSpPr>
        <p:spPr>
          <a:xfrm>
            <a:off x="540000" y="837720"/>
            <a:ext cx="8820000" cy="1370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Время попрактиковаться — см. на странице курса папку </a:t>
            </a:r>
            <a:r>
              <a:rPr b="1" lang="ru-RU" sz="1800" spc="-1" strike="noStrike">
                <a:latin typeface="Arial"/>
              </a:rPr>
              <a:t>assets/eda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  <a:hlinkClick r:id="rId1"/>
              </a:rPr>
              <a:t>http://uit.mpei.ru/git/main/IIS/src/branch/master/assets/eda</a:t>
            </a:r>
            <a:r>
              <a:rPr b="1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9419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2024-09-19T22:33:35Z</dcterms:modified>
  <cp:revision>27</cp:revision>
  <dc:subject/>
  <dc:title/>
</cp:coreProperties>
</file>