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13.xml.rels" ContentType="application/vnd.openxmlformats-package.relationships+xml"/>
  <Override PartName="/ppt/slides/_rels/slide16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14.xml.rels" ContentType="application/vnd.openxmlformats-package.relationships+xml"/>
  <Override PartName="/ppt/slides/_rels/slide8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CC2BB92-F6B6-48A0-B5F9-37C33BF4B43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123ADA2-6793-46AC-BA2D-0C0A6311099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103EFBD-F0CE-4C36-BAE9-3C6C66D60BE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E17BAE1-935B-42E8-B3D2-2EBAA3203D4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0493BAE-08B6-46C7-970A-EE820F518A9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B2144B2-D24D-4F9B-B058-7104F5052C1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73B9E47-359D-4DFF-9B2B-C247A5B63DC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FA9EE9C-BC4B-41BF-8A66-61925DAE409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CCA9994-C6FE-456C-990D-3D75595AF3B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AE8C726-9BC5-4647-8E4F-D8C35746C6F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9866FA0-1C72-4871-A804-7F6508A55B4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DF8403A-5627-4A4D-81B7-C2BCACBD91D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E56E50E-37E8-4FCC-97F5-B68C38AA3867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docs.python.org/3/library/venv.html" TargetMode="External"/><Relationship Id="rId2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hyperlink" Target="https://www.docker.com/" TargetMode="External"/><Relationship Id="rId2" Type="http://schemas.openxmlformats.org/officeDocument/2006/relationships/image" Target="../media/image2.png"/><Relationship Id="rId3" Type="http://schemas.openxmlformats.org/officeDocument/2006/relationships/hyperlink" Target="https://ru.wikipedia.org/wiki/&#1050;&#1086;&#1085;&#1090;&#1077;&#1081;&#1085;&#1077;&#1088;&#1080;&#1079;&#1072;&#1094;&#1080;&#1103;" TargetMode="External"/><Relationship Id="rId4" Type="http://schemas.openxmlformats.org/officeDocument/2006/relationships/hyperlink" Target="https://ru.wikipedia.org/w/index.php?title=&#1054;&#1087;&#1077;&#1088;&#1072;&#1094;&#1080;&#1086;&#1085;&#1085;&#1086;&#1077;_&#1086;&#1082;&#1088;&#1091;&#1078;&#1077;&#1085;&#1080;&#1077;&amp;action=edit&amp;redlink=1" TargetMode="External"/><Relationship Id="rId5" Type="http://schemas.openxmlformats.org/officeDocument/2006/relationships/hyperlink" Target="https://ru.wikipedia.org/wiki/Linux" TargetMode="External"/><Relationship Id="rId6" Type="http://schemas.openxmlformats.org/officeDocument/2006/relationships/hyperlink" Target="https://ru.wikipedia.org/wiki/Cgroups" TargetMode="External"/><Relationship Id="rId7" Type="http://schemas.openxmlformats.org/officeDocument/2006/relationships/hyperlink" Target="https://ru.wikipedia.org/wiki/&#1071;&#1076;&#1088;&#1086;_Linux" TargetMode="External"/><Relationship Id="rId8" Type="http://schemas.openxmlformats.org/officeDocument/2006/relationships/hyperlink" Target="https://docs.docker.com/engine/install/" TargetMode="External"/><Relationship Id="rId9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hyperlink" Target="https://hub.docker.com/" TargetMode="External"/><Relationship Id="rId2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hyperlink" Target="https://docs.docker.com/reference/cli/docker/image/" TargetMode="External"/><Relationship Id="rId2" Type="http://schemas.openxmlformats.org/officeDocument/2006/relationships/hyperlink" Target="https://docs.docker.com/reference/cli/docker/container/" TargetMode="External"/><Relationship Id="rId3" Type="http://schemas.openxmlformats.org/officeDocument/2006/relationships/slideLayout" Target="../slideLayouts/slideLayout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ИИС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3200" spc="-1" strike="noStrike">
                <a:latin typeface="Arial"/>
              </a:rPr>
              <a:t>Изолирование окружения и виртуализация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3200" spc="-1" strike="noStrike">
                <a:latin typeface="Arial"/>
              </a:rPr>
              <a:t>Основы Docker 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Проблема зависимостей версий и общих ресурсов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2520000" y="1620000"/>
            <a:ext cx="1799640" cy="21596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Project_1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Package_A: 2.4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    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Package_B: 1.8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Package_N: 10.1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Package_O: 3.1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PackageP: 0.2.1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45" name=""/>
          <p:cNvSpPr/>
          <p:nvPr/>
        </p:nvSpPr>
        <p:spPr>
          <a:xfrm>
            <a:off x="5760000" y="1620000"/>
            <a:ext cx="1799640" cy="21596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Project_2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Package_A: 2.4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    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Package_B: 1.8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Package_N: </a:t>
            </a: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9.2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Package_O: </a:t>
            </a:r>
            <a:r>
              <a:rPr b="1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2.2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PackageP: 0.2.1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46" name=""/>
          <p:cNvSpPr/>
          <p:nvPr/>
        </p:nvSpPr>
        <p:spPr>
          <a:xfrm>
            <a:off x="1080000" y="4268880"/>
            <a:ext cx="833688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Разные проекты могут: - требовать разные версии одних и тех же библиотек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	</a:t>
            </a:r>
            <a:r>
              <a:rPr b="0" lang="ru-RU" sz="1800" spc="-1" strike="noStrike">
                <a:latin typeface="Arial"/>
              </a:rPr>
              <a:t>	</a:t>
            </a:r>
            <a:r>
              <a:rPr b="0" lang="ru-RU" sz="1800" spc="-1" strike="noStrike">
                <a:latin typeface="Arial"/>
              </a:rPr>
              <a:t>	</a:t>
            </a:r>
            <a:r>
              <a:rPr b="0" lang="ru-RU" sz="1800" spc="-1" strike="noStrike">
                <a:latin typeface="Arial"/>
              </a:rPr>
              <a:t>	</a:t>
            </a:r>
            <a:r>
              <a:rPr b="0" lang="ru-RU" sz="1800" spc="-1" strike="noStrike">
                <a:latin typeface="Arial"/>
              </a:rPr>
              <a:t>	</a:t>
            </a:r>
            <a:r>
              <a:rPr b="0" lang="ru-RU" sz="1800" spc="-1" strike="noStrike">
                <a:latin typeface="Arial"/>
              </a:rPr>
              <a:t>    </a:t>
            </a:r>
            <a:r>
              <a:rPr b="0" lang="ru-RU" sz="1800" spc="-1" strike="noStrike">
                <a:latin typeface="Arial"/>
              </a:rPr>
              <a:t>- блокировать ресурсы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3200" spc="-1" strike="noStrike">
                <a:latin typeface="Arial"/>
              </a:rPr>
              <a:t>Проблема зависимостей версий и общих ресурсов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48" name=""/>
          <p:cNvSpPr/>
          <p:nvPr/>
        </p:nvSpPr>
        <p:spPr>
          <a:xfrm>
            <a:off x="180000" y="1260000"/>
            <a:ext cx="9539640" cy="429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latin typeface="Arial"/>
              </a:rPr>
              <a:t>Изолирование ресурсов</a:t>
            </a:r>
            <a:r>
              <a:rPr b="0" lang="ru-RU" sz="1800" spc="-1" strike="noStrike">
                <a:latin typeface="Arial"/>
              </a:rPr>
              <a:t> — резервируем ресурсы машины (CPU, RAM, HDD, сетевые ресурсы) для каждого проекта. Другие не могут получить доступ к этим ресурсам.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latin typeface="Arial"/>
              </a:rPr>
              <a:t>Изолирование окружения </a:t>
            </a:r>
            <a:r>
              <a:rPr b="0" lang="ru-RU" sz="1800" spc="-1" strike="noStrike">
                <a:latin typeface="Arial"/>
              </a:rPr>
              <a:t>— механизм, позволяющий разным проектам работать в разных системных окружениях — проекты не видят инструменты и библиотеки, используемые другими.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latin typeface="Arial"/>
              </a:rPr>
              <a:t>Механизм виртуализации </a:t>
            </a:r>
            <a:r>
              <a:rPr b="0" lang="ru-RU" sz="1800" spc="-1" strike="noStrike">
                <a:latin typeface="Arial"/>
              </a:rPr>
              <a:t>— механизм, скрывающий аппаратную реализацию, предоставляет изолированный универсальный доступ к ресурсам. В виртуальной машине полностью изолированное ядро, все библиотеки, обычно ограниченные ресурсы по процессору и памяти. Разграничение на уровне железа.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800" spc="-1" strike="noStrike">
                <a:latin typeface="Arial"/>
              </a:rPr>
              <a:t>Контейнеризация</a:t>
            </a:r>
            <a:r>
              <a:rPr b="0" lang="ru-RU" sz="1800" spc="-1" strike="noStrike">
                <a:latin typeface="Arial"/>
              </a:rPr>
              <a:t> — более «легкий» вариант виртуализации — на уровне ядра хостовой системы.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latin typeface="Arial"/>
              </a:rPr>
              <a:t>Изолирование лучше подойдет для локальной разработки и настройки Виртуализация — для продакшена</a:t>
            </a: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subTitle"/>
          </p:nvPr>
        </p:nvSpPr>
        <p:spPr>
          <a:xfrm>
            <a:off x="540000" y="1017360"/>
            <a:ext cx="9071280" cy="4428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600" spc="-1" strike="noStrike">
                <a:latin typeface="Arial"/>
              </a:rPr>
              <a:t>Виртуальная окружение — это изолированная среда для проекта. Это «песочница», в рамках которой запускается приложение со своими версиями библиотек, обновление и изменение которых не затронет другие приложения, использующие те же библиотеки. 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600" spc="-1" strike="noStrike">
                <a:latin typeface="Arial"/>
              </a:rPr>
              <a:t>Использование виртуальных сред позволяет избежать конфликтов версий.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600" spc="-1" strike="noStrike">
                <a:latin typeface="Arial"/>
              </a:rPr>
              <a:t>Но есть и минусы….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6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Виртуальное окружение</a:t>
            </a: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68360" y="1080000"/>
            <a:ext cx="9071280" cy="492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3200" spc="-1" strike="noStrike" u="sng">
                <a:solidFill>
                  <a:srgbClr val="0000ff"/>
                </a:solidFill>
                <a:uFillTx/>
                <a:latin typeface="Arial"/>
                <a:hlinkClick r:id="rId1"/>
              </a:rPr>
              <a:t>https://docs.python.org/3/library/venv.html</a:t>
            </a:r>
            <a:r>
              <a:rPr b="0" lang="ru-RU" sz="3200" spc="-1" strike="noStrike">
                <a:latin typeface="Arial"/>
              </a:rPr>
              <a:t> 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3200" spc="-1" strike="noStrike">
                <a:latin typeface="Arial"/>
              </a:rPr>
              <a:t>python -m venv \path_to_venv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3200" spc="-1" strike="noStrike">
                <a:latin typeface="Arial"/>
              </a:rPr>
              <a:t>Win: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3200" spc="-1" strike="noStrike">
                <a:latin typeface="Arial"/>
              </a:rPr>
              <a:t>\path_to_venv\Scripts\Activate.ps1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3200" spc="-1" strike="noStrike">
                <a:latin typeface="Arial"/>
              </a:rPr>
              <a:t>Linux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3200" spc="-1" strike="noStrike">
                <a:latin typeface="Arial"/>
                <a:ea typeface="Noto Sans CJK SC"/>
              </a:rPr>
              <a:t>source \path_to_venv/bin/activate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Виртуальное окружение</a:t>
            </a: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540000" y="1260000"/>
            <a:ext cx="9071280" cy="410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3200" spc="-1" strike="noStrike">
                <a:latin typeface="Arial"/>
              </a:rPr>
              <a:t>Принято вместе с проектом передавать файл requirements.txt с описанием требуемых проектом библиотек и их версий: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3200" spc="-1" strike="noStrike">
                <a:latin typeface="Arial"/>
              </a:rPr>
              <a:t>pip install -r requirements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3200" spc="-1" strike="noStrike">
                <a:latin typeface="Arial"/>
              </a:rPr>
              <a:t>При использовании других менеджеров зависимостей этот шаг и команды могут варьироваться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Виртуальное окружение</a:t>
            </a: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Контейнеризация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56" name="" descr=""/>
          <p:cNvPicPr/>
          <p:nvPr/>
        </p:nvPicPr>
        <p:blipFill>
          <a:blip r:embed="rId1"/>
          <a:stretch/>
        </p:blipFill>
        <p:spPr>
          <a:xfrm>
            <a:off x="3060000" y="1260000"/>
            <a:ext cx="4139640" cy="395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Контейнеризация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8" name=""/>
          <p:cNvSpPr/>
          <p:nvPr/>
        </p:nvSpPr>
        <p:spPr>
          <a:xfrm>
            <a:off x="540000" y="4860000"/>
            <a:ext cx="3132360" cy="78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000" spc="-1" strike="noStrike">
                <a:latin typeface="Arial"/>
              </a:rPr>
              <a:t>Изолирование лучше подойдет для локальной разработки и настройки</a:t>
            </a: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000" spc="-1" strike="noStrike">
                <a:latin typeface="Arial"/>
              </a:rPr>
              <a:t>Виртуализация — для продакшена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467280" y="1556280"/>
            <a:ext cx="9252360" cy="320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1" lang="ru-RU" sz="1600" spc="-1" strike="noStrike">
                <a:latin typeface="Arial"/>
              </a:rPr>
              <a:t>Контейнеризация != Виртуализация</a:t>
            </a:r>
            <a:r>
              <a:rPr b="0" lang="ru-RU" sz="1500" spc="-1" strike="noStrike">
                <a:latin typeface="Arial"/>
              </a:rPr>
              <a:t> </a:t>
            </a:r>
            <a:r>
              <a:rPr b="0" lang="ru-RU" sz="1500" spc="-1" strike="noStrike">
                <a:latin typeface="Arial"/>
              </a:rPr>
              <a:t>	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1" lang="ru-RU" sz="1400" spc="-1" strike="noStrike">
                <a:latin typeface="Arial"/>
              </a:rPr>
              <a:t>*но очень похожа по сути и по решаемым задачам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1" lang="ru-RU" sz="1500" spc="-1" strike="noStrike">
                <a:latin typeface="Arial"/>
              </a:rPr>
              <a:t>ОС хоста == ОС контейнера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1" lang="ru-RU" sz="1500" spc="-1" strike="noStrike">
                <a:latin typeface="Arial"/>
              </a:rPr>
              <a:t>	</a:t>
            </a:r>
            <a:r>
              <a:rPr b="1" lang="ru-RU" sz="1500" spc="-1" strike="noStrike">
                <a:latin typeface="Arial"/>
              </a:rPr>
              <a:t>	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1" lang="ru-RU" sz="1500" spc="-1" strike="noStrike">
                <a:latin typeface="Arial"/>
              </a:rPr>
              <a:t>Изоляция пространства имен ОС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1" lang="ru-RU" sz="1500" spc="-1" strike="noStrike">
                <a:latin typeface="Arial"/>
              </a:rPr>
              <a:t>Может использовать все ресурсы хоста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endParaRPr b="0" lang="ru-RU" sz="1500" spc="-1" strike="noStrike">
              <a:latin typeface="Arial"/>
            </a:endParaRPr>
          </a:p>
        </p:txBody>
      </p:sp>
      <p:sp>
        <p:nvSpPr>
          <p:cNvPr id="60" name=""/>
          <p:cNvSpPr/>
          <p:nvPr/>
        </p:nvSpPr>
        <p:spPr>
          <a:xfrm>
            <a:off x="5142960" y="2628000"/>
            <a:ext cx="4923720" cy="270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1" lang="ru-RU" sz="1500" spc="-1" strike="noStrike">
                <a:latin typeface="Arial"/>
              </a:rPr>
              <a:t>ОС хоста может отличаться от ОС ВМ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500" spc="-1" strike="noStrike">
                <a:latin typeface="Arial"/>
              </a:rPr>
              <a:t>Изоляция на уровне процессора и ресурсов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500" spc="-1" strike="noStrike">
                <a:latin typeface="Arial"/>
              </a:rPr>
              <a:t>Занимает ресурсы под нее выделенные*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200" spc="-1" strike="noStrike">
                <a:latin typeface="Arial"/>
              </a:rPr>
              <a:t>(*имеются системы «гибкого» распределения ресурсов)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Docker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62" name=""/>
          <p:cNvSpPr/>
          <p:nvPr/>
        </p:nvSpPr>
        <p:spPr>
          <a:xfrm>
            <a:off x="540000" y="4860000"/>
            <a:ext cx="3132360" cy="49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</p:txBody>
      </p:sp>
      <p:sp>
        <p:nvSpPr>
          <p:cNvPr id="63" name=""/>
          <p:cNvSpPr/>
          <p:nvPr/>
        </p:nvSpPr>
        <p:spPr>
          <a:xfrm>
            <a:off x="6120000" y="3613320"/>
            <a:ext cx="2644560" cy="34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 u="sng">
                <a:solidFill>
                  <a:srgbClr val="0000ff"/>
                </a:solidFill>
                <a:uFillTx/>
                <a:latin typeface="Arial"/>
                <a:hlinkClick r:id="rId1"/>
              </a:rPr>
              <a:t>https://www.docker.com/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64" name="" descr=""/>
          <p:cNvPicPr/>
          <p:nvPr/>
        </p:nvPicPr>
        <p:blipFill>
          <a:blip r:embed="rId2"/>
          <a:stretch/>
        </p:blipFill>
        <p:spPr>
          <a:xfrm>
            <a:off x="5784480" y="1297800"/>
            <a:ext cx="3395160" cy="2121840"/>
          </a:xfrm>
          <a:prstGeom prst="rect">
            <a:avLst/>
          </a:prstGeom>
          <a:ln w="0">
            <a:noFill/>
          </a:ln>
        </p:spPr>
      </p:pic>
      <p:sp>
        <p:nvSpPr>
          <p:cNvPr id="65" name=""/>
          <p:cNvSpPr/>
          <p:nvPr/>
        </p:nvSpPr>
        <p:spPr>
          <a:xfrm>
            <a:off x="360000" y="1260000"/>
            <a:ext cx="5219640" cy="329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latin typeface="Arial"/>
              </a:rPr>
              <a:t>Википедия: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latin typeface="Arial"/>
              </a:rPr>
              <a:t>Docker — программное обеспечение для автоматизации развёртывания и управления приложениями в средах с поддержкой </a:t>
            </a:r>
            <a:r>
              <a:rPr b="0" lang="ru-RU" sz="1400" spc="-1" strike="noStrike" u="sng">
                <a:solidFill>
                  <a:srgbClr val="0000ff"/>
                </a:solidFill>
                <a:uFillTx/>
                <a:latin typeface="Arial"/>
                <a:hlinkClick r:id="rId3"/>
              </a:rPr>
              <a:t>контейнеризации</a:t>
            </a:r>
            <a:r>
              <a:rPr b="0" lang="ru-RU" sz="1400" spc="-1" strike="noStrike">
                <a:latin typeface="Arial"/>
              </a:rPr>
              <a:t>, контейнеризатор приложений. Позволяет «упаковать» приложение со всем своим </a:t>
            </a:r>
            <a:r>
              <a:rPr b="0" lang="ru-RU" sz="1400" spc="-1" strike="noStrike" u="sng">
                <a:solidFill>
                  <a:srgbClr val="0000ff"/>
                </a:solidFill>
                <a:uFillTx/>
                <a:latin typeface="Arial"/>
                <a:hlinkClick r:id="rId4"/>
              </a:rPr>
              <a:t>окружением</a:t>
            </a:r>
            <a:r>
              <a:rPr b="0" lang="ru-RU" sz="1400" spc="-1" strike="noStrike">
                <a:latin typeface="Arial"/>
              </a:rPr>
              <a:t> и зависимостями в контейнер, который может быть развёрнут на любой </a:t>
            </a:r>
            <a:r>
              <a:rPr b="0" lang="ru-RU" sz="1400" spc="-1" strike="noStrike" u="sng">
                <a:solidFill>
                  <a:srgbClr val="0000ff"/>
                </a:solidFill>
                <a:uFillTx/>
                <a:latin typeface="Arial"/>
                <a:hlinkClick r:id="rId5"/>
              </a:rPr>
              <a:t>Linux</a:t>
            </a:r>
            <a:r>
              <a:rPr b="0" lang="ru-RU" sz="1400" spc="-1" strike="noStrike">
                <a:latin typeface="Arial"/>
              </a:rPr>
              <a:t>-системе с поддержкой </a:t>
            </a:r>
            <a:r>
              <a:rPr b="0" lang="ru-RU" sz="1400" spc="-1" strike="noStrike" u="sng">
                <a:solidFill>
                  <a:srgbClr val="0000ff"/>
                </a:solidFill>
                <a:uFillTx/>
                <a:latin typeface="Arial"/>
                <a:hlinkClick r:id="rId6"/>
              </a:rPr>
              <a:t>контрольных групп</a:t>
            </a:r>
            <a:r>
              <a:rPr b="0" lang="ru-RU" sz="1400" spc="-1" strike="noStrike">
                <a:latin typeface="Arial"/>
              </a:rPr>
              <a:t> в </a:t>
            </a:r>
            <a:r>
              <a:rPr b="0" lang="ru-RU" sz="1400" spc="-1" strike="noStrike" u="sng">
                <a:solidFill>
                  <a:srgbClr val="0000ff"/>
                </a:solidFill>
                <a:uFillTx/>
                <a:latin typeface="Arial"/>
                <a:hlinkClick r:id="rId7"/>
              </a:rPr>
              <a:t>ядре</a:t>
            </a:r>
            <a:r>
              <a:rPr b="0" lang="ru-RU" sz="1400" spc="-1" strike="noStrike">
                <a:latin typeface="Arial"/>
              </a:rPr>
              <a:t>, а также предоставляет набор команд для управления этими контейнерами.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latin typeface="Arial"/>
              </a:rPr>
              <a:t>Год выхода 2013 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</p:txBody>
      </p:sp>
      <p:sp>
        <p:nvSpPr>
          <p:cNvPr id="66" name=""/>
          <p:cNvSpPr/>
          <p:nvPr/>
        </p:nvSpPr>
        <p:spPr>
          <a:xfrm>
            <a:off x="540000" y="4500000"/>
            <a:ext cx="4859640" cy="45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300" spc="-1" strike="noStrike">
                <a:latin typeface="Arial"/>
              </a:rPr>
              <a:t>Установка: </a:t>
            </a:r>
            <a:r>
              <a:rPr b="0" lang="ru-RU" sz="1300" spc="-1" strike="noStrike" u="sng">
                <a:solidFill>
                  <a:srgbClr val="0000ff"/>
                </a:solidFill>
                <a:uFillTx/>
                <a:latin typeface="Arial"/>
                <a:hlinkClick r:id="rId8"/>
              </a:rPr>
              <a:t>https://docs.docker.com/engine/install/</a:t>
            </a:r>
            <a:r>
              <a:rPr b="0" lang="ru-RU" sz="1300" spc="-1" strike="noStrike">
                <a:latin typeface="Arial"/>
              </a:rPr>
              <a:t> </a:t>
            </a:r>
            <a:endParaRPr b="0" lang="ru-RU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Контейнеризация и микросервисная архитектура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68" name="" descr=""/>
          <p:cNvPicPr/>
          <p:nvPr/>
        </p:nvPicPr>
        <p:blipFill>
          <a:blip r:embed="rId1"/>
          <a:stretch/>
        </p:blipFill>
        <p:spPr>
          <a:xfrm>
            <a:off x="1440000" y="1440000"/>
            <a:ext cx="6801120" cy="3953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Docker основные термины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0" name=""/>
          <p:cNvSpPr/>
          <p:nvPr/>
        </p:nvSpPr>
        <p:spPr>
          <a:xfrm>
            <a:off x="540000" y="4860000"/>
            <a:ext cx="3132360" cy="49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</p:txBody>
      </p:sp>
      <p:sp>
        <p:nvSpPr>
          <p:cNvPr id="71" name=""/>
          <p:cNvSpPr/>
          <p:nvPr/>
        </p:nvSpPr>
        <p:spPr>
          <a:xfrm>
            <a:off x="321120" y="1440000"/>
            <a:ext cx="9398520" cy="349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1400" spc="-1" strike="noStrike">
                <a:latin typeface="Arial"/>
              </a:rPr>
              <a:t>Образ (Image)</a:t>
            </a:r>
            <a:r>
              <a:rPr b="0" lang="ru-RU" sz="1400" spc="-1" strike="noStrike">
                <a:latin typeface="Arial"/>
              </a:rPr>
              <a:t> — это специальный файл, используемый для запуска контейнера, он содержит операционную систему, языки программирования, библиотеки, файлы с кодом и так далее, упакованные в единый блок. 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400" spc="-1" strike="noStrike">
                <a:latin typeface="Arial"/>
              </a:rPr>
              <a:t>Контейнер (Container) </a:t>
            </a:r>
            <a:r>
              <a:rPr b="0" lang="ru-RU" sz="1400" spc="-1" strike="noStrike">
                <a:latin typeface="Arial"/>
              </a:rPr>
              <a:t>— это запущенный экземпляр образа. В контейнере выполняется программа (сервис), описанная в образе.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400" spc="-1" strike="noStrike">
                <a:latin typeface="Arial"/>
              </a:rPr>
              <a:t>Dockerfile</a:t>
            </a:r>
            <a:r>
              <a:rPr b="0" lang="ru-RU" sz="1400" spc="-1" strike="noStrike">
                <a:latin typeface="Arial"/>
              </a:rPr>
              <a:t> -  текстовый файл с инструкциями и описанием нужного образа, включая операционную систему, язык программирования и библиотеки, а также с командой, которая будет запускаться при старте контейнера.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500" spc="-1" strike="noStrike">
                <a:latin typeface="Arial"/>
                <a:ea typeface="Noto Sans CJK SC"/>
              </a:rPr>
              <a:t>Регистр</a:t>
            </a:r>
            <a:r>
              <a:rPr b="1" lang="ru-RU" sz="1000" spc="-1" strike="noStrike">
                <a:latin typeface="Arial"/>
                <a:ea typeface="Noto Sans CJK SC"/>
              </a:rPr>
              <a:t> - </a:t>
            </a:r>
            <a:r>
              <a:rPr b="0" lang="ru-RU" sz="1400" spc="-1" strike="noStrike">
                <a:latin typeface="Arial"/>
                <a:ea typeface="Noto Sans CJK SC"/>
              </a:rPr>
              <a:t>хранилище образов.</a:t>
            </a:r>
            <a:r>
              <a:rPr b="0" lang="ru-RU" sz="1500" spc="-1" strike="noStrike">
                <a:latin typeface="Arial"/>
                <a:ea typeface="Noto Sans CJK SC"/>
              </a:rPr>
              <a:t> Самое известное -</a:t>
            </a:r>
            <a:r>
              <a:rPr b="0" lang="ru-RU" sz="1300" spc="-1" strike="noStrike">
                <a:latin typeface="Arial"/>
                <a:ea typeface="Noto Sans CJK SC"/>
              </a:rPr>
              <a:t>  </a:t>
            </a:r>
            <a:r>
              <a:rPr b="0" lang="ru-RU" sz="1300" spc="-1" strike="noStrike" u="sng">
                <a:solidFill>
                  <a:srgbClr val="0000ff"/>
                </a:solidFill>
                <a:uFillTx/>
                <a:latin typeface="Arial"/>
                <a:ea typeface="Noto Sans CJK SC"/>
                <a:hlinkClick r:id="rId1"/>
              </a:rPr>
              <a:t>https://hub.docker.com/</a:t>
            </a:r>
            <a:r>
              <a:rPr b="0" lang="ru-RU" sz="1300" spc="-1" strike="noStrike">
                <a:latin typeface="Arial"/>
                <a:ea typeface="Noto Sans CJK SC"/>
              </a:rPr>
              <a:t>*,</a:t>
            </a:r>
            <a:r>
              <a:rPr b="0" lang="ru-RU" sz="1400" spc="-1" strike="noStrike">
                <a:latin typeface="Arial"/>
                <a:ea typeface="Noto Sans CJK SC"/>
              </a:rPr>
              <a:t> но можно создать свое.</a:t>
            </a:r>
            <a:r>
              <a:rPr b="0" lang="ru-RU" sz="1050" spc="-1" strike="noStrike">
                <a:latin typeface="Arial"/>
                <a:ea typeface="Noto Sans CJK SC"/>
              </a:rPr>
              <a:t> </a:t>
            </a:r>
            <a:endParaRPr b="0" lang="ru-RU" sz="10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100" spc="-1" strike="noStrike">
                <a:latin typeface="Arial"/>
                <a:ea typeface="Noto Sans CJK SC"/>
              </a:rPr>
              <a:t>*Недоступен на данный момент в РФ</a:t>
            </a:r>
            <a:endParaRPr b="0" lang="ru-RU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20000" y="1008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Основные команды Linux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3" name=""/>
          <p:cNvSpPr/>
          <p:nvPr/>
        </p:nvSpPr>
        <p:spPr>
          <a:xfrm>
            <a:off x="540000" y="4860000"/>
            <a:ext cx="3132360" cy="49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</p:txBody>
      </p:sp>
      <p:sp>
        <p:nvSpPr>
          <p:cNvPr id="74" name=""/>
          <p:cNvSpPr/>
          <p:nvPr/>
        </p:nvSpPr>
        <p:spPr>
          <a:xfrm>
            <a:off x="540000" y="1693080"/>
            <a:ext cx="8819640" cy="20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buNone/>
            </a:pPr>
            <a:r>
              <a:rPr b="0" lang="ru-RU" sz="1800" spc="-1" strike="noStrike">
                <a:latin typeface="Arial"/>
              </a:rPr>
              <a:t>cd </a:t>
            </a:r>
            <a:r>
              <a:rPr b="0" lang="ru-RU" sz="1800" spc="-1" strike="noStrike">
                <a:latin typeface="Arial"/>
              </a:rPr>
              <a:t>	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buNone/>
            </a:pPr>
            <a:r>
              <a:rPr b="0" lang="ru-RU" sz="1800" spc="-1" strike="noStrike">
                <a:latin typeface="Arial"/>
              </a:rPr>
              <a:t>ls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buNone/>
            </a:pPr>
            <a:r>
              <a:rPr b="0" lang="ru-RU" sz="1800" spc="-1" strike="noStrike">
                <a:latin typeface="Arial"/>
              </a:rPr>
              <a:t>mkdir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buNone/>
            </a:pPr>
            <a:r>
              <a:rPr b="0" lang="ru-RU" sz="1800" spc="-1" strike="noStrike">
                <a:latin typeface="Arial"/>
              </a:rPr>
              <a:t>touch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buNone/>
            </a:pPr>
            <a:r>
              <a:rPr b="0" lang="ru-RU" sz="1800" spc="-1" strike="noStrike">
                <a:latin typeface="Arial"/>
              </a:rPr>
              <a:t>rm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buNone/>
            </a:pPr>
            <a:r>
              <a:rPr b="0" lang="ru-RU" sz="1800" spc="-1" strike="noStrike">
                <a:latin typeface="Arial"/>
              </a:rPr>
              <a:t>cp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720000" y="1008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Основные команды Linux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6" name=""/>
          <p:cNvSpPr/>
          <p:nvPr/>
        </p:nvSpPr>
        <p:spPr>
          <a:xfrm>
            <a:off x="540000" y="4860000"/>
            <a:ext cx="3132360" cy="49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</p:txBody>
      </p:sp>
      <p:sp>
        <p:nvSpPr>
          <p:cNvPr id="77" name=""/>
          <p:cNvSpPr/>
          <p:nvPr/>
        </p:nvSpPr>
        <p:spPr>
          <a:xfrm>
            <a:off x="540000" y="1693080"/>
            <a:ext cx="8819640" cy="20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buNone/>
            </a:pPr>
            <a:r>
              <a:rPr b="0" lang="ru-RU" sz="1800" spc="-1" strike="noStrike">
                <a:latin typeface="Arial"/>
              </a:rPr>
              <a:t>cd </a:t>
            </a:r>
            <a:r>
              <a:rPr b="0" lang="ru-RU" sz="1800" spc="-1" strike="noStrike">
                <a:latin typeface="Arial"/>
              </a:rPr>
              <a:t>	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buNone/>
            </a:pPr>
            <a:r>
              <a:rPr b="0" lang="ru-RU" sz="1800" spc="-1" strike="noStrike">
                <a:latin typeface="Arial"/>
              </a:rPr>
              <a:t>ls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buNone/>
            </a:pPr>
            <a:r>
              <a:rPr b="0" lang="ru-RU" sz="1800" spc="-1" strike="noStrike">
                <a:latin typeface="Arial"/>
              </a:rPr>
              <a:t>mkdir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buNone/>
            </a:pPr>
            <a:r>
              <a:rPr b="0" lang="ru-RU" sz="1800" spc="-1" strike="noStrike">
                <a:latin typeface="Arial"/>
              </a:rPr>
              <a:t>touch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buNone/>
            </a:pPr>
            <a:r>
              <a:rPr b="0" lang="ru-RU" sz="1800" spc="-1" strike="noStrike">
                <a:latin typeface="Arial"/>
              </a:rPr>
              <a:t>rm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buNone/>
            </a:pPr>
            <a:r>
              <a:rPr b="0" lang="ru-RU" sz="1800" spc="-1" strike="noStrike">
                <a:latin typeface="Arial"/>
              </a:rPr>
              <a:t>cp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8" name=""/>
          <p:cNvSpPr/>
          <p:nvPr/>
        </p:nvSpPr>
        <p:spPr>
          <a:xfrm>
            <a:off x="1445040" y="1823040"/>
            <a:ext cx="2334600" cy="148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latin typeface="Arial"/>
              </a:rPr>
              <a:t>— </a:t>
            </a:r>
            <a:r>
              <a:rPr b="0" lang="ru-RU" sz="2000" spc="-1" strike="noStrike">
                <a:latin typeface="Arial"/>
              </a:rPr>
              <a:t>change dir 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latin typeface="Arial"/>
              </a:rPr>
              <a:t>— </a:t>
            </a:r>
            <a:r>
              <a:rPr b="0" lang="ru-RU" sz="2000" spc="-1" strike="noStrike">
                <a:latin typeface="Arial"/>
              </a:rPr>
              <a:t>list files in dir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latin typeface="Arial"/>
              </a:rPr>
              <a:t>— </a:t>
            </a:r>
            <a:r>
              <a:rPr b="0" lang="ru-RU" sz="2000" spc="-1" strike="noStrike">
                <a:latin typeface="Arial"/>
              </a:rPr>
              <a:t>make dir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latin typeface="Arial"/>
              </a:rPr>
              <a:t>— </a:t>
            </a:r>
            <a:r>
              <a:rPr b="0" lang="ru-RU" sz="2000" spc="-1" strike="noStrike">
                <a:latin typeface="Arial"/>
              </a:rPr>
              <a:t>touch file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latin typeface="Arial"/>
              </a:rPr>
              <a:t>— </a:t>
            </a:r>
            <a:r>
              <a:rPr b="0" lang="ru-RU" sz="2000" spc="-1" strike="noStrike">
                <a:latin typeface="Arial"/>
              </a:rPr>
              <a:t>remove file 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latin typeface="Arial"/>
              </a:rPr>
              <a:t>— </a:t>
            </a:r>
            <a:r>
              <a:rPr b="0" lang="ru-RU" sz="2000" spc="-1" strike="noStrike">
                <a:latin typeface="Arial"/>
              </a:rPr>
              <a:t>copy 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Docker основные команды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0" name=""/>
          <p:cNvSpPr/>
          <p:nvPr/>
        </p:nvSpPr>
        <p:spPr>
          <a:xfrm>
            <a:off x="540000" y="4860000"/>
            <a:ext cx="3132360" cy="49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</p:txBody>
      </p:sp>
      <p:sp>
        <p:nvSpPr>
          <p:cNvPr id="81" name=""/>
          <p:cNvSpPr/>
          <p:nvPr/>
        </p:nvSpPr>
        <p:spPr>
          <a:xfrm>
            <a:off x="720000" y="1080000"/>
            <a:ext cx="8819640" cy="51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000" spc="-1" strike="noStrike">
                <a:latin typeface="Arial"/>
              </a:rPr>
              <a:t>	</a:t>
            </a: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latin typeface="Arial"/>
              </a:rPr>
              <a:t>docker -v   - установленная версия docker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latin typeface="Arial"/>
              </a:rPr>
              <a:t> 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1600" spc="-1" strike="noStrike">
                <a:latin typeface="Arial"/>
              </a:rPr>
              <a:t>Образы </a:t>
            </a:r>
            <a:r>
              <a:rPr b="1" lang="ru-RU" sz="1600" spc="-1" strike="noStrike" u="sng">
                <a:solidFill>
                  <a:srgbClr val="0000ff"/>
                </a:solidFill>
                <a:uFillTx/>
                <a:latin typeface="Arial"/>
                <a:hlinkClick r:id="rId1"/>
              </a:rPr>
              <a:t>https://docs.docker.com/reference/cli/docker/image/</a:t>
            </a:r>
            <a:r>
              <a:rPr b="1" lang="ru-RU" sz="1600" spc="-1" strike="noStrike">
                <a:latin typeface="Arial"/>
              </a:rPr>
              <a:t> 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latin typeface="Arial"/>
              </a:rPr>
              <a:t>docker image ls — список загруженных образов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latin typeface="Arial"/>
              </a:rPr>
              <a:t>docker image pull &lt;имя&gt; - загрузить образ из регистра (хранилища)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latin typeface="Arial"/>
              </a:rPr>
              <a:t>docker image build &lt;…&gt; — построение образа. Запускается с дополнительными аргументами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1" lang="ru-RU" sz="1600" spc="-1" strike="noStrike">
                <a:latin typeface="Arial"/>
              </a:rPr>
              <a:t>Контейнеры </a:t>
            </a:r>
            <a:r>
              <a:rPr b="1" lang="ru-RU" sz="1600" spc="-1" strike="noStrike" u="sng">
                <a:solidFill>
                  <a:srgbClr val="0000ff"/>
                </a:solidFill>
                <a:uFillTx/>
                <a:latin typeface="Arial"/>
                <a:hlinkClick r:id="rId2"/>
              </a:rPr>
              <a:t>https://docs.docker.com/reference/cli/docker/container/</a:t>
            </a:r>
            <a:r>
              <a:rPr b="1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0" lang="ru-RU" sz="1400" spc="-1" strike="noStrike">
                <a:latin typeface="Arial"/>
              </a:rPr>
              <a:t>docker container ls  - Список запущенных контейнеров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latin typeface="Arial"/>
              </a:rPr>
              <a:t>docker container run  &lt;…&gt; — Создать новый контейнер из образа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latin typeface="Arial"/>
              </a:rPr>
              <a:t>docker container start &lt;имя&gt; - Запуск существующего контейнера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0" lang="ru-RU" sz="1400" spc="-1" strike="noStrike">
                <a:latin typeface="Arial"/>
              </a:rPr>
              <a:t>docker container stop &lt;имя&gt; - Остановка существующего контейнера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Пример создания контейнера 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3" name=""/>
          <p:cNvSpPr/>
          <p:nvPr/>
        </p:nvSpPr>
        <p:spPr>
          <a:xfrm>
            <a:off x="540000" y="4860000"/>
            <a:ext cx="3132360" cy="49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</p:txBody>
      </p:sp>
      <p:sp>
        <p:nvSpPr>
          <p:cNvPr id="84" name=""/>
          <p:cNvSpPr/>
          <p:nvPr/>
        </p:nvSpPr>
        <p:spPr>
          <a:xfrm>
            <a:off x="540000" y="1156320"/>
            <a:ext cx="9179640" cy="440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  <a:ea typeface="Noto Sans CJK SC"/>
              </a:rPr>
              <a:t>Создать контейнер с </a:t>
            </a:r>
            <a:r>
              <a:rPr b="0" lang="ru-RU" sz="1800" spc="-1" strike="noStrike">
                <a:solidFill>
                  <a:srgbClr val="55308d"/>
                </a:solidFill>
                <a:latin typeface="Arial"/>
                <a:ea typeface="Noto Sans CJK SC"/>
              </a:rPr>
              <a:t>ОС Ubuntu</a:t>
            </a:r>
            <a:r>
              <a:rPr b="0" lang="ru-RU" sz="1800" spc="-1" strike="noStrike">
                <a:latin typeface="Arial"/>
                <a:ea typeface="Noto Sans CJK SC"/>
              </a:rPr>
              <a:t> с именем 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  <a:ea typeface="Noto Sans CJK SC"/>
              </a:rPr>
              <a:t>my_ubuntu </a:t>
            </a:r>
            <a:r>
              <a:rPr b="0" lang="ru-RU" sz="1800" spc="-1" strike="noStrike">
                <a:solidFill>
                  <a:srgbClr val="158466"/>
                </a:solidFill>
                <a:latin typeface="Arial"/>
                <a:ea typeface="Noto Sans CJK SC"/>
              </a:rPr>
              <a:t>и интерактивным доступом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600" spc="-1" strike="noStrike">
                <a:latin typeface="Arial"/>
                <a:ea typeface="Noto Sans CJK SC"/>
              </a:rPr>
              <a:t>docker container run </a:t>
            </a:r>
            <a:r>
              <a:rPr b="0" i="1" lang="ru-RU" sz="1600" spc="-1" strike="noStrike">
                <a:solidFill>
                  <a:srgbClr val="c9211e"/>
                </a:solidFill>
                <a:latin typeface="Arial"/>
                <a:ea typeface="Noto Sans CJK SC"/>
              </a:rPr>
              <a:t>--name  my_ubuntu </a:t>
            </a:r>
            <a:r>
              <a:rPr b="0" i="1" lang="ru-RU" sz="1600" spc="-1" strike="noStrike">
                <a:solidFill>
                  <a:srgbClr val="158466"/>
                </a:solidFill>
                <a:latin typeface="Arial"/>
                <a:ea typeface="Noto Sans CJK SC"/>
              </a:rPr>
              <a:t>--interactive</a:t>
            </a:r>
            <a:r>
              <a:rPr b="0" i="1" lang="ru-RU" sz="1600" spc="-1" strike="noStrike">
                <a:latin typeface="Arial"/>
                <a:ea typeface="Noto Sans CJK SC"/>
              </a:rPr>
              <a:t> </a:t>
            </a:r>
            <a:r>
              <a:rPr b="0" i="1" lang="ru-RU" sz="1600" spc="-1" strike="noStrike">
                <a:solidFill>
                  <a:srgbClr val="55308d"/>
                </a:solidFill>
                <a:latin typeface="Arial"/>
                <a:ea typeface="Noto Sans CJK SC"/>
              </a:rPr>
              <a:t>ubuntu:latest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З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апустим существующий контейнер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docker container start</a:t>
            </a:r>
            <a:r>
              <a:rPr b="0" i="1" lang="ru-RU" sz="1600" spc="-1" strike="noStrike">
                <a:solidFill>
                  <a:srgbClr val="55308d"/>
                </a:solidFill>
                <a:latin typeface="Arial"/>
                <a:ea typeface="Noto Sans CJK SC"/>
              </a:rPr>
              <a:t> </a:t>
            </a:r>
            <a:r>
              <a:rPr b="0" i="1" lang="ru-RU" sz="1600" spc="-1" strike="noStrike">
                <a:solidFill>
                  <a:srgbClr val="c9211e"/>
                </a:solidFill>
                <a:latin typeface="Arial"/>
                <a:ea typeface="Noto Sans CJK SC"/>
              </a:rPr>
              <a:t> my_ubuntu</a:t>
            </a:r>
            <a:r>
              <a:rPr b="0" i="1" lang="ru-RU" sz="1600" spc="-1" strike="noStrike">
                <a:solidFill>
                  <a:srgbClr val="55308d"/>
                </a:solidFill>
                <a:latin typeface="Arial"/>
                <a:ea typeface="Noto Sans CJK SC"/>
              </a:rPr>
              <a:t> </a:t>
            </a:r>
            <a:r>
              <a:rPr b="0" i="1" lang="ru-RU" sz="1600" spc="-1" strike="noStrike">
                <a:solidFill>
                  <a:srgbClr val="158466"/>
                </a:solidFill>
                <a:latin typeface="Arial"/>
                <a:ea typeface="Noto Sans CJK SC"/>
              </a:rPr>
              <a:t>-i 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Проверим список запущенных контейнеров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docker container ls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i="1" lang="ru-RU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CONTAINER ID   IMAGE           COMMAND       CREATED         STATUS          PORTS     NAMES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i="1" lang="ru-RU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9b658df5b5a6   ubuntu:latest   "/bin/bash"   2 minutes ago   Up 13 seconds             my_ubuntu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Остановим контейнер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docker stop my_ubuntu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  <a:ea typeface="Noto Sans CJK SC"/>
              </a:rPr>
              <a:t> 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Создание образа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6" name=""/>
          <p:cNvSpPr/>
          <p:nvPr/>
        </p:nvSpPr>
        <p:spPr>
          <a:xfrm>
            <a:off x="540000" y="4860000"/>
            <a:ext cx="3132360" cy="49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</p:txBody>
      </p:sp>
      <p:sp>
        <p:nvSpPr>
          <p:cNvPr id="87" name=""/>
          <p:cNvSpPr/>
          <p:nvPr/>
        </p:nvSpPr>
        <p:spPr>
          <a:xfrm>
            <a:off x="575640" y="1017720"/>
            <a:ext cx="899964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Хотим взять какой-то образ за основу (базовый) и добавить в него что-то свое.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Описание того как собрать свой образ пишется в Dockerfile: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8" name=""/>
          <p:cNvSpPr/>
          <p:nvPr/>
        </p:nvSpPr>
        <p:spPr>
          <a:xfrm>
            <a:off x="234360" y="1620000"/>
            <a:ext cx="9665280" cy="429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latin typeface="Arial"/>
              </a:rPr>
              <a:t># Какой образ берем за основу?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latin typeface="Arial"/>
              </a:rPr>
              <a:t>FROM python:3.11-slim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300" spc="-1" strike="noStrike">
                <a:latin typeface="Arial"/>
              </a:rPr>
              <a:t># Как мы его преобразуем?</a:t>
            </a:r>
            <a:endParaRPr b="0" lang="ru-RU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300" spc="-1" strike="noStrike">
                <a:latin typeface="Arial"/>
              </a:rPr>
              <a:t># 1. Копируем все содержимое </a:t>
            </a:r>
            <a:r>
              <a:rPr b="0" lang="ru-RU" sz="1300" spc="-1" strike="noStrike">
                <a:solidFill>
                  <a:srgbClr val="158466"/>
                </a:solidFill>
                <a:latin typeface="Arial"/>
              </a:rPr>
              <a:t>текущей локальной папки</a:t>
            </a:r>
            <a:r>
              <a:rPr b="0" lang="ru-RU" sz="1300" spc="-1" strike="noStrike">
                <a:latin typeface="Arial"/>
              </a:rPr>
              <a:t> в папку </a:t>
            </a:r>
            <a:r>
              <a:rPr b="0" lang="ru-RU" sz="1300" spc="-1" strike="noStrike">
                <a:solidFill>
                  <a:srgbClr val="c9211e"/>
                </a:solidFill>
                <a:latin typeface="Arial"/>
              </a:rPr>
              <a:t>my_app в контейнере</a:t>
            </a:r>
            <a:endParaRPr b="0" lang="ru-RU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latin typeface="Arial"/>
              </a:rPr>
              <a:t>COPY </a:t>
            </a:r>
            <a:r>
              <a:rPr b="0" lang="ru-RU" sz="1600" spc="-1" strike="noStrike">
                <a:solidFill>
                  <a:srgbClr val="158466"/>
                </a:solidFill>
                <a:latin typeface="Arial"/>
              </a:rPr>
              <a:t>.</a:t>
            </a:r>
            <a:r>
              <a:rPr b="0" lang="ru-RU" sz="1600" spc="-1" strike="noStrike">
                <a:latin typeface="Arial"/>
              </a:rPr>
              <a:t> </a:t>
            </a:r>
            <a:r>
              <a:rPr b="0" lang="ru-RU" sz="1600" spc="-1" strike="noStrike">
                <a:solidFill>
                  <a:srgbClr val="c9211e"/>
                </a:solidFill>
                <a:latin typeface="Arial"/>
              </a:rPr>
              <a:t>/my_app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300" spc="-1" strike="noStrike">
                <a:solidFill>
                  <a:srgbClr val="000000"/>
                </a:solidFill>
                <a:latin typeface="Arial"/>
                <a:ea typeface="Noto Sans CJK SC"/>
              </a:rPr>
              <a:t># 2. Устанавливаем папку </a:t>
            </a:r>
            <a:r>
              <a:rPr b="0" lang="ru-RU" sz="1300" spc="-1" strike="noStrike">
                <a:solidFill>
                  <a:srgbClr val="c9211e"/>
                </a:solidFill>
                <a:latin typeface="Arial"/>
                <a:ea typeface="Noto Sans CJK SC"/>
              </a:rPr>
              <a:t>/my_app контейнера </a:t>
            </a:r>
            <a:r>
              <a:rPr b="0" lang="ru-RU" sz="1300" spc="-1" strike="noStrike">
                <a:solidFill>
                  <a:srgbClr val="000000"/>
                </a:solidFill>
                <a:latin typeface="Arial"/>
                <a:ea typeface="Noto Sans CJK SC"/>
              </a:rPr>
              <a:t>в качестве рабочей (переходим в нее)</a:t>
            </a:r>
            <a:endParaRPr b="0" lang="ru-RU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WORKDIR </a:t>
            </a:r>
            <a:r>
              <a:rPr b="0" lang="ru-RU" sz="1600" spc="-1" strike="noStrike">
                <a:solidFill>
                  <a:srgbClr val="c9211e"/>
                </a:solidFill>
                <a:latin typeface="Arial"/>
                <a:ea typeface="Noto Sans CJK SC"/>
              </a:rPr>
              <a:t>/my_app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300" spc="-1" strike="noStrike">
                <a:solidFill>
                  <a:srgbClr val="000000"/>
                </a:solidFill>
                <a:latin typeface="Arial"/>
                <a:ea typeface="Noto Sans CJK SC"/>
              </a:rPr>
              <a:t># 3. Выполняем какие-то </a:t>
            </a:r>
            <a:r>
              <a:rPr b="0" lang="ru-RU" sz="1300" spc="-1" strike="noStrike">
                <a:solidFill>
                  <a:srgbClr val="a1467e"/>
                </a:solidFill>
                <a:latin typeface="Arial"/>
                <a:ea typeface="Noto Sans CJK SC"/>
              </a:rPr>
              <a:t>дополнительные команды</a:t>
            </a:r>
            <a:r>
              <a:rPr b="0" lang="ru-RU" sz="1300" spc="-1" strike="noStrike">
                <a:solidFill>
                  <a:srgbClr val="000000"/>
                </a:solidFill>
                <a:latin typeface="Arial"/>
                <a:ea typeface="Noto Sans CJK SC"/>
              </a:rPr>
              <a:t>, например — установка требуемых библиотек</a:t>
            </a:r>
            <a:endParaRPr b="0" lang="ru-RU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RUN </a:t>
            </a:r>
            <a:r>
              <a:rPr b="0" lang="ru-RU" sz="1600" spc="-1" strike="noStrike">
                <a:solidFill>
                  <a:srgbClr val="a1467e"/>
                </a:solidFill>
                <a:latin typeface="Arial"/>
                <a:ea typeface="Noto Sans CJK SC"/>
              </a:rPr>
              <a:t>pip install python-dotenv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# 4. Указываем, какая команда должна быть выполнены при запуске контейнера (как список, разбитый пробелами), например — </a:t>
            </a:r>
            <a:r>
              <a:rPr b="0" lang="ru-RU" sz="1400" spc="-1" strike="noStrike">
                <a:solidFill>
                  <a:srgbClr val="2a6099"/>
                </a:solidFill>
                <a:latin typeface="Arial"/>
                <a:ea typeface="Noto Sans CJK SC"/>
              </a:rPr>
              <a:t>запуск программы main.py.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Подразумевается, что этот файл был скопирован в</a:t>
            </a:r>
            <a:r>
              <a:rPr b="0" lang="ru-RU" sz="1400" spc="-1" strike="noStrike">
                <a:solidFill>
                  <a:srgbClr val="f10d0c"/>
                </a:solidFill>
                <a:latin typeface="Arial"/>
                <a:ea typeface="Noto Sans CJK SC"/>
              </a:rPr>
              <a:t> </a:t>
            </a:r>
            <a:r>
              <a:rPr b="0" lang="ru-RU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/my_app</a:t>
            </a:r>
            <a:r>
              <a:rPr b="0" lang="ru-RU" sz="1400" spc="-1" strike="noStrike">
                <a:solidFill>
                  <a:srgbClr val="f10d0c"/>
                </a:solidFill>
                <a:latin typeface="Arial"/>
                <a:ea typeface="Noto Sans CJK SC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на предыдущих шагах: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ENTRYPOINT [ </a:t>
            </a:r>
            <a:r>
              <a:rPr b="0" lang="ru-RU" sz="1600" spc="-1" strike="noStrike">
                <a:solidFill>
                  <a:srgbClr val="2a6099"/>
                </a:solidFill>
                <a:latin typeface="Arial"/>
                <a:ea typeface="Noto Sans CJK SC"/>
              </a:rPr>
              <a:t>"python", "main.py"</a:t>
            </a: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 ]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Создание образа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90" name=""/>
          <p:cNvSpPr/>
          <p:nvPr/>
        </p:nvSpPr>
        <p:spPr>
          <a:xfrm>
            <a:off x="540000" y="4860000"/>
            <a:ext cx="3132360" cy="49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</p:txBody>
      </p:sp>
      <p:sp>
        <p:nvSpPr>
          <p:cNvPr id="91" name=""/>
          <p:cNvSpPr/>
          <p:nvPr/>
        </p:nvSpPr>
        <p:spPr>
          <a:xfrm>
            <a:off x="180000" y="1109160"/>
            <a:ext cx="9665280" cy="429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latin typeface="Arial"/>
              </a:rPr>
              <a:t>Описание («рецепт») созданы. 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latin typeface="Arial"/>
              </a:rPr>
              <a:t>Теперь по этому описанию нужно</a:t>
            </a:r>
            <a:r>
              <a:rPr b="0" lang="ru-RU" sz="1400" spc="-1" strike="noStrike">
                <a:solidFill>
                  <a:srgbClr val="c9211e"/>
                </a:solidFill>
                <a:latin typeface="Arial"/>
              </a:rPr>
              <a:t> </a:t>
            </a:r>
            <a:r>
              <a:rPr b="0" lang="ru-RU" sz="1400" spc="-1" strike="noStrike">
                <a:solidFill>
                  <a:srgbClr val="e8a202"/>
                </a:solidFill>
                <a:latin typeface="Arial"/>
              </a:rPr>
              <a:t>подготовить образ</a:t>
            </a:r>
            <a:r>
              <a:rPr b="0" lang="ru-RU" sz="1400" spc="-1" strike="noStrike">
                <a:latin typeface="Arial"/>
              </a:rPr>
              <a:t>. Путь к «рецепту» находится в </a:t>
            </a:r>
            <a:r>
              <a:rPr b="0" lang="ru-RU" sz="1400" spc="-1" strike="noStrike">
                <a:solidFill>
                  <a:srgbClr val="ff4000"/>
                </a:solidFill>
                <a:latin typeface="Arial"/>
              </a:rPr>
              <a:t>текущей папке</a:t>
            </a:r>
            <a:r>
              <a:rPr b="0" lang="ru-RU" sz="1400" spc="-1" strike="noStrike">
                <a:latin typeface="Arial"/>
              </a:rPr>
              <a:t>. А назвать образ мы хотим «</a:t>
            </a:r>
            <a:r>
              <a:rPr b="0" lang="ru-RU" sz="1400" spc="-1" strike="noStrike">
                <a:solidFill>
                  <a:srgbClr val="069a2e"/>
                </a:solidFill>
                <a:latin typeface="Arial"/>
              </a:rPr>
              <a:t>my_proj</a:t>
            </a:r>
            <a:r>
              <a:rPr b="0" lang="ru-RU" sz="1400" spc="-1" strike="noStrike">
                <a:latin typeface="Arial"/>
              </a:rPr>
              <a:t>», указав что это </a:t>
            </a:r>
            <a:r>
              <a:rPr b="0" lang="ru-RU" sz="1400" spc="-1" strike="noStrike">
                <a:solidFill>
                  <a:srgbClr val="6b5e9b"/>
                </a:solidFill>
                <a:latin typeface="Arial"/>
              </a:rPr>
              <a:t>первая версия</a:t>
            </a:r>
            <a:r>
              <a:rPr b="0" lang="ru-RU" sz="1400" spc="-1" strike="noStrike">
                <a:latin typeface="Arial"/>
              </a:rPr>
              <a:t>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latin typeface="Arial"/>
                <a:ea typeface="Noto Sans CJK SC"/>
              </a:rPr>
              <a:t>docker </a:t>
            </a:r>
            <a:r>
              <a:rPr b="0" lang="ru-RU" sz="1400" spc="-1" strike="noStrike">
                <a:solidFill>
                  <a:srgbClr val="e8a202"/>
                </a:solidFill>
                <a:latin typeface="Arial"/>
                <a:ea typeface="Noto Sans CJK SC"/>
              </a:rPr>
              <a:t>i</a:t>
            </a:r>
            <a:r>
              <a:rPr b="0" lang="ru-RU" sz="1400" spc="-1" strike="noStrike">
                <a:solidFill>
                  <a:srgbClr val="e8a202"/>
                </a:solidFill>
                <a:latin typeface="Arial"/>
              </a:rPr>
              <a:t>mage build</a:t>
            </a:r>
            <a:r>
              <a:rPr b="1" lang="ru-RU" sz="1400" spc="-1" strike="noStrike">
                <a:solidFill>
                  <a:srgbClr val="ff8000"/>
                </a:solidFill>
                <a:latin typeface="Arial"/>
                <a:ea typeface="Noto Sans CJK SC"/>
              </a:rPr>
              <a:t> </a:t>
            </a:r>
            <a:r>
              <a:rPr b="1" lang="ru-RU" sz="1400" spc="-1" strike="noStrike">
                <a:solidFill>
                  <a:srgbClr val="ff4000"/>
                </a:solidFill>
                <a:latin typeface="Arial"/>
                <a:ea typeface="Noto Sans CJK SC"/>
              </a:rPr>
              <a:t>.</a:t>
            </a:r>
            <a:r>
              <a:rPr b="0" lang="ru-RU" sz="1400" spc="-1" strike="noStrike">
                <a:solidFill>
                  <a:srgbClr val="069a2e"/>
                </a:solidFill>
                <a:latin typeface="Arial"/>
                <a:ea typeface="Noto Sans CJK SC"/>
              </a:rPr>
              <a:t> --tag my_proj</a:t>
            </a:r>
            <a:r>
              <a:rPr b="0" lang="ru-RU" sz="1400" spc="-1" strike="noStrike">
                <a:solidFill>
                  <a:srgbClr val="6b5e9b"/>
                </a:solidFill>
                <a:latin typeface="Arial"/>
                <a:ea typeface="Noto Sans CJK SC"/>
              </a:rPr>
              <a:t>:1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Запуск собственного контейнера не отличается от запуска других, полученных из Регистра.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e8a202"/>
                </a:solidFill>
                <a:latin typeface="Arial"/>
              </a:rPr>
              <a:t>Запустим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 контейнер из образа </a:t>
            </a:r>
            <a:r>
              <a:rPr b="0" lang="ru-RU" sz="1400" spc="-1" strike="noStrike">
                <a:solidFill>
                  <a:srgbClr val="069a2e"/>
                </a:solidFill>
                <a:latin typeface="Arial"/>
                <a:ea typeface="Noto Sans CJK SC"/>
              </a:rPr>
              <a:t>my_proj</a:t>
            </a:r>
            <a:r>
              <a:rPr b="0" lang="ru-RU" sz="1400" spc="-1" strike="noStrike">
                <a:solidFill>
                  <a:srgbClr val="6b5e9b"/>
                </a:solidFill>
                <a:latin typeface="Arial"/>
                <a:ea typeface="Noto Sans CJK SC"/>
              </a:rPr>
              <a:t>:1 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и назовем его </a:t>
            </a:r>
            <a:r>
              <a:rPr b="0" lang="ru-RU" sz="1400" spc="-1" strike="noStrike">
                <a:solidFill>
                  <a:srgbClr val="800080"/>
                </a:solidFill>
                <a:latin typeface="Arial"/>
                <a:ea typeface="Noto Sans CJK SC"/>
              </a:rPr>
              <a:t>project_container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docker </a:t>
            </a:r>
            <a:r>
              <a:rPr b="0" lang="ru-RU" sz="1400" spc="-1" strike="noStrike">
                <a:solidFill>
                  <a:srgbClr val="e8a202"/>
                </a:solidFill>
                <a:latin typeface="Arial"/>
                <a:ea typeface="Noto Sans CJK SC"/>
              </a:rPr>
              <a:t>container run</a:t>
            </a:r>
            <a:r>
              <a:rPr b="0" lang="ru-RU" sz="1400" spc="-1" strike="noStrike">
                <a:solidFill>
                  <a:srgbClr val="c9211e"/>
                </a:solidFill>
                <a:latin typeface="Arial"/>
                <a:ea typeface="Noto Sans CJK SC"/>
              </a:rPr>
              <a:t> </a:t>
            </a:r>
            <a:r>
              <a:rPr b="0" lang="ru-RU" sz="1400" spc="-1" strike="noStrike">
                <a:solidFill>
                  <a:srgbClr val="800080"/>
                </a:solidFill>
                <a:latin typeface="Arial"/>
                <a:ea typeface="Noto Sans CJK SC"/>
              </a:rPr>
              <a:t>--name project_container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 </a:t>
            </a:r>
            <a:r>
              <a:rPr b="0" lang="ru-RU" sz="1400" spc="-1" strike="noStrike">
                <a:solidFill>
                  <a:srgbClr val="069a2e"/>
                </a:solidFill>
                <a:latin typeface="Arial"/>
                <a:ea typeface="Noto Sans CJK SC"/>
              </a:rPr>
              <a:t>my_proj</a:t>
            </a:r>
            <a:r>
              <a:rPr b="0" lang="ru-RU" sz="1400" spc="-1" strike="noStrike">
                <a:solidFill>
                  <a:srgbClr val="6b5e9b"/>
                </a:solidFill>
                <a:latin typeface="Arial"/>
                <a:ea typeface="Noto Sans CJK SC"/>
              </a:rPr>
              <a:t>:1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Создание образа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93" name=""/>
          <p:cNvSpPr/>
          <p:nvPr/>
        </p:nvSpPr>
        <p:spPr>
          <a:xfrm>
            <a:off x="540000" y="4860000"/>
            <a:ext cx="3132360" cy="49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</p:txBody>
      </p:sp>
      <p:sp>
        <p:nvSpPr>
          <p:cNvPr id="94" name=""/>
          <p:cNvSpPr/>
          <p:nvPr/>
        </p:nvSpPr>
        <p:spPr>
          <a:xfrm>
            <a:off x="540000" y="1324440"/>
            <a:ext cx="8999640" cy="239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  <a:ea typeface="Noto Sans CJK SC"/>
              </a:rPr>
              <a:t>После создания Dockerfile выполняем команду </a:t>
            </a:r>
            <a:r>
              <a:rPr b="0" lang="ru-RU" sz="1800" spc="-1" strike="noStrike">
                <a:solidFill>
                  <a:srgbClr val="158466"/>
                </a:solidFill>
                <a:latin typeface="Arial"/>
                <a:ea typeface="Noto Sans CJK SC"/>
              </a:rPr>
              <a:t>сборки образа</a:t>
            </a:r>
            <a:r>
              <a:rPr b="0" lang="ru-RU" sz="1800" spc="-1" strike="noStrike">
                <a:latin typeface="Arial"/>
                <a:ea typeface="Noto Sans CJK SC"/>
              </a:rPr>
              <a:t>, указав в </a:t>
            </a:r>
            <a:r>
              <a:rPr b="0" lang="ru-RU" sz="1800" spc="-1" strike="noStrike">
                <a:solidFill>
                  <a:srgbClr val="f10d0c"/>
                </a:solidFill>
                <a:latin typeface="Arial"/>
                <a:ea typeface="Noto Sans CJK SC"/>
              </a:rPr>
              <a:t>какой папке</a:t>
            </a:r>
            <a:r>
              <a:rPr b="0" lang="ru-RU" sz="1800" spc="-1" strike="noStrike">
                <a:latin typeface="Arial"/>
                <a:ea typeface="Noto Sans CJK SC"/>
              </a:rPr>
              <a:t> находится Dockerfile и все дополнительные файлы. Также, даем </a:t>
            </a:r>
            <a:r>
              <a:rPr b="0" lang="ru-RU" sz="1800" spc="-1" strike="noStrike">
                <a:solidFill>
                  <a:srgbClr val="2a6099"/>
                </a:solidFill>
                <a:latin typeface="Arial"/>
                <a:ea typeface="Noto Sans CJK SC"/>
              </a:rPr>
              <a:t>название</a:t>
            </a:r>
            <a:r>
              <a:rPr b="0" lang="ru-RU" sz="1800" spc="-1" strike="noStrike">
                <a:latin typeface="Arial"/>
                <a:ea typeface="Noto Sans CJK SC"/>
              </a:rPr>
              <a:t> нашему образу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latin typeface="Arial"/>
                <a:ea typeface="Noto Sans CJK SC"/>
              </a:rPr>
              <a:t>docker </a:t>
            </a:r>
            <a:r>
              <a:rPr b="0" i="1" lang="ru-RU" sz="1800" spc="-1" strike="noStrike">
                <a:solidFill>
                  <a:srgbClr val="158466"/>
                </a:solidFill>
                <a:latin typeface="Arial"/>
                <a:ea typeface="Noto Sans CJK SC"/>
              </a:rPr>
              <a:t>image build</a:t>
            </a:r>
            <a:r>
              <a:rPr b="0" i="1" lang="ru-RU" sz="1800" spc="-1" strike="noStrike">
                <a:latin typeface="Arial"/>
                <a:ea typeface="Noto Sans CJK SC"/>
              </a:rPr>
              <a:t> </a:t>
            </a:r>
            <a:r>
              <a:rPr b="0" i="1" lang="ru-RU" sz="1800" spc="-1" strike="noStrike">
                <a:solidFill>
                  <a:srgbClr val="f10d0c"/>
                </a:solidFill>
                <a:latin typeface="Arial"/>
                <a:ea typeface="Noto Sans CJK SC"/>
              </a:rPr>
              <a:t>. </a:t>
            </a:r>
            <a:r>
              <a:rPr b="0" i="1" lang="ru-RU" sz="1800" spc="-1" strike="noStrike">
                <a:solidFill>
                  <a:srgbClr val="2a6099"/>
                </a:solidFill>
                <a:latin typeface="Arial"/>
                <a:ea typeface="Noto Sans CJK SC"/>
              </a:rPr>
              <a:t>--tag my_new_image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По завершению сборки </a:t>
            </a:r>
            <a:r>
              <a:rPr b="0" lang="ru-RU" sz="1800" spc="-1" strike="noStrike">
                <a:solidFill>
                  <a:srgbClr val="2a6099"/>
                </a:solidFill>
                <a:latin typeface="Arial"/>
                <a:ea typeface="Noto Sans CJK SC"/>
              </a:rPr>
              <a:t>образа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, из него можно создать контейнер, задав ему </a:t>
            </a:r>
            <a:r>
              <a:rPr b="0" lang="ru-RU" sz="1800" spc="-1" strike="noStrike">
                <a:solidFill>
                  <a:srgbClr val="e8a202"/>
                </a:solidFill>
                <a:latin typeface="Arial"/>
                <a:ea typeface="Noto Sans CJK SC"/>
              </a:rPr>
              <a:t>имя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docker container run</a:t>
            </a:r>
            <a:r>
              <a:rPr b="0" i="1" lang="ru-RU" sz="1800" spc="-1" strike="noStrike">
                <a:solidFill>
                  <a:srgbClr val="e8a202"/>
                </a:solidFill>
                <a:latin typeface="Arial"/>
                <a:ea typeface="Noto Sans CJK SC"/>
              </a:rPr>
              <a:t> --name my_container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 </a:t>
            </a:r>
            <a:r>
              <a:rPr b="0" i="1" lang="ru-RU" sz="1800" spc="-1" strike="noStrike">
                <a:solidFill>
                  <a:srgbClr val="2a6099"/>
                </a:solidFill>
                <a:latin typeface="Arial"/>
                <a:ea typeface="Noto Sans CJK SC"/>
              </a:rPr>
              <a:t>my_new_image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14882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2024-08-16T10:34:46Z</dcterms:created>
  <dc:creator/>
  <dc:description/>
  <dc:language>ru-RU</dc:language>
  <cp:lastModifiedBy/>
  <dcterms:modified xsi:type="dcterms:W3CDTF">2024-09-12T10:52:41Z</dcterms:modified>
  <cp:revision>37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