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presProps.xml" ContentType="application/vnd.openxmlformats-officedocument.presentationml.presPro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F30307C-34A3-4BEA-BA94-5D10C60CF6F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A15C1F5-3572-46A7-A52D-8761F51EC06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7730637-706C-4ED4-A7E0-5955934B436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DB6D29C-782A-479C-A8BF-6E38E7D6D04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3E8B50B-7F93-4246-B062-56813B7596C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7F0BF8E-A89F-45AB-930F-36ED6A91317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B36F647-6358-4A65-933D-84E1BD9194E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400224E-BF4C-475D-8215-54D44051638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77A9E97-11DC-4276-91C2-EFB4B071B40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4DD703E-D59F-4233-BCCC-D80E86FDF20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ECD7847-12B2-498F-B595-DD9C5B1F3AA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83CB680-EC70-45DE-BCBB-FB44D92219D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0F4CA4FB-E1C9-4224-BF58-B7ACF8522F20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hyperlink" Target="http://uit.mpei.ru/git/main/iis" TargetMode="External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ИИС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Интеллектуальные информационные системы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r>
              <a:rPr b="0" lang="ru-RU" sz="3200" spc="-1" strike="noStrike">
                <a:latin typeface="Arial"/>
              </a:rPr>
              <a:t>3й семестр магистратуры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Интеллектуальные информационные системы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Лекции каждую неделю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r>
              <a:rPr b="0" lang="ru-RU" sz="3200" spc="-1" strike="noStrike">
                <a:latin typeface="Arial"/>
              </a:rPr>
              <a:t>4 ЛР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r>
              <a:rPr b="0" lang="ru-RU" sz="3200" spc="-1" strike="noStrike">
                <a:latin typeface="Arial"/>
              </a:rPr>
              <a:t>Тесты в Прометее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r>
              <a:rPr b="0" lang="ru-RU" sz="3200" spc="-1" strike="noStrike">
                <a:latin typeface="Arial"/>
              </a:rPr>
              <a:t>Сайт курса: </a:t>
            </a:r>
            <a:r>
              <a:rPr b="0" lang="ru-RU" sz="3200" spc="-1" strike="noStrike">
                <a:latin typeface="Arial"/>
                <a:hlinkClick r:id="rId1"/>
              </a:rPr>
              <a:t>http://uit.mpei.ru/git/main/iis</a:t>
            </a:r>
            <a:r>
              <a:rPr b="0" lang="ru-RU" sz="3200" spc="-1" strike="noStrike">
                <a:latin typeface="Arial"/>
              </a:rPr>
              <a:t> 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О чем мы?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[Интеллектуальные] 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r>
              <a:rPr b="0" lang="ru-RU" sz="3200" spc="-1" strike="noStrike">
                <a:latin typeface="Arial"/>
              </a:rPr>
              <a:t>[информационные системы]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" descr=""/>
          <p:cNvPicPr/>
          <p:nvPr/>
        </p:nvPicPr>
        <p:blipFill>
          <a:blip r:embed="rId1"/>
          <a:stretch/>
        </p:blipFill>
        <p:spPr>
          <a:xfrm>
            <a:off x="2160000" y="1620000"/>
            <a:ext cx="6298920" cy="3542760"/>
          </a:xfrm>
          <a:prstGeom prst="rect">
            <a:avLst/>
          </a:prstGeom>
          <a:ln w="0">
            <a:noFill/>
          </a:ln>
        </p:spPr>
      </p:pic>
      <p:sp>
        <p:nvSpPr>
          <p:cNvPr id="48" name=""/>
          <p:cNvSpPr/>
          <p:nvPr/>
        </p:nvSpPr>
        <p:spPr>
          <a:xfrm>
            <a:off x="5760000" y="1800000"/>
            <a:ext cx="900000" cy="720000"/>
          </a:xfrm>
          <a:custGeom>
            <a:avLst/>
            <a:gdLst/>
            <a:ahLst/>
            <a:rect l="l" t="t" r="r" b="b"/>
            <a:pathLst>
              <a:path w="26997" h="21600">
                <a:moveTo>
                  <a:pt x="3600" y="0"/>
                </a:moveTo>
                <a:arcTo wR="3600" hR="3600" stAng="16200000" swAng="-5400000"/>
                <a:lnTo>
                  <a:pt x="0" y="18000"/>
                </a:lnTo>
                <a:arcTo wR="3600" hR="3600" stAng="10800000" swAng="-5400000"/>
                <a:lnTo>
                  <a:pt x="23397" y="21600"/>
                </a:lnTo>
                <a:arcTo wR="1797" hR="3600" stAng="5400000" swAng="5400000"/>
                <a:lnTo>
                  <a:pt x="21600" y="3600"/>
                </a:lnTo>
                <a:arcTo wR="1797" hR="3600" stAng="10800000" swAng="5400000"/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200" spc="-1" strike="noStrike">
                <a:latin typeface="Arial"/>
              </a:rPr>
              <a:t>Инф.</a:t>
            </a:r>
            <a:endParaRPr b="0" lang="ru-RU" sz="1200" spc="-1" strike="noStrike">
              <a:latin typeface="Arial"/>
            </a:endParaRPr>
          </a:p>
          <a:p>
            <a:pPr algn="ctr">
              <a:buNone/>
            </a:pPr>
            <a:r>
              <a:rPr b="0" lang="ru-RU" sz="1200" spc="-1" strike="noStrike">
                <a:latin typeface="Arial"/>
              </a:rPr>
              <a:t>системы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О чем мы?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3420000" y="1980000"/>
            <a:ext cx="900000" cy="720000"/>
          </a:xfrm>
          <a:custGeom>
            <a:avLst/>
            <a:gdLst/>
            <a:ahLst/>
            <a:rect l="l" t="t" r="r" b="b"/>
            <a:pathLst>
              <a:path w="26997" h="21600">
                <a:moveTo>
                  <a:pt x="3600" y="0"/>
                </a:moveTo>
                <a:arcTo wR="3600" hR="3600" stAng="16200000" swAng="-5400000"/>
                <a:lnTo>
                  <a:pt x="0" y="18000"/>
                </a:lnTo>
                <a:arcTo wR="3600" hR="3600" stAng="10800000" swAng="-5400000"/>
                <a:lnTo>
                  <a:pt x="23397" y="21600"/>
                </a:lnTo>
                <a:arcTo wR="1797" hR="3600" stAng="5400000" swAng="5400000"/>
                <a:lnTo>
                  <a:pt x="21600" y="3600"/>
                </a:lnTo>
                <a:arcTo wR="1797" hR="3600" stAng="10800000" swAng="5400000"/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ML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" descr=""/>
          <p:cNvPicPr/>
          <p:nvPr/>
        </p:nvPicPr>
        <p:blipFill>
          <a:blip r:embed="rId1"/>
          <a:stretch/>
        </p:blipFill>
        <p:spPr>
          <a:xfrm>
            <a:off x="439560" y="720000"/>
            <a:ext cx="4960440" cy="2666160"/>
          </a:xfrm>
          <a:prstGeom prst="rect">
            <a:avLst/>
          </a:prstGeom>
          <a:ln w="0">
            <a:noFill/>
          </a:ln>
        </p:spPr>
      </p:pic>
      <p:pic>
        <p:nvPicPr>
          <p:cNvPr id="52" name="" descr=""/>
          <p:cNvPicPr/>
          <p:nvPr/>
        </p:nvPicPr>
        <p:blipFill>
          <a:blip r:embed="rId2"/>
          <a:stretch/>
        </p:blipFill>
        <p:spPr>
          <a:xfrm>
            <a:off x="3780000" y="2251800"/>
            <a:ext cx="6289200" cy="3148200"/>
          </a:xfrm>
          <a:prstGeom prst="rect">
            <a:avLst/>
          </a:prstGeom>
          <a:ln w="0">
            <a:noFill/>
          </a:ln>
        </p:spPr>
      </p:pic>
      <p:pic>
        <p:nvPicPr>
          <p:cNvPr id="53" name="" descr=""/>
          <p:cNvPicPr/>
          <p:nvPr/>
        </p:nvPicPr>
        <p:blipFill>
          <a:blip r:embed="rId3"/>
          <a:stretch/>
        </p:blipFill>
        <p:spPr>
          <a:xfrm>
            <a:off x="5760000" y="123120"/>
            <a:ext cx="3819240" cy="1856880"/>
          </a:xfrm>
          <a:prstGeom prst="rect">
            <a:avLst/>
          </a:prstGeom>
          <a:ln w="0">
            <a:noFill/>
          </a:ln>
        </p:spPr>
      </p:pic>
      <p:sp>
        <p:nvSpPr>
          <p:cNvPr id="54" name=""/>
          <p:cNvSpPr/>
          <p:nvPr/>
        </p:nvSpPr>
        <p:spPr>
          <a:xfrm>
            <a:off x="1800000" y="2700000"/>
            <a:ext cx="360000" cy="0"/>
          </a:xfrm>
          <a:prstGeom prst="line">
            <a:avLst/>
          </a:prstGeom>
          <a:ln w="3600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" name=""/>
          <p:cNvSpPr/>
          <p:nvPr/>
        </p:nvSpPr>
        <p:spPr>
          <a:xfrm>
            <a:off x="1440000" y="2880000"/>
            <a:ext cx="1620000" cy="0"/>
          </a:xfrm>
          <a:prstGeom prst="line">
            <a:avLst/>
          </a:prstGeom>
          <a:ln w="3600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6" name=""/>
          <p:cNvSpPr/>
          <p:nvPr/>
        </p:nvSpPr>
        <p:spPr>
          <a:xfrm>
            <a:off x="1800000" y="2700000"/>
            <a:ext cx="360000" cy="0"/>
          </a:xfrm>
          <a:prstGeom prst="line">
            <a:avLst/>
          </a:prstGeom>
          <a:ln w="3600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7" name=""/>
          <p:cNvSpPr/>
          <p:nvPr/>
        </p:nvSpPr>
        <p:spPr>
          <a:xfrm>
            <a:off x="4126320" y="4392720"/>
            <a:ext cx="1620000" cy="0"/>
          </a:xfrm>
          <a:prstGeom prst="line">
            <a:avLst/>
          </a:prstGeom>
          <a:ln w="3600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8" name=""/>
          <p:cNvSpPr/>
          <p:nvPr/>
        </p:nvSpPr>
        <p:spPr>
          <a:xfrm>
            <a:off x="4122000" y="4625280"/>
            <a:ext cx="635760" cy="720"/>
          </a:xfrm>
          <a:prstGeom prst="line">
            <a:avLst/>
          </a:prstGeom>
          <a:ln w="3600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9" name=""/>
          <p:cNvSpPr/>
          <p:nvPr/>
        </p:nvSpPr>
        <p:spPr>
          <a:xfrm>
            <a:off x="4140000" y="4859280"/>
            <a:ext cx="360000" cy="0"/>
          </a:xfrm>
          <a:prstGeom prst="line">
            <a:avLst/>
          </a:prstGeom>
          <a:ln w="3600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" name=""/>
          <p:cNvSpPr/>
          <p:nvPr/>
        </p:nvSpPr>
        <p:spPr>
          <a:xfrm flipV="1">
            <a:off x="4186080" y="5077080"/>
            <a:ext cx="430920" cy="1080"/>
          </a:xfrm>
          <a:prstGeom prst="line">
            <a:avLst/>
          </a:prstGeom>
          <a:ln w="3600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1" name=""/>
          <p:cNvSpPr/>
          <p:nvPr/>
        </p:nvSpPr>
        <p:spPr>
          <a:xfrm flipV="1">
            <a:off x="4956480" y="5077440"/>
            <a:ext cx="430920" cy="1080"/>
          </a:xfrm>
          <a:prstGeom prst="line">
            <a:avLst/>
          </a:prstGeom>
          <a:ln w="3600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" name=""/>
          <p:cNvSpPr/>
          <p:nvPr/>
        </p:nvSpPr>
        <p:spPr>
          <a:xfrm flipV="1">
            <a:off x="4655880" y="5310360"/>
            <a:ext cx="430920" cy="1080"/>
          </a:xfrm>
          <a:prstGeom prst="line">
            <a:avLst/>
          </a:prstGeom>
          <a:ln w="3600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3" name=""/>
          <p:cNvSpPr/>
          <p:nvPr/>
        </p:nvSpPr>
        <p:spPr>
          <a:xfrm>
            <a:off x="1449000" y="3276360"/>
            <a:ext cx="1620000" cy="0"/>
          </a:xfrm>
          <a:prstGeom prst="line">
            <a:avLst/>
          </a:prstGeom>
          <a:ln w="3600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"/>
          <p:cNvSpPr txBox="1"/>
          <p:nvPr/>
        </p:nvSpPr>
        <p:spPr>
          <a:xfrm>
            <a:off x="360000" y="360000"/>
            <a:ext cx="6194520" cy="2649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Задачи ML-инженера: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Переводит бизнес-запрос в задачу машинного обучения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Разрабатывает ML-решение для задачи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Создает микросервис предсказаний модели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"/>
          <p:cNvSpPr txBox="1"/>
          <p:nvPr/>
        </p:nvSpPr>
        <p:spPr>
          <a:xfrm>
            <a:off x="360000" y="360000"/>
            <a:ext cx="6194520" cy="2649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Задачи ML-инженера: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Переводит бизнес-запрос в задачу машинного обучения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Разрабатывает ML-решение для задачи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Создает микросервис предсказаний модели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"/>
          <p:cNvSpPr txBox="1"/>
          <p:nvPr/>
        </p:nvSpPr>
        <p:spPr>
          <a:xfrm>
            <a:off x="465480" y="720000"/>
            <a:ext cx="8069040" cy="3417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Переводит бизнес-запрос в задачу машинного обучения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Задача — повысить количество прослушиваний в музыкальном сервисе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Решение — Стандартная задача построения рекомендательной системы.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Требуется — 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Понимание бизнеса —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	</a:t>
            </a:r>
            <a:r>
              <a:rPr b="0" lang="ru-RU" sz="1800" spc="-1" strike="noStrike">
                <a:latin typeface="Arial"/>
              </a:rPr>
              <a:t> </a:t>
            </a:r>
            <a:r>
              <a:rPr b="0" lang="ru-RU" sz="1800" spc="-1" strike="noStrike">
                <a:latin typeface="Arial"/>
              </a:rPr>
              <a:t>а можем ли мы решить такую задачу и что для этого потребуется?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Кругозор алгоритмов, решающих разные типы задач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"/>
          <p:cNvSpPr txBox="1"/>
          <p:nvPr/>
        </p:nvSpPr>
        <p:spPr>
          <a:xfrm>
            <a:off x="360000" y="360000"/>
            <a:ext cx="7916400" cy="2394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Разрабатывает ML-решение для задачи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Требуется: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Умение работать с библиотеками и фреймворками машинного обучения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Знания в области DS и ML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Навыки исследователя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"/>
          <p:cNvSpPr txBox="1"/>
          <p:nvPr/>
        </p:nvSpPr>
        <p:spPr>
          <a:xfrm>
            <a:off x="360000" y="360000"/>
            <a:ext cx="7749000" cy="2138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Создает микросервис предсказаний 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Требуется - 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Понимание жизненного цикла моделей ML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Разбираться в системах контроля версий, принципах контейнеризации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Умение создавать микросервисы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"/>
          <p:cNvSpPr txBox="1"/>
          <p:nvPr/>
        </p:nvSpPr>
        <p:spPr>
          <a:xfrm>
            <a:off x="360000" y="360000"/>
            <a:ext cx="9540000" cy="72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Процесс разработки и внедрения ML моделей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0" name=""/>
          <p:cNvSpPr/>
          <p:nvPr/>
        </p:nvSpPr>
        <p:spPr>
          <a:xfrm>
            <a:off x="540000" y="3060000"/>
            <a:ext cx="1799280" cy="1079640"/>
          </a:xfrm>
          <a:custGeom>
            <a:avLst/>
            <a:gdLst/>
            <a:ahLst/>
            <a:rect l="l" t="t" r="r" b="b"/>
            <a:pathLst>
              <a:path w="35993" h="21600">
                <a:moveTo>
                  <a:pt x="3600" y="0"/>
                </a:moveTo>
                <a:arcTo wR="3600" hR="3600" stAng="16200000" swAng="-5400000"/>
                <a:lnTo>
                  <a:pt x="0" y="18000"/>
                </a:lnTo>
                <a:arcTo wR="3600" hR="3600" stAng="10800000" swAng="-5400000"/>
                <a:lnTo>
                  <a:pt x="32393" y="21600"/>
                </a:lnTo>
                <a:arcTo wR="10793" hR="3600" stAng="5400000" swAng="5400000"/>
                <a:lnTo>
                  <a:pt x="21600" y="3600"/>
                </a:lnTo>
                <a:arcTo wR="10793" hR="3600" stAng="10800000" swAng="5400000"/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Бизнес → Задача ML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1" name=""/>
          <p:cNvSpPr/>
          <p:nvPr/>
        </p:nvSpPr>
        <p:spPr>
          <a:xfrm>
            <a:off x="2881080" y="3060000"/>
            <a:ext cx="1798920" cy="1079640"/>
          </a:xfrm>
          <a:custGeom>
            <a:avLst/>
            <a:gdLst/>
            <a:ahLst/>
            <a:rect l="l" t="t" r="r" b="b"/>
            <a:pathLst>
              <a:path w="35986" h="21600">
                <a:moveTo>
                  <a:pt x="3600" y="0"/>
                </a:moveTo>
                <a:arcTo wR="3600" hR="3600" stAng="16200000" swAng="-5400000"/>
                <a:lnTo>
                  <a:pt x="0" y="18000"/>
                </a:lnTo>
                <a:arcTo wR="3600" hR="3600" stAng="10800000" swAng="-5400000"/>
                <a:lnTo>
                  <a:pt x="32386" y="21600"/>
                </a:lnTo>
                <a:arcTo wR="10786" hR="3600" stAng="5400000" swAng="5400000"/>
                <a:lnTo>
                  <a:pt x="21600" y="3600"/>
                </a:lnTo>
                <a:arcTo wR="10786" hR="3600" stAng="10800000" swAng="5400000"/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Получение выборок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2" name=""/>
          <p:cNvSpPr/>
          <p:nvPr/>
        </p:nvSpPr>
        <p:spPr>
          <a:xfrm>
            <a:off x="5220000" y="3060360"/>
            <a:ext cx="1798920" cy="1079640"/>
          </a:xfrm>
          <a:custGeom>
            <a:avLst/>
            <a:gdLst/>
            <a:ahLst/>
            <a:rect l="l" t="t" r="r" b="b"/>
            <a:pathLst>
              <a:path w="35986" h="21600">
                <a:moveTo>
                  <a:pt x="3600" y="0"/>
                </a:moveTo>
                <a:arcTo wR="3600" hR="3600" stAng="16200000" swAng="-5400000"/>
                <a:lnTo>
                  <a:pt x="0" y="18000"/>
                </a:lnTo>
                <a:arcTo wR="3600" hR="3600" stAng="10800000" swAng="-5400000"/>
                <a:lnTo>
                  <a:pt x="32386" y="21600"/>
                </a:lnTo>
                <a:arcTo wR="10786" hR="3600" stAng="5400000" swAng="5400000"/>
                <a:lnTo>
                  <a:pt x="21600" y="3600"/>
                </a:lnTo>
                <a:arcTo wR="10786" hR="3600" stAng="10800000" swAng="5400000"/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Research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3" name=""/>
          <p:cNvSpPr/>
          <p:nvPr/>
        </p:nvSpPr>
        <p:spPr>
          <a:xfrm>
            <a:off x="7560000" y="3060360"/>
            <a:ext cx="1798920" cy="1079640"/>
          </a:xfrm>
          <a:custGeom>
            <a:avLst/>
            <a:gdLst/>
            <a:ahLst/>
            <a:rect l="l" t="t" r="r" b="b"/>
            <a:pathLst>
              <a:path w="35986" h="21600">
                <a:moveTo>
                  <a:pt x="3600" y="0"/>
                </a:moveTo>
                <a:arcTo wR="3600" hR="3600" stAng="16200000" swAng="-5400000"/>
                <a:lnTo>
                  <a:pt x="0" y="18000"/>
                </a:lnTo>
                <a:arcTo wR="3600" hR="3600" stAng="10800000" swAng="-5400000"/>
                <a:lnTo>
                  <a:pt x="32386" y="21600"/>
                </a:lnTo>
                <a:arcTo wR="10786" hR="3600" stAng="5400000" swAng="5400000"/>
                <a:lnTo>
                  <a:pt x="21600" y="3600"/>
                </a:lnTo>
                <a:arcTo wR="10786" hR="3600" stAng="10800000" swAng="5400000"/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Внедрение в продакшен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4" name=""/>
          <p:cNvSpPr/>
          <p:nvPr/>
        </p:nvSpPr>
        <p:spPr>
          <a:xfrm>
            <a:off x="1980000" y="2520000"/>
            <a:ext cx="1080000" cy="720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433" y="10298"/>
                </a:moveTo>
                <a:arcTo wR="-8382" hR="-8382" stAng="-10594016" swAng="-11005984"/>
                <a:lnTo>
                  <a:pt x="0" y="10800"/>
                </a:lnTo>
                <a:arcTo wR="10800" hR="10800" stAng="10800000" swAng="11005984"/>
                <a:lnTo>
                  <a:pt x="24276" y="11608"/>
                </a:lnTo>
                <a:lnTo>
                  <a:pt x="20140" y="15276"/>
                </a:lnTo>
                <a:lnTo>
                  <a:pt x="16472" y="1114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5" name=""/>
          <p:cNvSpPr/>
          <p:nvPr/>
        </p:nvSpPr>
        <p:spPr>
          <a:xfrm>
            <a:off x="4320000" y="2520000"/>
            <a:ext cx="1080000" cy="720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433" y="10298"/>
                </a:moveTo>
                <a:arcTo wR="-8382" hR="-8382" stAng="-10594016" swAng="-11005984"/>
                <a:lnTo>
                  <a:pt x="0" y="10800"/>
                </a:lnTo>
                <a:arcTo wR="10800" hR="10800" stAng="10800000" swAng="11005984"/>
                <a:lnTo>
                  <a:pt x="24276" y="11608"/>
                </a:lnTo>
                <a:lnTo>
                  <a:pt x="20140" y="15276"/>
                </a:lnTo>
                <a:lnTo>
                  <a:pt x="16472" y="1114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6" name=""/>
          <p:cNvSpPr/>
          <p:nvPr/>
        </p:nvSpPr>
        <p:spPr>
          <a:xfrm>
            <a:off x="6660000" y="2520000"/>
            <a:ext cx="1080000" cy="720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433" y="10298"/>
                </a:moveTo>
                <a:arcTo wR="-8382" hR="-8382" stAng="-10594016" swAng="-11005984"/>
                <a:lnTo>
                  <a:pt x="0" y="10800"/>
                </a:lnTo>
                <a:arcTo wR="10800" hR="10800" stAng="10800000" swAng="11005984"/>
                <a:lnTo>
                  <a:pt x="24276" y="11608"/>
                </a:lnTo>
                <a:lnTo>
                  <a:pt x="20140" y="15276"/>
                </a:lnTo>
                <a:lnTo>
                  <a:pt x="16472" y="1114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"/>
          <p:cNvSpPr txBox="1"/>
          <p:nvPr/>
        </p:nvSpPr>
        <p:spPr>
          <a:xfrm>
            <a:off x="360000" y="360000"/>
            <a:ext cx="9540000" cy="72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Процесс разработки и внедрения ML моделей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8" name=""/>
          <p:cNvSpPr/>
          <p:nvPr/>
        </p:nvSpPr>
        <p:spPr>
          <a:xfrm>
            <a:off x="540000" y="3060000"/>
            <a:ext cx="1799280" cy="1079640"/>
          </a:xfrm>
          <a:custGeom>
            <a:avLst/>
            <a:gdLst/>
            <a:ahLst/>
            <a:rect l="l" t="t" r="r" b="b"/>
            <a:pathLst>
              <a:path w="35993" h="21600">
                <a:moveTo>
                  <a:pt x="3600" y="0"/>
                </a:moveTo>
                <a:arcTo wR="3600" hR="3600" stAng="16200000" swAng="-5400000"/>
                <a:lnTo>
                  <a:pt x="0" y="18000"/>
                </a:lnTo>
                <a:arcTo wR="3600" hR="3600" stAng="10800000" swAng="-5400000"/>
                <a:lnTo>
                  <a:pt x="32393" y="21600"/>
                </a:lnTo>
                <a:arcTo wR="10793" hR="3600" stAng="5400000" swAng="5400000"/>
                <a:lnTo>
                  <a:pt x="21600" y="3600"/>
                </a:lnTo>
                <a:arcTo wR="10793" hR="3600" stAng="10800000" swAng="5400000"/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Бизнес → Задача ML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9" name=""/>
          <p:cNvSpPr/>
          <p:nvPr/>
        </p:nvSpPr>
        <p:spPr>
          <a:xfrm>
            <a:off x="2881080" y="3060000"/>
            <a:ext cx="1798920" cy="1079640"/>
          </a:xfrm>
          <a:custGeom>
            <a:avLst/>
            <a:gdLst/>
            <a:ahLst/>
            <a:rect l="l" t="t" r="r" b="b"/>
            <a:pathLst>
              <a:path w="35986" h="21600">
                <a:moveTo>
                  <a:pt x="3600" y="0"/>
                </a:moveTo>
                <a:arcTo wR="3600" hR="3600" stAng="16200000" swAng="-5400000"/>
                <a:lnTo>
                  <a:pt x="0" y="18000"/>
                </a:lnTo>
                <a:arcTo wR="3600" hR="3600" stAng="10800000" swAng="-5400000"/>
                <a:lnTo>
                  <a:pt x="32386" y="21600"/>
                </a:lnTo>
                <a:arcTo wR="10786" hR="3600" stAng="5400000" swAng="5400000"/>
                <a:lnTo>
                  <a:pt x="21600" y="3600"/>
                </a:lnTo>
                <a:arcTo wR="10786" hR="3600" stAng="10800000" swAng="5400000"/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Получение выборок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0" name=""/>
          <p:cNvSpPr/>
          <p:nvPr/>
        </p:nvSpPr>
        <p:spPr>
          <a:xfrm>
            <a:off x="5220000" y="3060360"/>
            <a:ext cx="1798920" cy="1079640"/>
          </a:xfrm>
          <a:custGeom>
            <a:avLst/>
            <a:gdLst/>
            <a:ahLst/>
            <a:rect l="l" t="t" r="r" b="b"/>
            <a:pathLst>
              <a:path w="35986" h="21600">
                <a:moveTo>
                  <a:pt x="3600" y="0"/>
                </a:moveTo>
                <a:arcTo wR="3600" hR="3600" stAng="16200000" swAng="-5400000"/>
                <a:lnTo>
                  <a:pt x="0" y="18000"/>
                </a:lnTo>
                <a:arcTo wR="3600" hR="3600" stAng="10800000" swAng="-5400000"/>
                <a:lnTo>
                  <a:pt x="32386" y="21600"/>
                </a:lnTo>
                <a:arcTo wR="10786" hR="3600" stAng="5400000" swAng="5400000"/>
                <a:lnTo>
                  <a:pt x="21600" y="3600"/>
                </a:lnTo>
                <a:arcTo wR="10786" hR="3600" stAng="10800000" swAng="5400000"/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Research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1" name=""/>
          <p:cNvSpPr/>
          <p:nvPr/>
        </p:nvSpPr>
        <p:spPr>
          <a:xfrm>
            <a:off x="7560000" y="3060360"/>
            <a:ext cx="1798920" cy="1079640"/>
          </a:xfrm>
          <a:custGeom>
            <a:avLst/>
            <a:gdLst/>
            <a:ahLst/>
            <a:rect l="l" t="t" r="r" b="b"/>
            <a:pathLst>
              <a:path w="35986" h="21600">
                <a:moveTo>
                  <a:pt x="3600" y="0"/>
                </a:moveTo>
                <a:arcTo wR="3600" hR="3600" stAng="16200000" swAng="-5400000"/>
                <a:lnTo>
                  <a:pt x="0" y="18000"/>
                </a:lnTo>
                <a:arcTo wR="3600" hR="3600" stAng="10800000" swAng="-5400000"/>
                <a:lnTo>
                  <a:pt x="32386" y="21600"/>
                </a:lnTo>
                <a:arcTo wR="10786" hR="3600" stAng="5400000" swAng="5400000"/>
                <a:lnTo>
                  <a:pt x="21600" y="3600"/>
                </a:lnTo>
                <a:arcTo wR="10786" hR="3600" stAng="10800000" swAng="5400000"/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Внедрение в продакшен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2" name=""/>
          <p:cNvSpPr/>
          <p:nvPr/>
        </p:nvSpPr>
        <p:spPr>
          <a:xfrm>
            <a:off x="1980000" y="2520000"/>
            <a:ext cx="1080000" cy="720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433" y="10298"/>
                </a:moveTo>
                <a:arcTo wR="-8382" hR="-8382" stAng="-10594016" swAng="-11005984"/>
                <a:lnTo>
                  <a:pt x="0" y="10800"/>
                </a:lnTo>
                <a:arcTo wR="10800" hR="10800" stAng="10800000" swAng="11005984"/>
                <a:lnTo>
                  <a:pt x="24276" y="11608"/>
                </a:lnTo>
                <a:lnTo>
                  <a:pt x="20140" y="15276"/>
                </a:lnTo>
                <a:lnTo>
                  <a:pt x="16472" y="1114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"/>
          <p:cNvSpPr/>
          <p:nvPr/>
        </p:nvSpPr>
        <p:spPr>
          <a:xfrm>
            <a:off x="4320000" y="2520000"/>
            <a:ext cx="1080000" cy="720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433" y="10298"/>
                </a:moveTo>
                <a:arcTo wR="-8382" hR="-8382" stAng="-10594016" swAng="-11005984"/>
                <a:lnTo>
                  <a:pt x="0" y="10800"/>
                </a:lnTo>
                <a:arcTo wR="10800" hR="10800" stAng="10800000" swAng="11005984"/>
                <a:lnTo>
                  <a:pt x="24276" y="11608"/>
                </a:lnTo>
                <a:lnTo>
                  <a:pt x="20140" y="15276"/>
                </a:lnTo>
                <a:lnTo>
                  <a:pt x="16472" y="1114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84" name=""/>
          <p:cNvSpPr/>
          <p:nvPr/>
        </p:nvSpPr>
        <p:spPr>
          <a:xfrm>
            <a:off x="6660000" y="2520000"/>
            <a:ext cx="1080000" cy="720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433" y="10298"/>
                </a:moveTo>
                <a:arcTo wR="-8382" hR="-8382" stAng="-10594016" swAng="-11005984"/>
                <a:lnTo>
                  <a:pt x="0" y="10800"/>
                </a:lnTo>
                <a:arcTo wR="10800" hR="10800" stAng="10800000" swAng="11005984"/>
                <a:lnTo>
                  <a:pt x="24276" y="11608"/>
                </a:lnTo>
                <a:lnTo>
                  <a:pt x="20140" y="15276"/>
                </a:lnTo>
                <a:lnTo>
                  <a:pt x="16472" y="1114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"/>
          <p:cNvSpPr/>
          <p:nvPr/>
        </p:nvSpPr>
        <p:spPr>
          <a:xfrm flipH="1" flipV="1">
            <a:off x="4500000" y="3960000"/>
            <a:ext cx="1080000" cy="720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433" y="10298"/>
                </a:moveTo>
                <a:arcTo wR="-8382" hR="-8382" stAng="-10594016" swAng="-11005984"/>
                <a:lnTo>
                  <a:pt x="0" y="10800"/>
                </a:lnTo>
                <a:arcTo wR="10800" hR="10800" stAng="10800000" swAng="11005984"/>
                <a:lnTo>
                  <a:pt x="24276" y="11608"/>
                </a:lnTo>
                <a:lnTo>
                  <a:pt x="20140" y="15276"/>
                </a:lnTo>
                <a:lnTo>
                  <a:pt x="16472" y="1114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"/>
          <p:cNvSpPr/>
          <p:nvPr/>
        </p:nvSpPr>
        <p:spPr>
          <a:xfrm flipH="1" flipV="1">
            <a:off x="6660000" y="3960000"/>
            <a:ext cx="1080000" cy="720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433" y="10298"/>
                </a:moveTo>
                <a:arcTo wR="-8382" hR="-8382" stAng="-10594016" swAng="-11005984"/>
                <a:lnTo>
                  <a:pt x="0" y="10800"/>
                </a:lnTo>
                <a:arcTo wR="10800" hR="10800" stAng="10800000" swAng="11005984"/>
                <a:lnTo>
                  <a:pt x="24276" y="11608"/>
                </a:lnTo>
                <a:lnTo>
                  <a:pt x="20140" y="15276"/>
                </a:lnTo>
                <a:lnTo>
                  <a:pt x="16472" y="1114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"/>
          <p:cNvSpPr txBox="1"/>
          <p:nvPr/>
        </p:nvSpPr>
        <p:spPr>
          <a:xfrm>
            <a:off x="360000" y="238320"/>
            <a:ext cx="9540000" cy="4441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Инструменты, изучаемые на курсе: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Docker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Autofeat, featuretools, mlxtend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MLFlow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Принципы HTTP API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FastAPI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Разработка модели для внедрения в продакшен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Вспоминаем: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Python (Pandas, Matplotlib)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SQL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...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5053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2024-08-16T10:34:46Z</dcterms:created>
  <dc:creator/>
  <dc:description/>
  <dc:language>ru-RU</dc:language>
  <cp:lastModifiedBy/>
  <dcterms:modified xsi:type="dcterms:W3CDTF">2024-09-18T20:28:21Z</dcterms:modified>
  <cp:revision>17</cp:revision>
  <dc:subject/>
  <dc:title/>
</cp:coreProperties>
</file>